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12"/>
  </p:notesMasterIdLst>
  <p:sldIdLst>
    <p:sldId id="256" r:id="rId2"/>
    <p:sldId id="909" r:id="rId3"/>
    <p:sldId id="925" r:id="rId4"/>
    <p:sldId id="910" r:id="rId5"/>
    <p:sldId id="911" r:id="rId6"/>
    <p:sldId id="912" r:id="rId7"/>
    <p:sldId id="913" r:id="rId8"/>
    <p:sldId id="914" r:id="rId9"/>
    <p:sldId id="915" r:id="rId10"/>
    <p:sldId id="91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C00"/>
    <a:srgbClr val="FFCCFF"/>
    <a:srgbClr val="FF9900"/>
    <a:srgbClr val="DEA900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6" autoAdjust="0"/>
    <p:restoredTop sz="93358" autoAdjust="0"/>
  </p:normalViewPr>
  <p:slideViewPr>
    <p:cSldViewPr snapToGrid="0">
      <p:cViewPr varScale="1">
        <p:scale>
          <a:sx n="67" d="100"/>
          <a:sy n="67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ACA41-3158-41B2-AF4A-E457545446FE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E3308-D344-45FB-9024-8DB61DBB1B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7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8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6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0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8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61015F-7CC6-4D0A-9D87-873EA4C304CC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C6A301-0538-44EC-B09D-202E1042A48B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1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89574A-8875-45EF-8EA2-3CAA0F7ABC4C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298CD5-6C1E-4009-B41F-6DF62E31D3BE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9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E91E96-98B0-4413-9547-46F3504108EF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7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5C68B11-C5A8-448C-8CE9-B1A273C79CFC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0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16CA0-919D-4A49-9C8A-62FDFB3A5183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A931FB9F-D894-9453-0890-3B66AA10C753}"/>
              </a:ext>
            </a:extLst>
          </p:cNvPr>
          <p:cNvSpPr/>
          <p:nvPr userDrawn="1"/>
        </p:nvSpPr>
        <p:spPr>
          <a:xfrm>
            <a:off x="0" y="-4356"/>
            <a:ext cx="12198628" cy="1611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05E1064-C5B2-601B-6276-E0E3451F11EC}"/>
              </a:ext>
            </a:extLst>
          </p:cNvPr>
          <p:cNvSpPr/>
          <p:nvPr userDrawn="1"/>
        </p:nvSpPr>
        <p:spPr>
          <a:xfrm>
            <a:off x="-4356" y="6770929"/>
            <a:ext cx="12198628" cy="11319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69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E21907A-1751-15BE-CC2C-FC6D3A699CD7}"/>
              </a:ext>
            </a:extLst>
          </p:cNvPr>
          <p:cNvSpPr/>
          <p:nvPr/>
        </p:nvSpPr>
        <p:spPr>
          <a:xfrm>
            <a:off x="79515" y="496955"/>
            <a:ext cx="11940210" cy="18619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A53D484-C0A5-F0A6-05DA-D32742CF03C6}"/>
              </a:ext>
            </a:extLst>
          </p:cNvPr>
          <p:cNvSpPr/>
          <p:nvPr/>
        </p:nvSpPr>
        <p:spPr>
          <a:xfrm>
            <a:off x="952614" y="4118488"/>
            <a:ext cx="10142105" cy="7265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83F1CB8-D3D9-1A46-CA28-50EB8EE25989}"/>
              </a:ext>
            </a:extLst>
          </p:cNvPr>
          <p:cNvSpPr/>
          <p:nvPr/>
        </p:nvSpPr>
        <p:spPr>
          <a:xfrm>
            <a:off x="622852" y="2743198"/>
            <a:ext cx="10813771" cy="12322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CE79F77-F274-111A-BD44-0BE57B838FAA}"/>
              </a:ext>
            </a:extLst>
          </p:cNvPr>
          <p:cNvSpPr txBox="1">
            <a:spLocks/>
          </p:cNvSpPr>
          <p:nvPr/>
        </p:nvSpPr>
        <p:spPr bwMode="auto">
          <a:xfrm>
            <a:off x="7106286" y="1801416"/>
            <a:ext cx="4372390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FFFFFF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11" name="CaixaDeTexto 15">
            <a:extLst>
              <a:ext uri="{FF2B5EF4-FFF2-40B4-BE49-F238E27FC236}">
                <a16:creationId xmlns:a16="http://schemas.microsoft.com/office/drawing/2014/main" id="{3F2EBD86-F58C-1D94-743B-C337F4A30B84}"/>
              </a:ext>
            </a:extLst>
          </p:cNvPr>
          <p:cNvSpPr txBox="1"/>
          <p:nvPr/>
        </p:nvSpPr>
        <p:spPr>
          <a:xfrm>
            <a:off x="6325305" y="6177207"/>
            <a:ext cx="519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Prof.: Antonio Carlos Assumpção</a:t>
            </a:r>
          </a:p>
        </p:txBody>
      </p:sp>
      <p:pic>
        <p:nvPicPr>
          <p:cNvPr id="12" name="Picture 2" descr="O que mais cai na UERJ - Vestibular UERJ - EducaBras">
            <a:extLst>
              <a:ext uri="{FF2B5EF4-FFF2-40B4-BE49-F238E27FC236}">
                <a16:creationId xmlns:a16="http://schemas.microsoft.com/office/drawing/2014/main" id="{4E7236E3-67A4-77D2-DDE1-CAA9B43A1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6" y="529257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2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6FC3B480-1CC8-4A02-1C9D-C7515B7B2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7" y="2900774"/>
            <a:ext cx="971550" cy="92392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796022B0-D03E-C3FF-8FA6-CAD4824E9F1B}"/>
              </a:ext>
            </a:extLst>
          </p:cNvPr>
          <p:cNvSpPr txBox="1"/>
          <p:nvPr/>
        </p:nvSpPr>
        <p:spPr>
          <a:xfrm>
            <a:off x="1726927" y="3047998"/>
            <a:ext cx="10480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C91B9AE-42F9-19ED-5E90-F4B5E19EFC65}"/>
              </a:ext>
            </a:extLst>
          </p:cNvPr>
          <p:cNvSpPr txBox="1"/>
          <p:nvPr/>
        </p:nvSpPr>
        <p:spPr>
          <a:xfrm>
            <a:off x="1892574" y="1027038"/>
            <a:ext cx="10219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BFFD46-BD8B-012E-37AC-65A9F7ECE4DB}"/>
              </a:ext>
            </a:extLst>
          </p:cNvPr>
          <p:cNvSpPr txBox="1"/>
          <p:nvPr/>
        </p:nvSpPr>
        <p:spPr>
          <a:xfrm>
            <a:off x="882132" y="4183126"/>
            <a:ext cx="10300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</a:rPr>
              <a:t>Disciplina: Economia de Empresas – Exercícios – Parte 2 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DF2B7873-3146-1351-1F53-1FBEE1F1B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8" y="5399721"/>
            <a:ext cx="605523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700" b="1" i="1" dirty="0" err="1">
                <a:solidFill>
                  <a:srgbClr val="002060"/>
                </a:solidFill>
              </a:rPr>
              <a:t>Doutor</a:t>
            </a:r>
            <a:r>
              <a:rPr lang="en-US" sz="2700" b="1" i="1" dirty="0">
                <a:solidFill>
                  <a:srgbClr val="002060"/>
                </a:solidFill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</a:rPr>
              <a:t>em</a:t>
            </a:r>
            <a:r>
              <a:rPr lang="en-US" sz="27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Site: acjassumpcao.com</a:t>
            </a:r>
            <a:endParaRPr lang="pt-BR" sz="27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00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F2B461-A81E-31AD-A4CE-6685B03C1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7007"/>
            <a:ext cx="11039477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Seja </a:t>
            </a:r>
            <a:r>
              <a:rPr lang="pt-BR" sz="26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imposto por unidade.  Quando um imposto é cobrado sobre cada unidade produzida, o custo variável aumenta em </a:t>
            </a:r>
            <a:r>
              <a:rPr lang="pt-BR" sz="2600" i="1" spc="-1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tQ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O custo variável médio aumenta em </a:t>
            </a:r>
            <a:r>
              <a:rPr lang="pt-BR" sz="26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 dado que o custo fixo é constante, o custo total médio também aumenta em </a:t>
            </a:r>
            <a:r>
              <a:rPr lang="pt-BR" sz="26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Além disso, dado que o custo total aumenta em </a:t>
            </a:r>
            <a:r>
              <a:rPr lang="pt-BR" sz="26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cada unidade adicional, o custo marginal também aumenta em </a:t>
            </a:r>
            <a:r>
              <a:rPr lang="pt-BR" sz="26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3E3A49B-388F-767B-E3A6-9269C694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3" y="250820"/>
            <a:ext cx="11587162" cy="13255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arenR" startAt="10"/>
            </a:pP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Suponha (considerando a questão anterior) que seja cobrado um imposto proporcional ao número de unidades produzidas. Como tal imposto afetaria os custos fixos, marginais e variáveis da empresa?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1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6EC57BB-3ECA-CCC6-7EF5-2CC6A6E78951}"/>
              </a:ext>
            </a:extLst>
          </p:cNvPr>
          <p:cNvSpPr txBox="1">
            <a:spLocks/>
          </p:cNvSpPr>
          <p:nvPr/>
        </p:nvSpPr>
        <p:spPr>
          <a:xfrm>
            <a:off x="142875" y="-236563"/>
            <a:ext cx="11901487" cy="16224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2600" dirty="0"/>
          </a:p>
          <a:p>
            <a:pPr marL="514350" indent="-514350" algn="just">
              <a:buFont typeface="+mj-lt"/>
              <a:buAutoNum type="arabicParenR" startAt="3"/>
            </a:pP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Suponha que um fabricante de cadeiras descubra que a taxa marginal de substituição técnica de capital por trabalho em seu processo produtivo seja substancialmente maior do que a razão entre o custo do trabalho na linha de montagem e a taxa de locação das máquinas.  De que forma você acha que ele deveria alterar sua utilização de capital e trabalho para que possa minimizar seu custo de produção?</a:t>
            </a:r>
            <a:endParaRPr lang="pt-BR" sz="2600" dirty="0">
              <a:effectLst/>
              <a:latin typeface="CG Century Schb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 startAt="3"/>
            </a:pPr>
            <a:endParaRPr lang="pt-BR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arenR" startAt="5"/>
            </a:pPr>
            <a:endParaRPr lang="pt-BR" sz="2600" dirty="0"/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27CB8E2F-55E1-2C14-A9D7-6D61DFF3DC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848997"/>
              </p:ext>
            </p:extLst>
          </p:nvPr>
        </p:nvGraphicFramePr>
        <p:xfrm>
          <a:off x="1289051" y="3275308"/>
          <a:ext cx="72088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1760" imgH="419040" progId="Equation.DSMT4">
                  <p:embed/>
                </p:oleObj>
              </mc:Choice>
              <mc:Fallback>
                <p:oleObj name="Equation" r:id="rId2" imgW="2831760" imgH="419040" progId="Equation.DSMT4">
                  <p:embed/>
                  <p:pic>
                    <p:nvPicPr>
                      <p:cNvPr id="1945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1" y="3275308"/>
                        <a:ext cx="7208837" cy="10668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F21B98F-CCA4-285D-F5AF-A382558ECAE6}"/>
              </a:ext>
            </a:extLst>
          </p:cNvPr>
          <p:cNvSpPr txBox="1"/>
          <p:nvPr/>
        </p:nvSpPr>
        <p:spPr>
          <a:xfrm>
            <a:off x="700092" y="2714622"/>
            <a:ext cx="9758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Em equilíbrio devemos ter: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6137D127-68ED-2A00-8C05-1C8CDE911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006802"/>
              </p:ext>
            </p:extLst>
          </p:nvPr>
        </p:nvGraphicFramePr>
        <p:xfrm>
          <a:off x="3089275" y="4741863"/>
          <a:ext cx="87264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29000" imgH="419040" progId="Equation.DSMT4">
                  <p:embed/>
                </p:oleObj>
              </mc:Choice>
              <mc:Fallback>
                <p:oleObj name="Equation" r:id="rId4" imgW="3429000" imgH="419040" progId="Equation.DSMT4">
                  <p:embed/>
                  <p:pic>
                    <p:nvPicPr>
                      <p:cNvPr id="2" name="Object 4">
                        <a:extLst>
                          <a:ext uri="{FF2B5EF4-FFF2-40B4-BE49-F238E27FC236}">
                            <a16:creationId xmlns:a16="http://schemas.microsoft.com/office/drawing/2014/main" id="{27CB8E2F-55E1-2C14-A9D7-6D61DFF3DC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4741863"/>
                        <a:ext cx="8726487" cy="10668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8790CE9E-CDD8-4D54-47FA-3D7A037C3FF7}"/>
              </a:ext>
            </a:extLst>
          </p:cNvPr>
          <p:cNvCxnSpPr/>
          <p:nvPr/>
        </p:nvCxnSpPr>
        <p:spPr>
          <a:xfrm>
            <a:off x="4429125" y="4342108"/>
            <a:ext cx="0" cy="399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0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8938811-0B35-53C8-ED31-4BDC83EB9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335" y="5624502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A2512C8-B257-57FD-A381-345035619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935" y="5624502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10">
            <a:extLst>
              <a:ext uri="{FF2B5EF4-FFF2-40B4-BE49-F238E27FC236}">
                <a16:creationId xmlns:a16="http://schemas.microsoft.com/office/drawing/2014/main" id="{1A168C72-9E01-6C1E-BA1E-8C37AC4C9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8417" y="1245892"/>
            <a:ext cx="0" cy="418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Line 11">
            <a:extLst>
              <a:ext uri="{FF2B5EF4-FFF2-40B4-BE49-F238E27FC236}">
                <a16:creationId xmlns:a16="http://schemas.microsoft.com/office/drawing/2014/main" id="{50FACD86-F264-BEEE-58A2-50C160027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9587" y="5417842"/>
            <a:ext cx="419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9FA81A4-23A1-3CB8-5DD3-6CF389842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119" y="5341640"/>
            <a:ext cx="40235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latin typeface="Arial" charset="0"/>
              </a:rPr>
              <a:t>L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96BAF16-5D8A-F3D8-F091-9329EDE84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058" y="928393"/>
            <a:ext cx="44243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 sz="2800" b="1" dirty="0">
                <a:latin typeface="Arial" charset="0"/>
              </a:rPr>
              <a:t>K</a:t>
            </a: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6FB4C032-4C5B-2572-8A1A-DFC1C13BA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2037" y="5390856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20</a:t>
            </a: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F5D78F2A-C4BB-9037-3E25-C0EAD78C8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437" y="3641430"/>
            <a:ext cx="4680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20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3E11A008-4FEF-3860-3FAC-F43BD9F6B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437" y="2749256"/>
            <a:ext cx="4680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30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E98F29B7-EFD5-04A1-A667-8C8626F02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2887" y="5390856"/>
            <a:ext cx="3109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17" name="Freeform 4">
            <a:extLst>
              <a:ext uri="{FF2B5EF4-FFF2-40B4-BE49-F238E27FC236}">
                <a16:creationId xmlns:a16="http://schemas.microsoft.com/office/drawing/2014/main" id="{45B33600-2560-D1A5-2F6C-BBD3A0F7D3C0}"/>
              </a:ext>
            </a:extLst>
          </p:cNvPr>
          <p:cNvSpPr>
            <a:spLocks/>
          </p:cNvSpPr>
          <p:nvPr/>
        </p:nvSpPr>
        <p:spPr bwMode="auto">
          <a:xfrm>
            <a:off x="2162487" y="1779293"/>
            <a:ext cx="3475037" cy="3170238"/>
          </a:xfrm>
          <a:custGeom>
            <a:avLst/>
            <a:gdLst>
              <a:gd name="T0" fmla="*/ 0 w 2189"/>
              <a:gd name="T1" fmla="*/ 0 h 1997"/>
              <a:gd name="T2" fmla="*/ 6 w 2189"/>
              <a:gd name="T3" fmla="*/ 27 h 1997"/>
              <a:gd name="T4" fmla="*/ 19 w 2189"/>
              <a:gd name="T5" fmla="*/ 72 h 1997"/>
              <a:gd name="T6" fmla="*/ 25 w 2189"/>
              <a:gd name="T7" fmla="*/ 116 h 1997"/>
              <a:gd name="T8" fmla="*/ 37 w 2189"/>
              <a:gd name="T9" fmla="*/ 171 h 1997"/>
              <a:gd name="T10" fmla="*/ 62 w 2189"/>
              <a:gd name="T11" fmla="*/ 287 h 1997"/>
              <a:gd name="T12" fmla="*/ 98 w 2189"/>
              <a:gd name="T13" fmla="*/ 403 h 1997"/>
              <a:gd name="T14" fmla="*/ 123 w 2189"/>
              <a:gd name="T15" fmla="*/ 464 h 1997"/>
              <a:gd name="T16" fmla="*/ 148 w 2189"/>
              <a:gd name="T17" fmla="*/ 531 h 1997"/>
              <a:gd name="T18" fmla="*/ 209 w 2189"/>
              <a:gd name="T19" fmla="*/ 674 h 1997"/>
              <a:gd name="T20" fmla="*/ 277 w 2189"/>
              <a:gd name="T21" fmla="*/ 813 h 1997"/>
              <a:gd name="T22" fmla="*/ 314 w 2189"/>
              <a:gd name="T23" fmla="*/ 885 h 1997"/>
              <a:gd name="T24" fmla="*/ 350 w 2189"/>
              <a:gd name="T25" fmla="*/ 945 h 1997"/>
              <a:gd name="T26" fmla="*/ 424 w 2189"/>
              <a:gd name="T27" fmla="*/ 1062 h 1997"/>
              <a:gd name="T28" fmla="*/ 504 w 2189"/>
              <a:gd name="T29" fmla="*/ 1172 h 1997"/>
              <a:gd name="T30" fmla="*/ 590 w 2189"/>
              <a:gd name="T31" fmla="*/ 1277 h 1997"/>
              <a:gd name="T32" fmla="*/ 695 w 2189"/>
              <a:gd name="T33" fmla="*/ 1377 h 1997"/>
              <a:gd name="T34" fmla="*/ 756 w 2189"/>
              <a:gd name="T35" fmla="*/ 1427 h 1997"/>
              <a:gd name="T36" fmla="*/ 818 w 2189"/>
              <a:gd name="T37" fmla="*/ 1476 h 1997"/>
              <a:gd name="T38" fmla="*/ 959 w 2189"/>
              <a:gd name="T39" fmla="*/ 1571 h 1997"/>
              <a:gd name="T40" fmla="*/ 1106 w 2189"/>
              <a:gd name="T41" fmla="*/ 1659 h 1997"/>
              <a:gd name="T42" fmla="*/ 1254 w 2189"/>
              <a:gd name="T43" fmla="*/ 1736 h 1997"/>
              <a:gd name="T44" fmla="*/ 1408 w 2189"/>
              <a:gd name="T45" fmla="*/ 1803 h 1997"/>
              <a:gd name="T46" fmla="*/ 1573 w 2189"/>
              <a:gd name="T47" fmla="*/ 1858 h 1997"/>
              <a:gd name="T48" fmla="*/ 1733 w 2189"/>
              <a:gd name="T49" fmla="*/ 1902 h 1997"/>
              <a:gd name="T50" fmla="*/ 1801 w 2189"/>
              <a:gd name="T51" fmla="*/ 1925 h 1997"/>
              <a:gd name="T52" fmla="*/ 1862 w 2189"/>
              <a:gd name="T53" fmla="*/ 1941 h 1997"/>
              <a:gd name="T54" fmla="*/ 1973 w 2189"/>
              <a:gd name="T55" fmla="*/ 1969 h 1997"/>
              <a:gd name="T56" fmla="*/ 2071 w 2189"/>
              <a:gd name="T57" fmla="*/ 1991 h 1997"/>
              <a:gd name="T58" fmla="*/ 2108 w 2189"/>
              <a:gd name="T59" fmla="*/ 1996 h 1997"/>
              <a:gd name="T60" fmla="*/ 2145 w 2189"/>
              <a:gd name="T61" fmla="*/ 1996 h 1997"/>
              <a:gd name="T62" fmla="*/ 2170 w 2189"/>
              <a:gd name="T63" fmla="*/ 1996 h 1997"/>
              <a:gd name="T64" fmla="*/ 2188 w 2189"/>
              <a:gd name="T65" fmla="*/ 1991 h 199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189"/>
              <a:gd name="T100" fmla="*/ 0 h 1997"/>
              <a:gd name="T101" fmla="*/ 2189 w 2189"/>
              <a:gd name="T102" fmla="*/ 1997 h 199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189" h="1997">
                <a:moveTo>
                  <a:pt x="0" y="0"/>
                </a:moveTo>
                <a:lnTo>
                  <a:pt x="6" y="27"/>
                </a:lnTo>
                <a:lnTo>
                  <a:pt x="19" y="72"/>
                </a:lnTo>
                <a:lnTo>
                  <a:pt x="25" y="116"/>
                </a:lnTo>
                <a:lnTo>
                  <a:pt x="37" y="171"/>
                </a:lnTo>
                <a:lnTo>
                  <a:pt x="62" y="287"/>
                </a:lnTo>
                <a:lnTo>
                  <a:pt x="98" y="403"/>
                </a:lnTo>
                <a:lnTo>
                  <a:pt x="123" y="464"/>
                </a:lnTo>
                <a:lnTo>
                  <a:pt x="148" y="531"/>
                </a:lnTo>
                <a:lnTo>
                  <a:pt x="209" y="674"/>
                </a:lnTo>
                <a:lnTo>
                  <a:pt x="277" y="813"/>
                </a:lnTo>
                <a:lnTo>
                  <a:pt x="314" y="885"/>
                </a:lnTo>
                <a:lnTo>
                  <a:pt x="350" y="945"/>
                </a:lnTo>
                <a:lnTo>
                  <a:pt x="424" y="1062"/>
                </a:lnTo>
                <a:lnTo>
                  <a:pt x="504" y="1172"/>
                </a:lnTo>
                <a:lnTo>
                  <a:pt x="590" y="1277"/>
                </a:lnTo>
                <a:lnTo>
                  <a:pt x="695" y="1377"/>
                </a:lnTo>
                <a:lnTo>
                  <a:pt x="756" y="1427"/>
                </a:lnTo>
                <a:lnTo>
                  <a:pt x="818" y="1476"/>
                </a:lnTo>
                <a:lnTo>
                  <a:pt x="959" y="1571"/>
                </a:lnTo>
                <a:lnTo>
                  <a:pt x="1106" y="1659"/>
                </a:lnTo>
                <a:lnTo>
                  <a:pt x="1254" y="1736"/>
                </a:lnTo>
                <a:lnTo>
                  <a:pt x="1408" y="1803"/>
                </a:lnTo>
                <a:lnTo>
                  <a:pt x="1573" y="1858"/>
                </a:lnTo>
                <a:lnTo>
                  <a:pt x="1733" y="1902"/>
                </a:lnTo>
                <a:lnTo>
                  <a:pt x="1801" y="1925"/>
                </a:lnTo>
                <a:lnTo>
                  <a:pt x="1862" y="1941"/>
                </a:lnTo>
                <a:lnTo>
                  <a:pt x="1973" y="1969"/>
                </a:lnTo>
                <a:lnTo>
                  <a:pt x="2071" y="1991"/>
                </a:lnTo>
                <a:lnTo>
                  <a:pt x="2108" y="1996"/>
                </a:lnTo>
                <a:lnTo>
                  <a:pt x="2145" y="1996"/>
                </a:lnTo>
                <a:lnTo>
                  <a:pt x="2170" y="1996"/>
                </a:lnTo>
                <a:lnTo>
                  <a:pt x="2188" y="1991"/>
                </a:lnTo>
              </a:path>
            </a:pathLst>
          </a:custGeom>
          <a:noFill/>
          <a:ln w="5715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37007A45-0785-4BFD-CC7F-DB89DDAE0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471" y="4590753"/>
            <a:ext cx="503344" cy="4385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400" b="1" i="1" baseline="-25000" dirty="0">
                <a:latin typeface="Arial" charset="0"/>
              </a:rPr>
              <a:t>Q</a:t>
            </a:r>
            <a:r>
              <a:rPr lang="en-US" sz="2000" b="1" i="1" baseline="-25000" dirty="0">
                <a:latin typeface="Arial" charset="0"/>
              </a:rPr>
              <a:t>1</a:t>
            </a:r>
          </a:p>
        </p:txBody>
      </p:sp>
      <p:sp>
        <p:nvSpPr>
          <p:cNvPr id="19" name="Line 25">
            <a:extLst>
              <a:ext uri="{FF2B5EF4-FFF2-40B4-BE49-F238E27FC236}">
                <a16:creationId xmlns:a16="http://schemas.microsoft.com/office/drawing/2014/main" id="{B7CDBFC3-25F6-4748-FC73-11B2AD997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5300" y="2992142"/>
            <a:ext cx="7302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Oval 26">
            <a:extLst>
              <a:ext uri="{FF2B5EF4-FFF2-40B4-BE49-F238E27FC236}">
                <a16:creationId xmlns:a16="http://schemas.microsoft.com/office/drawing/2014/main" id="{DF1678FA-CA80-D82C-519B-0D06B81A1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0150" y="2915942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47A449F8-484F-5DD4-D01C-83D93976E6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86350" y="2944517"/>
            <a:ext cx="0" cy="24193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238DFFA7-BB60-F390-2B37-A67EF718A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713" y="2601617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B</a:t>
            </a: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87CD366D-9554-20A0-995C-D63319507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7248" y="2597231"/>
            <a:ext cx="2699192" cy="280344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AFA522C5-D4BD-F5C2-C5C1-3DFB6FCA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356" y="4176405"/>
            <a:ext cx="3298981" cy="36676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b="1" dirty="0" err="1">
                <a:latin typeface="Arial" charset="0"/>
              </a:rPr>
              <a:t>Isocusto</a:t>
            </a:r>
            <a:r>
              <a:rPr lang="en-US" b="1" dirty="0">
                <a:latin typeface="Arial" charset="0"/>
              </a:rPr>
              <a:t> com w = 10 e r = 20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7" name="Freeform 33">
            <a:extLst>
              <a:ext uri="{FF2B5EF4-FFF2-40B4-BE49-F238E27FC236}">
                <a16:creationId xmlns:a16="http://schemas.microsoft.com/office/drawing/2014/main" id="{B27CC47D-2E84-4A3A-968C-EB48F6F27687}"/>
              </a:ext>
            </a:extLst>
          </p:cNvPr>
          <p:cNvSpPr>
            <a:spLocks/>
          </p:cNvSpPr>
          <p:nvPr/>
        </p:nvSpPr>
        <p:spPr bwMode="auto">
          <a:xfrm>
            <a:off x="2283139" y="2990555"/>
            <a:ext cx="230188" cy="842963"/>
          </a:xfrm>
          <a:custGeom>
            <a:avLst/>
            <a:gdLst>
              <a:gd name="T0" fmla="*/ 144 w 145"/>
              <a:gd name="T1" fmla="*/ 0 h 531"/>
              <a:gd name="T2" fmla="*/ 114 w 145"/>
              <a:gd name="T3" fmla="*/ 4 h 531"/>
              <a:gd name="T4" fmla="*/ 93 w 145"/>
              <a:gd name="T5" fmla="*/ 13 h 531"/>
              <a:gd name="T6" fmla="*/ 78 w 145"/>
              <a:gd name="T7" fmla="*/ 26 h 531"/>
              <a:gd name="T8" fmla="*/ 72 w 145"/>
              <a:gd name="T9" fmla="*/ 44 h 531"/>
              <a:gd name="T10" fmla="*/ 72 w 145"/>
              <a:gd name="T11" fmla="*/ 219 h 531"/>
              <a:gd name="T12" fmla="*/ 72 w 145"/>
              <a:gd name="T13" fmla="*/ 228 h 531"/>
              <a:gd name="T14" fmla="*/ 66 w 145"/>
              <a:gd name="T15" fmla="*/ 237 h 531"/>
              <a:gd name="T16" fmla="*/ 51 w 145"/>
              <a:gd name="T17" fmla="*/ 250 h 531"/>
              <a:gd name="T18" fmla="*/ 27 w 145"/>
              <a:gd name="T19" fmla="*/ 258 h 531"/>
              <a:gd name="T20" fmla="*/ 0 w 145"/>
              <a:gd name="T21" fmla="*/ 263 h 531"/>
              <a:gd name="T22" fmla="*/ 27 w 145"/>
              <a:gd name="T23" fmla="*/ 267 h 531"/>
              <a:gd name="T24" fmla="*/ 51 w 145"/>
              <a:gd name="T25" fmla="*/ 276 h 531"/>
              <a:gd name="T26" fmla="*/ 66 w 145"/>
              <a:gd name="T27" fmla="*/ 294 h 531"/>
              <a:gd name="T28" fmla="*/ 72 w 145"/>
              <a:gd name="T29" fmla="*/ 302 h 531"/>
              <a:gd name="T30" fmla="*/ 72 w 145"/>
              <a:gd name="T31" fmla="*/ 311 h 531"/>
              <a:gd name="T32" fmla="*/ 72 w 145"/>
              <a:gd name="T33" fmla="*/ 486 h 531"/>
              <a:gd name="T34" fmla="*/ 78 w 145"/>
              <a:gd name="T35" fmla="*/ 504 h 531"/>
              <a:gd name="T36" fmla="*/ 93 w 145"/>
              <a:gd name="T37" fmla="*/ 517 h 531"/>
              <a:gd name="T38" fmla="*/ 114 w 145"/>
              <a:gd name="T39" fmla="*/ 526 h 531"/>
              <a:gd name="T40" fmla="*/ 144 w 145"/>
              <a:gd name="T41" fmla="*/ 530 h 53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45"/>
              <a:gd name="T64" fmla="*/ 0 h 531"/>
              <a:gd name="T65" fmla="*/ 145 w 145"/>
              <a:gd name="T66" fmla="*/ 531 h 53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45" h="531">
                <a:moveTo>
                  <a:pt x="144" y="0"/>
                </a:moveTo>
                <a:lnTo>
                  <a:pt x="114" y="4"/>
                </a:lnTo>
                <a:lnTo>
                  <a:pt x="93" y="13"/>
                </a:lnTo>
                <a:lnTo>
                  <a:pt x="78" y="26"/>
                </a:lnTo>
                <a:lnTo>
                  <a:pt x="72" y="44"/>
                </a:lnTo>
                <a:lnTo>
                  <a:pt x="72" y="219"/>
                </a:lnTo>
                <a:lnTo>
                  <a:pt x="72" y="228"/>
                </a:lnTo>
                <a:lnTo>
                  <a:pt x="66" y="237"/>
                </a:lnTo>
                <a:lnTo>
                  <a:pt x="51" y="250"/>
                </a:lnTo>
                <a:lnTo>
                  <a:pt x="27" y="258"/>
                </a:lnTo>
                <a:lnTo>
                  <a:pt x="0" y="263"/>
                </a:lnTo>
                <a:lnTo>
                  <a:pt x="27" y="267"/>
                </a:lnTo>
                <a:lnTo>
                  <a:pt x="51" y="276"/>
                </a:lnTo>
                <a:lnTo>
                  <a:pt x="66" y="294"/>
                </a:lnTo>
                <a:lnTo>
                  <a:pt x="72" y="302"/>
                </a:lnTo>
                <a:lnTo>
                  <a:pt x="72" y="311"/>
                </a:lnTo>
                <a:lnTo>
                  <a:pt x="72" y="486"/>
                </a:lnTo>
                <a:lnTo>
                  <a:pt x="78" y="504"/>
                </a:lnTo>
                <a:lnTo>
                  <a:pt x="93" y="517"/>
                </a:lnTo>
                <a:lnTo>
                  <a:pt x="114" y="526"/>
                </a:lnTo>
                <a:lnTo>
                  <a:pt x="144" y="53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8" name="Rectangle 34">
            <a:extLst>
              <a:ext uri="{FF2B5EF4-FFF2-40B4-BE49-F238E27FC236}">
                <a16:creationId xmlns:a16="http://schemas.microsoft.com/office/drawing/2014/main" id="{D11D0DA1-88B2-A489-E8AB-FEBCA2135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26" y="3209630"/>
            <a:ext cx="68288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-10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K</a:t>
            </a:r>
            <a:endParaRPr lang="en-US" sz="18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9" name="Freeform 35">
            <a:extLst>
              <a:ext uri="{FF2B5EF4-FFF2-40B4-BE49-F238E27FC236}">
                <a16:creationId xmlns:a16="http://schemas.microsoft.com/office/drawing/2014/main" id="{B2E86C88-349A-D59F-FD7F-49B02E8B07DB}"/>
              </a:ext>
            </a:extLst>
          </p:cNvPr>
          <p:cNvSpPr>
            <a:spLocks/>
          </p:cNvSpPr>
          <p:nvPr/>
        </p:nvSpPr>
        <p:spPr bwMode="auto">
          <a:xfrm>
            <a:off x="2586352" y="3752555"/>
            <a:ext cx="307975" cy="309563"/>
          </a:xfrm>
          <a:custGeom>
            <a:avLst/>
            <a:gdLst>
              <a:gd name="T0" fmla="*/ 0 w 194"/>
              <a:gd name="T1" fmla="*/ 0 h 195"/>
              <a:gd name="T2" fmla="*/ 0 w 194"/>
              <a:gd name="T3" fmla="*/ 37 h 195"/>
              <a:gd name="T4" fmla="*/ 4 w 194"/>
              <a:gd name="T5" fmla="*/ 70 h 195"/>
              <a:gd name="T6" fmla="*/ 10 w 194"/>
              <a:gd name="T7" fmla="*/ 88 h 195"/>
              <a:gd name="T8" fmla="*/ 17 w 194"/>
              <a:gd name="T9" fmla="*/ 97 h 195"/>
              <a:gd name="T10" fmla="*/ 81 w 194"/>
              <a:gd name="T11" fmla="*/ 97 h 195"/>
              <a:gd name="T12" fmla="*/ 88 w 194"/>
              <a:gd name="T13" fmla="*/ 106 h 195"/>
              <a:gd name="T14" fmla="*/ 92 w 194"/>
              <a:gd name="T15" fmla="*/ 125 h 195"/>
              <a:gd name="T16" fmla="*/ 95 w 194"/>
              <a:gd name="T17" fmla="*/ 157 h 195"/>
              <a:gd name="T18" fmla="*/ 95 w 194"/>
              <a:gd name="T19" fmla="*/ 194 h 195"/>
              <a:gd name="T20" fmla="*/ 95 w 194"/>
              <a:gd name="T21" fmla="*/ 157 h 195"/>
              <a:gd name="T22" fmla="*/ 98 w 194"/>
              <a:gd name="T23" fmla="*/ 125 h 195"/>
              <a:gd name="T24" fmla="*/ 105 w 194"/>
              <a:gd name="T25" fmla="*/ 106 h 195"/>
              <a:gd name="T26" fmla="*/ 112 w 194"/>
              <a:gd name="T27" fmla="*/ 97 h 195"/>
              <a:gd name="T28" fmla="*/ 176 w 194"/>
              <a:gd name="T29" fmla="*/ 97 h 195"/>
              <a:gd name="T30" fmla="*/ 183 w 194"/>
              <a:gd name="T31" fmla="*/ 88 h 195"/>
              <a:gd name="T32" fmla="*/ 190 w 194"/>
              <a:gd name="T33" fmla="*/ 70 h 195"/>
              <a:gd name="T34" fmla="*/ 193 w 194"/>
              <a:gd name="T35" fmla="*/ 37 h 195"/>
              <a:gd name="T36" fmla="*/ 193 w 194"/>
              <a:gd name="T37" fmla="*/ 0 h 19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94"/>
              <a:gd name="T58" fmla="*/ 0 h 195"/>
              <a:gd name="T59" fmla="*/ 194 w 194"/>
              <a:gd name="T60" fmla="*/ 195 h 19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94" h="195">
                <a:moveTo>
                  <a:pt x="0" y="0"/>
                </a:moveTo>
                <a:lnTo>
                  <a:pt x="0" y="37"/>
                </a:lnTo>
                <a:lnTo>
                  <a:pt x="4" y="70"/>
                </a:lnTo>
                <a:lnTo>
                  <a:pt x="10" y="88"/>
                </a:lnTo>
                <a:lnTo>
                  <a:pt x="17" y="97"/>
                </a:lnTo>
                <a:lnTo>
                  <a:pt x="81" y="97"/>
                </a:lnTo>
                <a:lnTo>
                  <a:pt x="88" y="106"/>
                </a:lnTo>
                <a:lnTo>
                  <a:pt x="92" y="125"/>
                </a:lnTo>
                <a:lnTo>
                  <a:pt x="95" y="157"/>
                </a:lnTo>
                <a:lnTo>
                  <a:pt x="95" y="194"/>
                </a:lnTo>
                <a:lnTo>
                  <a:pt x="95" y="157"/>
                </a:lnTo>
                <a:lnTo>
                  <a:pt x="98" y="125"/>
                </a:lnTo>
                <a:lnTo>
                  <a:pt x="105" y="106"/>
                </a:lnTo>
                <a:lnTo>
                  <a:pt x="112" y="97"/>
                </a:lnTo>
                <a:lnTo>
                  <a:pt x="176" y="97"/>
                </a:lnTo>
                <a:lnTo>
                  <a:pt x="183" y="88"/>
                </a:lnTo>
                <a:lnTo>
                  <a:pt x="190" y="70"/>
                </a:lnTo>
                <a:lnTo>
                  <a:pt x="193" y="37"/>
                </a:lnTo>
                <a:lnTo>
                  <a:pt x="193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0" name="Rectangle 36">
            <a:extLst>
              <a:ext uri="{FF2B5EF4-FFF2-40B4-BE49-F238E27FC236}">
                <a16:creationId xmlns:a16="http://schemas.microsoft.com/office/drawing/2014/main" id="{058E36BF-D61D-65C5-1ED3-F52B7083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7165" y="4847930"/>
            <a:ext cx="71494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+10</a:t>
            </a:r>
            <a:r>
              <a:rPr lang="en-US" b="1" i="1" dirty="0">
                <a:solidFill>
                  <a:srgbClr val="FF0000"/>
                </a:solidFill>
                <a:latin typeface="Arial" charset="0"/>
              </a:rPr>
              <a:t>L</a:t>
            </a:r>
            <a:endParaRPr lang="en-US" sz="1800" b="1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" name="Line 37">
            <a:extLst>
              <a:ext uri="{FF2B5EF4-FFF2-40B4-BE49-F238E27FC236}">
                <a16:creationId xmlns:a16="http://schemas.microsoft.com/office/drawing/2014/main" id="{0B77BC75-ED9E-953E-511F-E4FA3140E4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86377" y="4106568"/>
            <a:ext cx="247650" cy="704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" name="Line 39">
            <a:extLst>
              <a:ext uri="{FF2B5EF4-FFF2-40B4-BE49-F238E27FC236}">
                <a16:creationId xmlns:a16="http://schemas.microsoft.com/office/drawing/2014/main" id="{C3EDF037-8C8B-B61B-C433-F4F816466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8166" y="2211092"/>
            <a:ext cx="1035051" cy="2254251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3" name="Line 51">
            <a:extLst>
              <a:ext uri="{FF2B5EF4-FFF2-40B4-BE49-F238E27FC236}">
                <a16:creationId xmlns:a16="http://schemas.microsoft.com/office/drawing/2014/main" id="{FC7FA8A7-1304-8807-0184-1C20B4B33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5701" y="3379492"/>
            <a:ext cx="966788" cy="19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35" name="Rectangle 16">
            <a:extLst>
              <a:ext uri="{FF2B5EF4-FFF2-40B4-BE49-F238E27FC236}">
                <a16:creationId xmlns:a16="http://schemas.microsoft.com/office/drawing/2014/main" id="{47E82A27-0264-6251-1722-93CCE326C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6012" y="5384937"/>
            <a:ext cx="439738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30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D60A5217-B1B3-15CE-224D-69A35741B69A}"/>
              </a:ext>
            </a:extLst>
          </p:cNvPr>
          <p:cNvSpPr txBox="1"/>
          <p:nvPr/>
        </p:nvSpPr>
        <p:spPr>
          <a:xfrm>
            <a:off x="3766007" y="1258820"/>
            <a:ext cx="7678271" cy="1938992"/>
          </a:xfrm>
          <a:prstGeom prst="rect">
            <a:avLst/>
          </a:prstGeom>
          <a:solidFill>
            <a:srgbClr val="F8F8F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Arial" charset="0"/>
              </a:rPr>
              <a:t>Note que K = 30 e L = 20 </a:t>
            </a:r>
            <a:r>
              <a:rPr lang="en-US" sz="2000" dirty="0" err="1">
                <a:latin typeface="Arial" charset="0"/>
              </a:rPr>
              <a:t>não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minimizacusto</a:t>
            </a:r>
            <a:r>
              <a:rPr lang="en-US" sz="2000" dirty="0">
                <a:latin typeface="Arial" charset="0"/>
              </a:rPr>
              <a:t> total, pois  a </a:t>
            </a:r>
            <a:r>
              <a:rPr lang="en-US" sz="2000" dirty="0" err="1">
                <a:latin typeface="Arial" charset="0"/>
              </a:rPr>
              <a:t>TMgS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1600" dirty="0">
                <a:latin typeface="Arial" charset="0"/>
              </a:rPr>
              <a:t>K,L)</a:t>
            </a:r>
            <a:r>
              <a:rPr lang="en-US" sz="2000" dirty="0">
                <a:latin typeface="Arial" charset="0"/>
              </a:rPr>
              <a:t> = (-10/10) = -1 , </a:t>
            </a:r>
            <a:r>
              <a:rPr lang="en-US" sz="2000" dirty="0" err="1">
                <a:latin typeface="Arial" charset="0"/>
              </a:rPr>
              <a:t>portanto</a:t>
            </a:r>
            <a:r>
              <a:rPr lang="en-US" sz="2000" dirty="0">
                <a:latin typeface="Arial" charset="0"/>
              </a:rPr>
              <a:t>,  </a:t>
            </a:r>
            <a:r>
              <a:rPr lang="en-US" sz="2000" dirty="0" err="1">
                <a:latin typeface="Arial" charset="0"/>
              </a:rPr>
              <a:t>maior</a:t>
            </a:r>
            <a:r>
              <a:rPr lang="en-US" sz="2000" dirty="0">
                <a:latin typeface="Arial" charset="0"/>
              </a:rPr>
              <a:t> (</a:t>
            </a:r>
            <a:r>
              <a:rPr lang="en-US" sz="2000" dirty="0" err="1">
                <a:latin typeface="Arial" charset="0"/>
              </a:rPr>
              <a:t>em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módulo</a:t>
            </a:r>
            <a:r>
              <a:rPr lang="en-US" sz="2000" dirty="0">
                <a:latin typeface="Arial" charset="0"/>
              </a:rPr>
              <a:t>) que a  </a:t>
            </a:r>
            <a:r>
              <a:rPr lang="en-US" sz="2000" dirty="0" err="1">
                <a:latin typeface="Arial" charset="0"/>
              </a:rPr>
              <a:t>relação</a:t>
            </a:r>
            <a:r>
              <a:rPr lang="en-US" sz="2000" dirty="0">
                <a:latin typeface="Arial" charset="0"/>
              </a:rPr>
              <a:t> de dos </a:t>
            </a:r>
            <a:r>
              <a:rPr lang="en-US" sz="2000" dirty="0" err="1">
                <a:latin typeface="Arial" charset="0"/>
              </a:rPr>
              <a:t>fatores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preços</a:t>
            </a:r>
            <a:r>
              <a:rPr lang="en-US" sz="2000" dirty="0">
                <a:latin typeface="Arial" charset="0"/>
              </a:rPr>
              <a:t> = - (1/2). </a:t>
            </a:r>
            <a:r>
              <a:rPr lang="en-US" sz="2000" dirty="0" err="1">
                <a:latin typeface="Arial" charset="0"/>
              </a:rPr>
              <a:t>Isto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significa</a:t>
            </a:r>
            <a:r>
              <a:rPr lang="en-US" sz="2000" dirty="0">
                <a:latin typeface="Arial" charset="0"/>
              </a:rPr>
              <a:t> que o </a:t>
            </a:r>
            <a:r>
              <a:rPr lang="en-US" sz="2000" dirty="0" err="1">
                <a:latin typeface="Arial" charset="0"/>
              </a:rPr>
              <a:t>produtor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consegue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substituir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unidade</a:t>
            </a:r>
            <a:r>
              <a:rPr lang="en-US" sz="2000" dirty="0">
                <a:latin typeface="Arial" charset="0"/>
              </a:rPr>
              <a:t> de K </a:t>
            </a:r>
            <a:r>
              <a:rPr lang="en-US" sz="2000" dirty="0" err="1">
                <a:latin typeface="Arial" charset="0"/>
              </a:rPr>
              <a:t>por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unidade</a:t>
            </a:r>
            <a:r>
              <a:rPr lang="en-US" sz="2000" dirty="0">
                <a:latin typeface="Arial" charset="0"/>
              </a:rPr>
              <a:t> de L, </a:t>
            </a:r>
            <a:r>
              <a:rPr lang="en-US" sz="2000" dirty="0" err="1">
                <a:latin typeface="Arial" charset="0"/>
              </a:rPr>
              <a:t>mantendo</a:t>
            </a:r>
            <a:r>
              <a:rPr lang="en-US" sz="2000" dirty="0">
                <a:latin typeface="Arial" charset="0"/>
              </a:rPr>
              <a:t> a </a:t>
            </a:r>
            <a:r>
              <a:rPr lang="en-US" sz="2000" dirty="0" err="1">
                <a:latin typeface="Arial" charset="0"/>
              </a:rPr>
              <a:t>produção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constante</a:t>
            </a:r>
            <a:r>
              <a:rPr lang="en-US" sz="2000" dirty="0">
                <a:latin typeface="Arial" charset="0"/>
              </a:rPr>
              <a:t>, mas </a:t>
            </a:r>
            <a:r>
              <a:rPr lang="en-US" sz="2000" dirty="0" err="1">
                <a:latin typeface="Arial" charset="0"/>
              </a:rPr>
              <a:t>pode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substituir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unidade</a:t>
            </a:r>
            <a:r>
              <a:rPr lang="en-US" sz="2000" dirty="0">
                <a:latin typeface="Arial" charset="0"/>
              </a:rPr>
              <a:t> de K </a:t>
            </a:r>
            <a:r>
              <a:rPr lang="en-US" sz="2000" dirty="0" err="1">
                <a:latin typeface="Arial" charset="0"/>
              </a:rPr>
              <a:t>por</a:t>
            </a:r>
            <a:r>
              <a:rPr lang="en-US" sz="2000" dirty="0">
                <a:latin typeface="Arial" charset="0"/>
              </a:rPr>
              <a:t> duas de L. Logo, </a:t>
            </a:r>
            <a:r>
              <a:rPr lang="en-US" sz="2000" dirty="0" err="1">
                <a:latin typeface="Arial" charset="0"/>
              </a:rPr>
              <a:t>ele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substituirá</a:t>
            </a:r>
            <a:r>
              <a:rPr lang="en-US" sz="2000" dirty="0">
                <a:latin typeface="Arial" charset="0"/>
              </a:rPr>
              <a:t> K </a:t>
            </a:r>
            <a:r>
              <a:rPr lang="en-US" sz="2000" dirty="0" err="1">
                <a:latin typeface="Arial" charset="0"/>
              </a:rPr>
              <a:t>por</a:t>
            </a:r>
            <a:r>
              <a:rPr lang="en-US" sz="2000" dirty="0">
                <a:latin typeface="Arial" charset="0"/>
              </a:rPr>
              <a:t> L.</a:t>
            </a:r>
          </a:p>
        </p:txBody>
      </p:sp>
      <p:sp>
        <p:nvSpPr>
          <p:cNvPr id="72" name="Oval 57">
            <a:extLst>
              <a:ext uri="{FF2B5EF4-FFF2-40B4-BE49-F238E27FC236}">
                <a16:creationId xmlns:a16="http://schemas.microsoft.com/office/drawing/2014/main" id="{5A842251-5483-C578-B8CE-8266906F3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097" y="3770714"/>
            <a:ext cx="146049" cy="173764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endParaRPr lang="pt-BR"/>
          </a:p>
        </p:txBody>
      </p:sp>
      <p:sp>
        <p:nvSpPr>
          <p:cNvPr id="73" name="Text Box 58">
            <a:extLst>
              <a:ext uri="{FF2B5EF4-FFF2-40B4-BE49-F238E27FC236}">
                <a16:creationId xmlns:a16="http://schemas.microsoft.com/office/drawing/2014/main" id="{3CAC9D54-4305-F0DE-5434-A8CC708E4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716" y="3512838"/>
            <a:ext cx="5667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dirty="0">
                <a:latin typeface="Arial" charset="0"/>
              </a:rPr>
              <a:t>A</a:t>
            </a:r>
          </a:p>
        </p:txBody>
      </p:sp>
      <p:cxnSp>
        <p:nvCxnSpPr>
          <p:cNvPr id="75" name="Conector de Seta Reta 74">
            <a:extLst>
              <a:ext uri="{FF2B5EF4-FFF2-40B4-BE49-F238E27FC236}">
                <a16:creationId xmlns:a16="http://schemas.microsoft.com/office/drawing/2014/main" id="{985B0A34-BCF9-AF6B-1BFD-D3084E61A3C9}"/>
              </a:ext>
            </a:extLst>
          </p:cNvPr>
          <p:cNvCxnSpPr>
            <a:stCxn id="24" idx="1"/>
          </p:cNvCxnSpPr>
          <p:nvPr/>
        </p:nvCxnSpPr>
        <p:spPr>
          <a:xfrm flipH="1">
            <a:off x="4243380" y="4359789"/>
            <a:ext cx="755976" cy="4881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tângulo 75">
            <a:extLst>
              <a:ext uri="{FF2B5EF4-FFF2-40B4-BE49-F238E27FC236}">
                <a16:creationId xmlns:a16="http://schemas.microsoft.com/office/drawing/2014/main" id="{060C86F1-E70C-C604-1072-1CDDEB837694}"/>
              </a:ext>
            </a:extLst>
          </p:cNvPr>
          <p:cNvSpPr/>
          <p:nvPr/>
        </p:nvSpPr>
        <p:spPr>
          <a:xfrm>
            <a:off x="370194" y="642938"/>
            <a:ext cx="11488424" cy="55721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7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9" grpId="0" animBg="1"/>
      <p:bldP spid="20" grpId="0" animBg="1"/>
      <p:bldP spid="21" grpId="0" animBg="1"/>
      <p:bldP spid="22" grpId="0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6BD48-1DA7-6DD6-DE43-25FFACAB6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222246"/>
            <a:ext cx="11687175" cy="1325563"/>
          </a:xfrm>
        </p:spPr>
        <p:txBody>
          <a:bodyPr/>
          <a:lstStyle/>
          <a:p>
            <a:pPr marL="342900" indent="-342900" algn="just">
              <a:buFont typeface="+mj-lt"/>
              <a:buAutoNum type="arabicParenR" startAt="4"/>
            </a:pP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uma empresa estiver apresentando rendimentos crescentes de escala até um determinado nível de produção, e depois tiver rendimentos constantes de escala, o que você poderia dizer a respeito do formato da curva de custo médio de longo prazo dessa empresa?</a:t>
            </a:r>
            <a:endParaRPr lang="pt-BR" sz="2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9AF8BA-6117-AD1F-8223-333918F22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514" y="1825625"/>
            <a:ext cx="6215062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4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Quando a empresa apresenta rendimentos crescentes de escala, a sua curva de custo médio de longo prazo apresenta inclinação negativa.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4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Quando a empresa apresenta rendimentos constantes de escala, a sua curva de custo médio de longo prazo é horizontal. 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4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a empresa apresenta inicialmente rendimentos crescentes de escala, e depois rendimentos constantes de escala, a sua curva de custo médio de longo prazo inicialmente cai, e depois se torna horizontal.</a:t>
            </a:r>
            <a:endParaRPr lang="pt-B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D296914A-C5CD-CBFE-729F-02D08E6853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24774" y="2479682"/>
            <a:ext cx="1588" cy="3005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9AAABC8F-92D8-AA45-6215-97F341495B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75" y="5484818"/>
            <a:ext cx="4100513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8DA9ACC0-C89D-3339-EC22-4A647A933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59" y="2078038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400" b="1" dirty="0"/>
              <a:t>Custos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D2AE92B7-AE23-0BDB-1F38-DBD7790B6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5274" y="5386394"/>
            <a:ext cx="1195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b="1"/>
              <a:t>Q</a:t>
            </a:r>
          </a:p>
        </p:txBody>
      </p:sp>
      <p:sp>
        <p:nvSpPr>
          <p:cNvPr id="8" name="Arc 9">
            <a:extLst>
              <a:ext uri="{FF2B5EF4-FFF2-40B4-BE49-F238E27FC236}">
                <a16:creationId xmlns:a16="http://schemas.microsoft.com/office/drawing/2014/main" id="{00719CE1-127C-E460-3B53-37183F4E60B2}"/>
              </a:ext>
            </a:extLst>
          </p:cNvPr>
          <p:cNvSpPr>
            <a:spLocks/>
          </p:cNvSpPr>
          <p:nvPr/>
        </p:nvSpPr>
        <p:spPr bwMode="auto">
          <a:xfrm flipH="1" flipV="1">
            <a:off x="7696216" y="1885961"/>
            <a:ext cx="2816225" cy="2817813"/>
          </a:xfrm>
          <a:custGeom>
            <a:avLst/>
            <a:gdLst>
              <a:gd name="T0" fmla="*/ 0 w 20070"/>
              <a:gd name="T1" fmla="*/ 0 h 21600"/>
              <a:gd name="T2" fmla="*/ 2147483647 w 20070"/>
              <a:gd name="T3" fmla="*/ 2147483647 h 21600"/>
              <a:gd name="T4" fmla="*/ 0 w 20070"/>
              <a:gd name="T5" fmla="*/ 2147483647 h 21600"/>
              <a:gd name="T6" fmla="*/ 0 60000 65536"/>
              <a:gd name="T7" fmla="*/ 0 60000 65536"/>
              <a:gd name="T8" fmla="*/ 0 60000 65536"/>
              <a:gd name="T9" fmla="*/ 0 w 20070"/>
              <a:gd name="T10" fmla="*/ 0 h 21600"/>
              <a:gd name="T11" fmla="*/ 20070 w 2007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70" h="21600" fill="none" extrusionOk="0">
                <a:moveTo>
                  <a:pt x="-1" y="0"/>
                </a:moveTo>
                <a:cubicBezTo>
                  <a:pt x="8847" y="0"/>
                  <a:pt x="16799" y="5395"/>
                  <a:pt x="20070" y="13615"/>
                </a:cubicBezTo>
              </a:path>
              <a:path w="20070" h="21600" stroke="0" extrusionOk="0">
                <a:moveTo>
                  <a:pt x="-1" y="0"/>
                </a:moveTo>
                <a:cubicBezTo>
                  <a:pt x="8847" y="0"/>
                  <a:pt x="16799" y="5395"/>
                  <a:pt x="20070" y="13615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B137B23F-9F01-C897-3AEF-5841BB009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1121" y="4402149"/>
            <a:ext cx="102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/>
              <a:t>CMe</a:t>
            </a:r>
            <a:r>
              <a:rPr lang="pt-BR" sz="1400" b="1" dirty="0"/>
              <a:t>1</a:t>
            </a:r>
          </a:p>
        </p:txBody>
      </p:sp>
      <p:sp>
        <p:nvSpPr>
          <p:cNvPr id="12" name="Oval 13">
            <a:extLst>
              <a:ext uri="{FF2B5EF4-FFF2-40B4-BE49-F238E27FC236}">
                <a16:creationId xmlns:a16="http://schemas.microsoft.com/office/drawing/2014/main" id="{39D8B045-F02E-7ACB-0466-9F892F9DD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2710" y="4586301"/>
            <a:ext cx="169863" cy="1889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Oval 14">
            <a:extLst>
              <a:ext uri="{FF2B5EF4-FFF2-40B4-BE49-F238E27FC236}">
                <a16:creationId xmlns:a16="http://schemas.microsoft.com/office/drawing/2014/main" id="{65A31C80-EDEB-807A-6260-FC769674A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2841" y="4046549"/>
            <a:ext cx="171450" cy="1873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F925B3C9-E384-E9C9-8E0A-F9F05BE8C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4290" y="4046549"/>
            <a:ext cx="1268419" cy="539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B1E27836-B5C2-A3CD-B969-CD4372FCA6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31329" y="3387736"/>
            <a:ext cx="0" cy="846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2ECDC304-0A45-550C-6BAC-AE6697942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191" y="3003561"/>
            <a:ext cx="2817813" cy="4064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Economias de Escala</a:t>
            </a:r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6EF33830-BF0E-D634-A443-ECDEE9F2DE79}"/>
              </a:ext>
            </a:extLst>
          </p:cNvPr>
          <p:cNvCxnSpPr>
            <a:stCxn id="8" idx="0"/>
            <a:endCxn id="10" idx="1"/>
          </p:cNvCxnSpPr>
          <p:nvPr/>
        </p:nvCxnSpPr>
        <p:spPr>
          <a:xfrm>
            <a:off x="10512441" y="4703774"/>
            <a:ext cx="8286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0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/>
      <p:bldP spid="7" grpId="0"/>
      <p:bldP spid="8" grpId="0" animBg="1"/>
      <p:bldP spid="10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DFF25-2FD0-D762-119A-D834872C2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365125"/>
            <a:ext cx="11830050" cy="1325563"/>
          </a:xfrm>
        </p:spPr>
        <p:txBody>
          <a:bodyPr/>
          <a:lstStyle/>
          <a:p>
            <a:pPr marL="514350" lvl="0" indent="-514350">
              <a:buFont typeface="+mj-lt"/>
              <a:buAutoNum type="arabicParenR" startAt="7"/>
            </a:pPr>
            <a:r>
              <a:rPr lang="pt-B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Suponha que uma empresa fabricante de computadores tenha os custos marginais de produção constantes a $1.000 por computador produzido.  Entretanto, os custos fixos de produção são iguais a $10.000.</a:t>
            </a:r>
            <a:endParaRPr lang="pt-BR" sz="26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8FFB86A-7D40-4D74-ADAF-E3B436639A03}"/>
              </a:ext>
            </a:extLst>
          </p:cNvPr>
          <p:cNvSpPr txBox="1">
            <a:spLocks/>
          </p:cNvSpPr>
          <p:nvPr/>
        </p:nvSpPr>
        <p:spPr>
          <a:xfrm>
            <a:off x="709621" y="1560509"/>
            <a:ext cx="1127759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Font typeface="+mj-lt"/>
              <a:buAutoNum type="alphaLcParenR"/>
            </a:pPr>
            <a:r>
              <a:rPr lang="pt-BR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Calcule as curvas de custo variável médio e de custo total médio para essa empresa.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Caso fosse do interesse da empresa minimizar o custo total médio de produção, ela preferiria que tal produção fosse muito grande ou muito pequena?  Explique.</a:t>
            </a:r>
            <a:br>
              <a:rPr lang="pt-BR" sz="2600" dirty="0">
                <a:latin typeface="CG Century Schbk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65553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45544-B706-49D2-EA35-1BA569298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69" y="296858"/>
            <a:ext cx="11791955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custo variável de produção de uma unidade adicional, o custo marginal, é constante e igual a $1.000: </a:t>
            </a:r>
            <a:r>
              <a:rPr lang="pt-BR" sz="26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CV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$1000</a:t>
            </a:r>
            <a:r>
              <a:rPr lang="pt-BR" sz="26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                                                   . 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custo fixo médio é               .   O  custo  total  médio  é  dado pela soma do custo variável médio e do custo fixo médio:                                           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57016AF-BC73-F90E-6D41-BFE259F81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" y="11001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8939F7F6-073B-3DFD-0E5B-474611D89B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985342"/>
              </p:ext>
            </p:extLst>
          </p:nvPr>
        </p:nvGraphicFramePr>
        <p:xfrm>
          <a:off x="7034212" y="1685924"/>
          <a:ext cx="4572753" cy="935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44700" imgH="419100" progId="Equation.3">
                  <p:embed/>
                </p:oleObj>
              </mc:Choice>
              <mc:Fallback>
                <p:oleObj r:id="rId2" imgW="20447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4212" y="1685924"/>
                        <a:ext cx="4572753" cy="935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5E07F786-9995-05BF-679D-9C726FA94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7" y="1519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A214243D-D2B9-057E-0F52-44DA82FD32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950867"/>
              </p:ext>
            </p:extLst>
          </p:nvPr>
        </p:nvGraphicFramePr>
        <p:xfrm>
          <a:off x="3698077" y="2621743"/>
          <a:ext cx="1147766" cy="855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558800" imgH="419100" progId="Equation.3">
                  <p:embed/>
                </p:oleObj>
              </mc:Choice>
              <mc:Fallback>
                <p:oleObj r:id="rId4" imgW="5588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077" y="2621743"/>
                        <a:ext cx="1147766" cy="8559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41D11507-C4F9-5CDC-F42F-545553B25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87" y="24550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C0E74A7D-A001-0BFC-3588-8ECD31D642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979957"/>
              </p:ext>
            </p:extLst>
          </p:nvPr>
        </p:nvGraphicFramePr>
        <p:xfrm>
          <a:off x="6916299" y="3386173"/>
          <a:ext cx="3721983" cy="93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663700" imgH="419100" progId="Equation.3">
                  <p:embed/>
                </p:oleObj>
              </mc:Choice>
              <mc:Fallback>
                <p:oleObj r:id="rId6" imgW="16637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6299" y="3386173"/>
                        <a:ext cx="3721983" cy="935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461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D01F514-FD43-375B-4C3F-E2B0D4E1B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69" y="296858"/>
            <a:ext cx="11791955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  <a:p>
            <a:pPr marL="0" indent="0" algn="just">
              <a:buNone/>
            </a:pP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empresa preferiria a maior produção possível, pois o custo total médio diminui à medida que aumenta </a:t>
            </a:r>
            <a:r>
              <a:rPr lang="pt-BR" sz="26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Se </a:t>
            </a:r>
            <a:r>
              <a:rPr lang="pt-BR" sz="26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tornasse infinitamente grande, o </a:t>
            </a:r>
            <a:r>
              <a:rPr lang="pt-BR" sz="2600" i="1" spc="-1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CTMe</a:t>
            </a: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seria igual a $1.000.</a:t>
            </a:r>
            <a:endParaRPr lang="pt-B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FB28DB75-7458-8CF0-0403-1BBE058905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306096"/>
              </p:ext>
            </p:extLst>
          </p:nvPr>
        </p:nvGraphicFramePr>
        <p:xfrm>
          <a:off x="573087" y="828675"/>
          <a:ext cx="411321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663700" imgH="419100" progId="Equation.3">
                  <p:embed/>
                </p:oleObj>
              </mc:Choice>
              <mc:Fallback>
                <p:oleObj r:id="rId2" imgW="1663700" imgH="419100" progId="Equation.3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C0E74A7D-A001-0BFC-3588-8ECD31D642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" y="828675"/>
                        <a:ext cx="4113213" cy="10080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526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0A6D6-F7AA-06AA-3B79-412C8116E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2247"/>
            <a:ext cx="11787188" cy="1325563"/>
          </a:xfrm>
        </p:spPr>
        <p:txBody>
          <a:bodyPr/>
          <a:lstStyle/>
          <a:p>
            <a: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8) Se uma empresa contratar um trabalhador atualmente desempregado, o custo de oportunidade da utilização do serviço do trabalhador é zero. Isso é verdade?  Discuta.</a:t>
            </a:r>
            <a:br>
              <a:rPr lang="pt-B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D4AD6D-3115-64CC-0EDF-85A5AF325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0" y="1597027"/>
            <a:ext cx="1167289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ponto de vista do trabalhador, o custo de oportunidade de seu tempo corresponde ao período de tempo que ele deixa de gastar com outras atividades, incluindo atividades pessoais ou de lazer.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custo de oportunidade de empregar uma mãe desempregada com filhos pequenos é certamente diferente de zero! 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dificuldade de atribuir um valor monetário ao tempo de que um indivíduo desempregado deixará de gozar ao ser empregado não deveria nos levar à conclusão de que seu custo de oportunidade é zero.</a:t>
            </a:r>
            <a:endParaRPr lang="pt-B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ponto de vista da empresa, o custo de oportunidade de empregar o trabalhador não é zero; a empresa poderia, por exemplo, adquirir outra máquina em vez de empregar o trabalhador.</a:t>
            </a:r>
            <a:endParaRPr lang="pt-B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52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A3E1E2-7B62-B691-DA28-EF2796204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13" y="1482717"/>
            <a:ext cx="11191875" cy="1774825"/>
          </a:xfrm>
        </p:spPr>
        <p:txBody>
          <a:bodyPr/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t-BR" sz="22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custo total, </a:t>
            </a:r>
            <a:r>
              <a:rPr lang="pt-BR" sz="22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CT</a:t>
            </a:r>
            <a:r>
              <a:rPr lang="pt-BR" sz="22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é igual ao custo fixo, </a:t>
            </a:r>
            <a:r>
              <a:rPr lang="pt-BR" sz="22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CF</a:t>
            </a:r>
            <a:r>
              <a:rPr lang="pt-BR" sz="22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mais o custo variável, </a:t>
            </a:r>
            <a:r>
              <a:rPr lang="pt-BR" sz="22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CV</a:t>
            </a:r>
            <a:r>
              <a:rPr lang="pt-BR" sz="22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Os custos fixos não variam com a quantidade produzida.  Dado que a taxa de franquia, </a:t>
            </a:r>
            <a:r>
              <a:rPr lang="pt-BR" sz="22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</a:t>
            </a:r>
            <a:r>
              <a:rPr lang="pt-BR" sz="22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é um valor fixo, os custos fixos da empresa aumentam no valor da taxa.  Logo, o custo médio, dado por                , e o custo fixo médio, dado por          , aumentam no valor da taxa média de franquia         . Observe que a taxa de franquia não afeta o custo variável médio.  Além disso, tendo em vista que o custo marginal é a </a:t>
            </a:r>
            <a:r>
              <a:rPr lang="pt-BR" sz="2200" i="1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variação </a:t>
            </a:r>
            <a:r>
              <a:rPr lang="pt-BR" sz="22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custo total associada à produção de uma unidade adicional e que a taxa de franquia é constante, o custo marginal não se altera.</a:t>
            </a:r>
            <a:endParaRPr lang="pt-BR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BCD88CB-EEBC-A72A-9100-5D39DA554DCA}"/>
              </a:ext>
            </a:extLst>
          </p:cNvPr>
          <p:cNvSpPr txBox="1">
            <a:spLocks/>
          </p:cNvSpPr>
          <p:nvPr/>
        </p:nvSpPr>
        <p:spPr>
          <a:xfrm>
            <a:off x="152397" y="160328"/>
            <a:ext cx="11887206" cy="19685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just">
              <a:buFont typeface="+mj-lt"/>
              <a:buAutoNum type="arabicParenR" startAt="9"/>
            </a:pPr>
            <a:r>
              <a:rPr lang="pt-BR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Suponha que uma empresa deva pagar uma taxa anual de franquia, que corresponda uma quantia fixa, independente da empresa realizar qualquer produção. Como esta taxa afetaria os custos fixos, marginais e variáveis da empresa.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0FE2CDC-7479-3D43-5E60-4CB3F7E01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338" y="3324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A34C7065-CCE8-4DE6-D4E6-BCBBEA3F5F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1057"/>
              </p:ext>
            </p:extLst>
          </p:nvPr>
        </p:nvGraphicFramePr>
        <p:xfrm>
          <a:off x="2243143" y="3649974"/>
          <a:ext cx="1157286" cy="760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34725" imgH="418918" progId="Equation.3">
                  <p:embed/>
                </p:oleObj>
              </mc:Choice>
              <mc:Fallback>
                <p:oleObj r:id="rId2" imgW="634725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143" y="3649974"/>
                        <a:ext cx="1157286" cy="7600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E994A591-19BB-2D61-3071-09BED28D2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6162" y="32194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F38E0936-9472-5860-0307-97EB4F2B8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841168"/>
              </p:ext>
            </p:extLst>
          </p:nvPr>
        </p:nvGraphicFramePr>
        <p:xfrm>
          <a:off x="7591426" y="3592958"/>
          <a:ext cx="481013" cy="72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79400" imgH="419100" progId="Equation.3">
                  <p:embed/>
                </p:oleObj>
              </mc:Choice>
              <mc:Fallback>
                <p:oleObj r:id="rId4" imgW="279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1426" y="3592958"/>
                        <a:ext cx="481013" cy="729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>
            <a:extLst>
              <a:ext uri="{FF2B5EF4-FFF2-40B4-BE49-F238E27FC236}">
                <a16:creationId xmlns:a16="http://schemas.microsoft.com/office/drawing/2014/main" id="{7B46938C-592F-A8FD-0502-489C2F146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531A5094-5ACA-E25D-957B-E9D615673E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321742"/>
              </p:ext>
            </p:extLst>
          </p:nvPr>
        </p:nvGraphicFramePr>
        <p:xfrm>
          <a:off x="3500444" y="4279907"/>
          <a:ext cx="523969" cy="729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6584" imgH="368140" progId="Equation.DSMT4">
                  <p:embed/>
                </p:oleObj>
              </mc:Choice>
              <mc:Fallback>
                <p:oleObj name="Equation" r:id="rId6" imgW="266584" imgH="3681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44" y="4279907"/>
                        <a:ext cx="523969" cy="729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434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9511</TotalTime>
  <Words>964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CG Century Schbk</vt:lpstr>
      <vt:lpstr>Wingdings</vt:lpstr>
      <vt:lpstr>Tema do Office</vt:lpstr>
      <vt:lpstr>Equation</vt:lpstr>
      <vt:lpstr>Equation.3</vt:lpstr>
      <vt:lpstr>Apresentação do PowerPoint</vt:lpstr>
      <vt:lpstr>Apresentação do PowerPoint</vt:lpstr>
      <vt:lpstr>Apresentação do PowerPoint</vt:lpstr>
      <vt:lpstr>Se uma empresa estiver apresentando rendimentos crescentes de escala até um determinado nível de produção, e depois tiver rendimentos constantes de escala, o que você poderia dizer a respeito do formato da curva de custo médio de longo prazo dessa empresa?</vt:lpstr>
      <vt:lpstr>Suponha que uma empresa fabricante de computadores tenha os custos marginais de produção constantes a $1.000 por computador produzido.  Entretanto, os custos fixos de produção são iguais a $10.000.</vt:lpstr>
      <vt:lpstr>Apresentação do PowerPoint</vt:lpstr>
      <vt:lpstr>Apresentação do PowerPoint</vt:lpstr>
      <vt:lpstr>8) Se uma empresa contratar um trabalhador atualmente desempregado, o custo de oportunidade da utilização do serviço do trabalhador é zero. Isso é verdade?  Discuta. </vt:lpstr>
      <vt:lpstr>Apresentação do PowerPoint</vt:lpstr>
      <vt:lpstr>Suponha (considerando a questão anterior) que seja cobrado um imposto proporcional ao número de unidades produzidas. Como tal imposto afetaria os custos fixos, marginais e variáveis da empresa?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Investimento</dc:title>
  <dc:creator>ac</dc:creator>
  <cp:lastModifiedBy>Antonio Carlos Assumpção</cp:lastModifiedBy>
  <cp:revision>827</cp:revision>
  <dcterms:created xsi:type="dcterms:W3CDTF">2014-04-03T23:35:31Z</dcterms:created>
  <dcterms:modified xsi:type="dcterms:W3CDTF">2023-05-24T02:17:48Z</dcterms:modified>
</cp:coreProperties>
</file>