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746" r:id="rId3"/>
    <p:sldId id="747" r:id="rId4"/>
    <p:sldId id="654" r:id="rId5"/>
    <p:sldId id="511" r:id="rId6"/>
    <p:sldId id="659" r:id="rId7"/>
    <p:sldId id="662" r:id="rId8"/>
    <p:sldId id="663" r:id="rId9"/>
    <p:sldId id="538" r:id="rId10"/>
    <p:sldId id="667" r:id="rId11"/>
    <p:sldId id="655" r:id="rId12"/>
    <p:sldId id="656" r:id="rId13"/>
    <p:sldId id="657" r:id="rId14"/>
    <p:sldId id="658" r:id="rId15"/>
    <p:sldId id="539" r:id="rId16"/>
    <p:sldId id="540" r:id="rId17"/>
    <p:sldId id="541" r:id="rId18"/>
    <p:sldId id="542" r:id="rId19"/>
    <p:sldId id="543" r:id="rId20"/>
    <p:sldId id="544" r:id="rId21"/>
    <p:sldId id="545" r:id="rId22"/>
    <p:sldId id="546" r:id="rId23"/>
    <p:sldId id="547" r:id="rId24"/>
    <p:sldId id="578" r:id="rId25"/>
    <p:sldId id="579" r:id="rId26"/>
    <p:sldId id="580" r:id="rId27"/>
    <p:sldId id="581" r:id="rId28"/>
    <p:sldId id="582" r:id="rId29"/>
    <p:sldId id="628" r:id="rId30"/>
    <p:sldId id="634" r:id="rId31"/>
    <p:sldId id="635" r:id="rId32"/>
    <p:sldId id="636" r:id="rId33"/>
    <p:sldId id="637" r:id="rId34"/>
    <p:sldId id="638" r:id="rId35"/>
    <p:sldId id="639" r:id="rId36"/>
    <p:sldId id="640" r:id="rId37"/>
    <p:sldId id="641" r:id="rId38"/>
    <p:sldId id="642" r:id="rId39"/>
    <p:sldId id="629" r:id="rId40"/>
    <p:sldId id="630" r:id="rId41"/>
    <p:sldId id="631" r:id="rId42"/>
    <p:sldId id="632" r:id="rId43"/>
    <p:sldId id="633" r:id="rId44"/>
    <p:sldId id="643" r:id="rId45"/>
    <p:sldId id="644" r:id="rId46"/>
    <p:sldId id="668" r:id="rId47"/>
    <p:sldId id="645" r:id="rId48"/>
    <p:sldId id="647" r:id="rId49"/>
    <p:sldId id="648" r:id="rId50"/>
    <p:sldId id="669" r:id="rId51"/>
    <p:sldId id="649" r:id="rId52"/>
    <p:sldId id="646" r:id="rId53"/>
    <p:sldId id="653" r:id="rId54"/>
    <p:sldId id="748" r:id="rId55"/>
    <p:sldId id="593" r:id="rId56"/>
    <p:sldId id="594" r:id="rId57"/>
    <p:sldId id="595" r:id="rId58"/>
    <p:sldId id="596" r:id="rId59"/>
    <p:sldId id="597" r:id="rId60"/>
    <p:sldId id="599" r:id="rId61"/>
    <p:sldId id="600" r:id="rId62"/>
    <p:sldId id="601" r:id="rId63"/>
    <p:sldId id="602" r:id="rId64"/>
    <p:sldId id="598" r:id="rId65"/>
    <p:sldId id="670" r:id="rId66"/>
    <p:sldId id="671" r:id="rId67"/>
    <p:sldId id="672" r:id="rId68"/>
    <p:sldId id="583" r:id="rId69"/>
    <p:sldId id="584" r:id="rId70"/>
    <p:sldId id="585" r:id="rId71"/>
    <p:sldId id="704" r:id="rId72"/>
    <p:sldId id="705" r:id="rId73"/>
    <p:sldId id="749" r:id="rId74"/>
    <p:sldId id="588" r:id="rId75"/>
    <p:sldId id="589" r:id="rId76"/>
    <p:sldId id="590" r:id="rId77"/>
    <p:sldId id="664" r:id="rId78"/>
    <p:sldId id="665" r:id="rId79"/>
    <p:sldId id="666" r:id="rId80"/>
    <p:sldId id="619" r:id="rId81"/>
    <p:sldId id="750" r:id="rId82"/>
    <p:sldId id="620" r:id="rId83"/>
    <p:sldId id="673" r:id="rId84"/>
    <p:sldId id="674" r:id="rId85"/>
    <p:sldId id="675" r:id="rId86"/>
    <p:sldId id="676" r:id="rId87"/>
    <p:sldId id="677" r:id="rId88"/>
    <p:sldId id="587" r:id="rId89"/>
    <p:sldId id="603" r:id="rId90"/>
    <p:sldId id="604" r:id="rId91"/>
    <p:sldId id="548" r:id="rId92"/>
    <p:sldId id="514" r:id="rId93"/>
    <p:sldId id="515" r:id="rId94"/>
    <p:sldId id="516" r:id="rId95"/>
    <p:sldId id="517" r:id="rId96"/>
    <p:sldId id="518" r:id="rId97"/>
    <p:sldId id="678" r:id="rId98"/>
    <p:sldId id="624" r:id="rId99"/>
    <p:sldId id="607" r:id="rId100"/>
    <p:sldId id="625" r:id="rId101"/>
    <p:sldId id="626" r:id="rId102"/>
    <p:sldId id="627" r:id="rId103"/>
    <p:sldId id="608" r:id="rId104"/>
    <p:sldId id="609" r:id="rId105"/>
    <p:sldId id="610" r:id="rId106"/>
    <p:sldId id="611" r:id="rId107"/>
    <p:sldId id="612" r:id="rId108"/>
    <p:sldId id="613" r:id="rId109"/>
    <p:sldId id="614" r:id="rId110"/>
    <p:sldId id="615" r:id="rId111"/>
    <p:sldId id="616" r:id="rId112"/>
    <p:sldId id="617" r:id="rId113"/>
    <p:sldId id="618" r:id="rId114"/>
    <p:sldId id="680" r:id="rId115"/>
    <p:sldId id="681" r:id="rId116"/>
    <p:sldId id="682" r:id="rId117"/>
    <p:sldId id="684" r:id="rId118"/>
    <p:sldId id="685" r:id="rId119"/>
    <p:sldId id="521" r:id="rId120"/>
    <p:sldId id="522" r:id="rId121"/>
    <p:sldId id="650" r:id="rId122"/>
    <p:sldId id="706" r:id="rId123"/>
    <p:sldId id="707" r:id="rId124"/>
    <p:sldId id="712" r:id="rId125"/>
    <p:sldId id="708" r:id="rId126"/>
    <p:sldId id="523" r:id="rId127"/>
    <p:sldId id="524" r:id="rId128"/>
    <p:sldId id="687" r:id="rId129"/>
    <p:sldId id="525" r:id="rId130"/>
    <p:sldId id="549" r:id="rId131"/>
    <p:sldId id="550" r:id="rId132"/>
    <p:sldId id="551" r:id="rId133"/>
    <p:sldId id="552" r:id="rId134"/>
    <p:sldId id="553" r:id="rId135"/>
    <p:sldId id="526" r:id="rId136"/>
    <p:sldId id="527" r:id="rId137"/>
    <p:sldId id="528" r:id="rId138"/>
    <p:sldId id="529" r:id="rId139"/>
    <p:sldId id="688" r:id="rId140"/>
    <p:sldId id="689" r:id="rId141"/>
    <p:sldId id="690" r:id="rId142"/>
    <p:sldId id="691" r:id="rId143"/>
    <p:sldId id="703" r:id="rId144"/>
    <p:sldId id="692" r:id="rId145"/>
    <p:sldId id="486" r:id="rId146"/>
    <p:sldId id="487" r:id="rId147"/>
    <p:sldId id="488" r:id="rId148"/>
    <p:sldId id="489" r:id="rId149"/>
    <p:sldId id="490" r:id="rId150"/>
    <p:sldId id="491" r:id="rId151"/>
    <p:sldId id="565" r:id="rId152"/>
    <p:sldId id="566" r:id="rId153"/>
    <p:sldId id="567" r:id="rId154"/>
    <p:sldId id="568" r:id="rId155"/>
    <p:sldId id="569" r:id="rId156"/>
    <p:sldId id="570" r:id="rId157"/>
    <p:sldId id="571" r:id="rId158"/>
    <p:sldId id="572" r:id="rId159"/>
    <p:sldId id="573" r:id="rId160"/>
    <p:sldId id="711" r:id="rId161"/>
    <p:sldId id="699" r:id="rId162"/>
    <p:sldId id="700" r:id="rId163"/>
    <p:sldId id="701" r:id="rId164"/>
    <p:sldId id="702" r:id="rId165"/>
    <p:sldId id="574" r:id="rId166"/>
    <p:sldId id="575" r:id="rId167"/>
    <p:sldId id="577" r:id="rId168"/>
    <p:sldId id="693" r:id="rId169"/>
    <p:sldId id="694" r:id="rId170"/>
    <p:sldId id="695" r:id="rId171"/>
    <p:sldId id="696" r:id="rId172"/>
    <p:sldId id="492" r:id="rId173"/>
    <p:sldId id="493" r:id="rId174"/>
    <p:sldId id="494" r:id="rId175"/>
    <p:sldId id="495" r:id="rId176"/>
    <p:sldId id="496" r:id="rId177"/>
    <p:sldId id="497" r:id="rId178"/>
    <p:sldId id="498" r:id="rId179"/>
    <p:sldId id="499" r:id="rId180"/>
    <p:sldId id="500" r:id="rId181"/>
    <p:sldId id="501" r:id="rId182"/>
    <p:sldId id="502" r:id="rId183"/>
    <p:sldId id="503" r:id="rId184"/>
    <p:sldId id="504" r:id="rId185"/>
    <p:sldId id="505" r:id="rId186"/>
    <p:sldId id="506" r:id="rId187"/>
    <p:sldId id="507" r:id="rId188"/>
    <p:sldId id="508" r:id="rId189"/>
    <p:sldId id="713" r:id="rId190"/>
    <p:sldId id="714" r:id="rId191"/>
    <p:sldId id="715" r:id="rId192"/>
    <p:sldId id="716" r:id="rId193"/>
    <p:sldId id="717" r:id="rId194"/>
    <p:sldId id="718" r:id="rId195"/>
    <p:sldId id="723" r:id="rId196"/>
    <p:sldId id="724" r:id="rId197"/>
    <p:sldId id="719" r:id="rId198"/>
    <p:sldId id="720" r:id="rId199"/>
    <p:sldId id="725" r:id="rId200"/>
    <p:sldId id="727" r:id="rId201"/>
    <p:sldId id="721" r:id="rId202"/>
    <p:sldId id="722" r:id="rId203"/>
    <p:sldId id="728" r:id="rId204"/>
    <p:sldId id="729" r:id="rId205"/>
    <p:sldId id="734" r:id="rId206"/>
    <p:sldId id="730" r:id="rId207"/>
    <p:sldId id="736" r:id="rId208"/>
    <p:sldId id="731" r:id="rId209"/>
    <p:sldId id="554" r:id="rId210"/>
    <p:sldId id="735" r:id="rId211"/>
    <p:sldId id="555" r:id="rId212"/>
    <p:sldId id="556" r:id="rId213"/>
    <p:sldId id="557" r:id="rId214"/>
    <p:sldId id="558" r:id="rId215"/>
    <p:sldId id="559" r:id="rId216"/>
    <p:sldId id="560" r:id="rId217"/>
    <p:sldId id="561" r:id="rId218"/>
    <p:sldId id="752" r:id="rId219"/>
    <p:sldId id="753" r:id="rId220"/>
    <p:sldId id="563" r:id="rId221"/>
    <p:sldId id="737" r:id="rId222"/>
    <p:sldId id="738" r:id="rId223"/>
    <p:sldId id="739" r:id="rId224"/>
    <p:sldId id="740" r:id="rId225"/>
    <p:sldId id="741" r:id="rId226"/>
    <p:sldId id="742" r:id="rId227"/>
    <p:sldId id="745" r:id="rId228"/>
    <p:sldId id="743" r:id="rId229"/>
    <p:sldId id="744" r:id="rId230"/>
    <p:sldId id="751" r:id="rId231"/>
    <p:sldId id="353" r:id="rId232"/>
    <p:sldId id="354" r:id="rId233"/>
    <p:sldId id="478" r:id="rId234"/>
    <p:sldId id="484" r:id="rId235"/>
    <p:sldId id="483" r:id="rId236"/>
    <p:sldId id="276" r:id="rId237"/>
    <p:sldId id="277" r:id="rId238"/>
    <p:sldId id="258" r:id="rId239"/>
    <p:sldId id="278" r:id="rId240"/>
    <p:sldId id="279" r:id="rId241"/>
    <p:sldId id="479" r:id="rId242"/>
    <p:sldId id="280" r:id="rId243"/>
    <p:sldId id="281" r:id="rId244"/>
    <p:sldId id="282" r:id="rId245"/>
    <p:sldId id="283" r:id="rId246"/>
    <p:sldId id="284" r:id="rId247"/>
    <p:sldId id="480" r:id="rId248"/>
    <p:sldId id="285" r:id="rId249"/>
    <p:sldId id="261" r:id="rId250"/>
    <p:sldId id="288" r:id="rId251"/>
    <p:sldId id="289" r:id="rId252"/>
    <p:sldId id="262" r:id="rId253"/>
    <p:sldId id="290" r:id="rId254"/>
    <p:sldId id="263" r:id="rId255"/>
    <p:sldId id="291" r:id="rId256"/>
    <p:sldId id="292" r:id="rId257"/>
    <p:sldId id="265" r:id="rId258"/>
    <p:sldId id="293" r:id="rId259"/>
    <p:sldId id="481" r:id="rId260"/>
    <p:sldId id="294" r:id="rId261"/>
    <p:sldId id="295" r:id="rId262"/>
    <p:sldId id="266" r:id="rId263"/>
    <p:sldId id="482" r:id="rId264"/>
    <p:sldId id="267" r:id="rId265"/>
    <p:sldId id="268" r:id="rId266"/>
    <p:sldId id="468" r:id="rId267"/>
    <p:sldId id="466" r:id="rId268"/>
    <p:sldId id="471" r:id="rId269"/>
    <p:sldId id="472" r:id="rId270"/>
    <p:sldId id="470" r:id="rId271"/>
    <p:sldId id="452" r:id="rId272"/>
    <p:sldId id="453" r:id="rId273"/>
    <p:sldId id="454" r:id="rId274"/>
    <p:sldId id="473" r:id="rId275"/>
    <p:sldId id="474" r:id="rId276"/>
    <p:sldId id="475" r:id="rId2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theme" Target="theme/theme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presProps" Target="pres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876C58-7335-4E29-821D-17D83E73DCC4}"/>
              </a:ext>
            </a:extLst>
          </p:cNvPr>
          <p:cNvSpPr>
            <a:spLocks noGrp="1"/>
          </p:cNvSpPr>
          <p:nvPr>
            <p:ph type="ctrTitle"/>
          </p:nvPr>
        </p:nvSpPr>
        <p:spPr>
          <a:xfrm>
            <a:off x="1524000" y="1122363"/>
            <a:ext cx="9144000" cy="2387600"/>
          </a:xfrm>
        </p:spPr>
        <p:txBody>
          <a:bodyPr anchor="b"/>
          <a:lstStyle>
            <a:lvl1pPr algn="ctr">
              <a:defRPr sz="6000"/>
            </a:lvl1pPr>
          </a:lstStyle>
          <a:p>
            <a:r>
              <a:rPr lang="pt-BR" dirty="0"/>
              <a:t>Clique para editar o título mestre</a:t>
            </a:r>
          </a:p>
        </p:txBody>
      </p:sp>
      <p:sp>
        <p:nvSpPr>
          <p:cNvPr id="3" name="Subtítulo 2">
            <a:extLst>
              <a:ext uri="{FF2B5EF4-FFF2-40B4-BE49-F238E27FC236}">
                <a16:creationId xmlns:a16="http://schemas.microsoft.com/office/drawing/2014/main" id="{15008E3F-D478-4225-9C2D-8AF98A860E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Tree>
    <p:extLst>
      <p:ext uri="{BB962C8B-B14F-4D97-AF65-F5344CB8AC3E}">
        <p14:creationId xmlns:p14="http://schemas.microsoft.com/office/powerpoint/2010/main" val="330408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A5581C-1133-4F3F-BF3D-01CA37E0222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4865D90-051D-4D82-8046-06CF31E674D1}"/>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883C775-4798-4030-82C8-CCBF33548A99}"/>
              </a:ext>
            </a:extLst>
          </p:cNvPr>
          <p:cNvSpPr>
            <a:spLocks noGrp="1"/>
          </p:cNvSpPr>
          <p:nvPr>
            <p:ph type="dt" sz="half" idx="10"/>
          </p:nvPr>
        </p:nvSpPr>
        <p:spPr/>
        <p:txBody>
          <a:bodyPr/>
          <a:lstStyle/>
          <a:p>
            <a:fld id="{F15AFC0A-E083-4474-AC8F-756DB43920AA}" type="datetimeFigureOut">
              <a:rPr lang="pt-BR" smtClean="0"/>
              <a:t>28/07/2021</a:t>
            </a:fld>
            <a:endParaRPr lang="pt-BR"/>
          </a:p>
        </p:txBody>
      </p:sp>
      <p:sp>
        <p:nvSpPr>
          <p:cNvPr id="5" name="Espaço Reservado para Rodapé 4">
            <a:extLst>
              <a:ext uri="{FF2B5EF4-FFF2-40B4-BE49-F238E27FC236}">
                <a16:creationId xmlns:a16="http://schemas.microsoft.com/office/drawing/2014/main" id="{94C78C58-A0BA-4470-93F5-828EA441823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9192AB7-DA88-4EC2-A14D-098C97C26C17}"/>
              </a:ext>
            </a:extLst>
          </p:cNvPr>
          <p:cNvSpPr>
            <a:spLocks noGrp="1"/>
          </p:cNvSpPr>
          <p:nvPr>
            <p:ph type="sldNum" sz="quarter" idx="12"/>
          </p:nvPr>
        </p:nvSpPr>
        <p:spPr/>
        <p:txBody>
          <a:bodyPr/>
          <a:lstStyle/>
          <a:p>
            <a:fld id="{4433800F-C590-4590-9F7E-B050E3C821A7}" type="slidenum">
              <a:rPr lang="pt-BR" smtClean="0"/>
              <a:t>‹nº›</a:t>
            </a:fld>
            <a:endParaRPr lang="pt-BR"/>
          </a:p>
        </p:txBody>
      </p:sp>
    </p:spTree>
    <p:extLst>
      <p:ext uri="{BB962C8B-B14F-4D97-AF65-F5344CB8AC3E}">
        <p14:creationId xmlns:p14="http://schemas.microsoft.com/office/powerpoint/2010/main" val="834841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26B4274-E3AE-4DA8-8AE9-EAA8D42AE1C7}"/>
              </a:ext>
            </a:extLst>
          </p:cNvPr>
          <p:cNvSpPr/>
          <p:nvPr userDrawn="1"/>
        </p:nvSpPr>
        <p:spPr>
          <a:xfrm>
            <a:off x="0" y="-4356"/>
            <a:ext cx="12198628" cy="16111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6AF243DB-8A8C-46F2-9590-0CA27EC6ABB6}"/>
              </a:ext>
            </a:extLst>
          </p:cNvPr>
          <p:cNvSpPr/>
          <p:nvPr userDrawn="1"/>
        </p:nvSpPr>
        <p:spPr>
          <a:xfrm>
            <a:off x="-4356" y="6757866"/>
            <a:ext cx="12198628" cy="1131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38264197"/>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rtl="0" eaLnBrk="1" latinLnBrk="0" hangingPunct="1">
        <a:spcBef>
          <a:spcPct val="0"/>
        </a:spcBef>
        <a:buNone/>
        <a:defRPr kumimoji="0" sz="5467"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09585" algn="l" rtl="0" eaLnBrk="1" latinLnBrk="0" hangingPunct="1">
        <a:defRPr kumimoji="0" kern="1200">
          <a:solidFill>
            <a:schemeClr val="tx1"/>
          </a:solidFill>
          <a:latin typeface="+mn-lt"/>
          <a:ea typeface="+mn-ea"/>
          <a:cs typeface="+mn-cs"/>
        </a:defRPr>
      </a:lvl2pPr>
      <a:lvl3pPr marL="1219170" algn="l" rtl="0" eaLnBrk="1" latinLnBrk="0" hangingPunct="1">
        <a:defRPr kumimoji="0" kern="1200">
          <a:solidFill>
            <a:schemeClr val="tx1"/>
          </a:solidFill>
          <a:latin typeface="+mn-lt"/>
          <a:ea typeface="+mn-ea"/>
          <a:cs typeface="+mn-cs"/>
        </a:defRPr>
      </a:lvl3pPr>
      <a:lvl4pPr marL="1828754" algn="l" rtl="0" eaLnBrk="1" latinLnBrk="0" hangingPunct="1">
        <a:defRPr kumimoji="0" kern="1200">
          <a:solidFill>
            <a:schemeClr val="tx1"/>
          </a:solidFill>
          <a:latin typeface="+mn-lt"/>
          <a:ea typeface="+mn-ea"/>
          <a:cs typeface="+mn-cs"/>
        </a:defRPr>
      </a:lvl4pPr>
      <a:lvl5pPr marL="2438339" algn="l" rtl="0" eaLnBrk="1" latinLnBrk="0" hangingPunct="1">
        <a:defRPr kumimoji="0" kern="1200">
          <a:solidFill>
            <a:schemeClr val="tx1"/>
          </a:solidFill>
          <a:latin typeface="+mn-lt"/>
          <a:ea typeface="+mn-ea"/>
          <a:cs typeface="+mn-cs"/>
        </a:defRPr>
      </a:lvl5pPr>
      <a:lvl6pPr marL="3047924" algn="l" rtl="0" eaLnBrk="1" latinLnBrk="0" hangingPunct="1">
        <a:defRPr kumimoji="0" kern="1200">
          <a:solidFill>
            <a:schemeClr val="tx1"/>
          </a:solidFill>
          <a:latin typeface="+mn-lt"/>
          <a:ea typeface="+mn-ea"/>
          <a:cs typeface="+mn-cs"/>
        </a:defRPr>
      </a:lvl6pPr>
      <a:lvl7pPr marL="3657509" algn="l" rtl="0" eaLnBrk="1" latinLnBrk="0" hangingPunct="1">
        <a:defRPr kumimoji="0" kern="1200">
          <a:solidFill>
            <a:schemeClr val="tx1"/>
          </a:solidFill>
          <a:latin typeface="+mn-lt"/>
          <a:ea typeface="+mn-ea"/>
          <a:cs typeface="+mn-cs"/>
        </a:defRPr>
      </a:lvl7pPr>
      <a:lvl8pPr marL="4267093" algn="l" rtl="0" eaLnBrk="1" latinLnBrk="0" hangingPunct="1">
        <a:defRPr kumimoji="0" kern="1200">
          <a:solidFill>
            <a:schemeClr val="tx1"/>
          </a:solidFill>
          <a:latin typeface="+mn-lt"/>
          <a:ea typeface="+mn-ea"/>
          <a:cs typeface="+mn-cs"/>
        </a:defRPr>
      </a:lvl8pPr>
      <a:lvl9pPr marL="487667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image" Target="../media/image84.emf"/><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oleObject" Target="../embeddings/oleObject49.bin"/><Relationship Id="rId4" Type="http://schemas.openxmlformats.org/officeDocument/2006/relationships/image" Target="../media/image87.wmf"/></Relationships>
</file>

<file path=ppt/slides/_rels/slide101.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51.bin"/><Relationship Id="rId1" Type="http://schemas.openxmlformats.org/officeDocument/2006/relationships/slideLayout" Target="../slideLayouts/slideLayout2.xml"/><Relationship Id="rId5" Type="http://schemas.openxmlformats.org/officeDocument/2006/relationships/image" Target="../media/image92.wmf"/><Relationship Id="rId4" Type="http://schemas.openxmlformats.org/officeDocument/2006/relationships/oleObject" Target="../embeddings/oleObject52.bin"/></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image" Target="../media/image93.emf"/><Relationship Id="rId1" Type="http://schemas.openxmlformats.org/officeDocument/2006/relationships/slideLayout" Target="../slideLayouts/slideLayout2.xml"/><Relationship Id="rId4" Type="http://schemas.openxmlformats.org/officeDocument/2006/relationships/image" Target="../media/image94.wmf"/></Relationships>
</file>

<file path=ppt/slides/_rels/slide105.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oleObject" Target="../embeddings/oleObject54.bin"/><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image" Target="../media/image96.emf"/><Relationship Id="rId1" Type="http://schemas.openxmlformats.org/officeDocument/2006/relationships/slideLayout" Target="../slideLayouts/slideLayout2.xml"/><Relationship Id="rId4" Type="http://schemas.openxmlformats.org/officeDocument/2006/relationships/image" Target="../media/image97.wmf"/></Relationships>
</file>

<file path=ppt/slides/_rels/slide107.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oleObject" Target="../embeddings/oleObject56.bin"/><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image" Target="../media/image99.emf"/><Relationship Id="rId1" Type="http://schemas.openxmlformats.org/officeDocument/2006/relationships/slideLayout" Target="../slideLayouts/slideLayout2.xml"/><Relationship Id="rId4" Type="http://schemas.openxmlformats.org/officeDocument/2006/relationships/image" Target="../media/image100.wmf"/></Relationships>
</file>

<file path=ppt/slides/_rels/slide109.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image" Target="../media/image103.wmf"/><Relationship Id="rId5" Type="http://schemas.openxmlformats.org/officeDocument/2006/relationships/oleObject" Target="../embeddings/oleObject59.bin"/><Relationship Id="rId4" Type="http://schemas.openxmlformats.org/officeDocument/2006/relationships/image" Target="../media/image10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oleObject" Target="../embeddings/oleObject60.bin"/><Relationship Id="rId1" Type="http://schemas.openxmlformats.org/officeDocument/2006/relationships/slideLayout" Target="../slideLayouts/slideLayout2.xml"/><Relationship Id="rId4" Type="http://schemas.openxmlformats.org/officeDocument/2006/relationships/image" Target="../media/image105.emf"/></Relationships>
</file>

<file path=ppt/slides/_rels/slide111.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oleObject" Target="../embeddings/oleObject61.bin"/><Relationship Id="rId1" Type="http://schemas.openxmlformats.org/officeDocument/2006/relationships/slideLayout" Target="../slideLayouts/slideLayout2.xml"/><Relationship Id="rId5" Type="http://schemas.openxmlformats.org/officeDocument/2006/relationships/image" Target="../media/image107.wmf"/><Relationship Id="rId4" Type="http://schemas.openxmlformats.org/officeDocument/2006/relationships/oleObject" Target="../embeddings/oleObject62.bin"/></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oleObject" Target="../embeddings/oleObject63.bin"/><Relationship Id="rId1" Type="http://schemas.openxmlformats.org/officeDocument/2006/relationships/slideLayout" Target="../slideLayouts/slideLayout2.xml"/><Relationship Id="rId5" Type="http://schemas.openxmlformats.org/officeDocument/2006/relationships/image" Target="../media/image109.wmf"/><Relationship Id="rId4" Type="http://schemas.openxmlformats.org/officeDocument/2006/relationships/oleObject" Target="../embeddings/oleObject64.bin"/></Relationships>
</file>

<file path=ppt/slides/_rels/slide11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11.wmf"/><Relationship Id="rId7" Type="http://schemas.openxmlformats.org/officeDocument/2006/relationships/image" Target="../media/image113.w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7.bin"/><Relationship Id="rId5" Type="http://schemas.openxmlformats.org/officeDocument/2006/relationships/image" Target="../media/image112.wmf"/><Relationship Id="rId4" Type="http://schemas.openxmlformats.org/officeDocument/2006/relationships/oleObject" Target="../embeddings/oleObject66.bin"/></Relationships>
</file>

<file path=ppt/slides/_rels/slide117.x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oleObject" Target="../embeddings/oleObject68.bin"/><Relationship Id="rId1" Type="http://schemas.openxmlformats.org/officeDocument/2006/relationships/slideLayout" Target="../slideLayouts/slideLayout2.xml"/><Relationship Id="rId5" Type="http://schemas.openxmlformats.org/officeDocument/2006/relationships/image" Target="../media/image115.wmf"/><Relationship Id="rId4" Type="http://schemas.openxmlformats.org/officeDocument/2006/relationships/oleObject" Target="../embeddings/oleObject69.bin"/></Relationships>
</file>

<file path=ppt/slides/_rels/slide11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oleObject" Target="../embeddings/oleObject70.bin"/><Relationship Id="rId1" Type="http://schemas.openxmlformats.org/officeDocument/2006/relationships/slideLayout" Target="../slideLayouts/slideLayout2.xml"/><Relationship Id="rId5" Type="http://schemas.openxmlformats.org/officeDocument/2006/relationships/image" Target="../media/image117.wmf"/><Relationship Id="rId4" Type="http://schemas.openxmlformats.org/officeDocument/2006/relationships/oleObject" Target="../embeddings/oleObject71.bin"/></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oleObject" Target="../embeddings/oleObject72.bin"/><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oleObject" Target="../embeddings/oleObject73.bin"/><Relationship Id="rId1" Type="http://schemas.openxmlformats.org/officeDocument/2006/relationships/slideLayout" Target="../slideLayouts/slideLayout2.xml"/><Relationship Id="rId5" Type="http://schemas.openxmlformats.org/officeDocument/2006/relationships/image" Target="../media/image122.wmf"/><Relationship Id="rId4" Type="http://schemas.openxmlformats.org/officeDocument/2006/relationships/oleObject" Target="../embeddings/oleObject74.bin"/></Relationships>
</file>

<file path=ppt/slides/_rels/slide127.x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oleObject" Target="../embeddings/oleObject75.bin"/><Relationship Id="rId1" Type="http://schemas.openxmlformats.org/officeDocument/2006/relationships/slideLayout" Target="../slideLayouts/slideLayout2.xml"/><Relationship Id="rId5" Type="http://schemas.openxmlformats.org/officeDocument/2006/relationships/image" Target="../media/image124.wmf"/><Relationship Id="rId4" Type="http://schemas.openxmlformats.org/officeDocument/2006/relationships/oleObject" Target="../embeddings/oleObject76.bin"/></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oleObject" Target="../embeddings/oleObject77.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130.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oleObject" Target="../embeddings/oleObject78.bin"/><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oleObject" Target="../embeddings/oleObject79.bin"/><Relationship Id="rId1" Type="http://schemas.openxmlformats.org/officeDocument/2006/relationships/slideLayout" Target="../slideLayouts/slideLayout2.xml"/><Relationship Id="rId5" Type="http://schemas.openxmlformats.org/officeDocument/2006/relationships/image" Target="../media/image128.wmf"/><Relationship Id="rId4" Type="http://schemas.openxmlformats.org/officeDocument/2006/relationships/oleObject" Target="../embeddings/oleObject80.bin"/></Relationships>
</file>

<file path=ppt/slides/_rels/slide132.x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oleObject" Target="../embeddings/oleObject81.bin"/><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oleObject" Target="../embeddings/oleObject82.bin"/><Relationship Id="rId1" Type="http://schemas.openxmlformats.org/officeDocument/2006/relationships/slideLayout" Target="../slideLayouts/slideLayout2.xml"/><Relationship Id="rId5" Type="http://schemas.openxmlformats.org/officeDocument/2006/relationships/image" Target="../media/image131.wmf"/><Relationship Id="rId4" Type="http://schemas.openxmlformats.org/officeDocument/2006/relationships/oleObject" Target="../embeddings/oleObject83.bin"/></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oleObject" Target="../embeddings/oleObject84.bin"/><Relationship Id="rId1" Type="http://schemas.openxmlformats.org/officeDocument/2006/relationships/slideLayout" Target="../slideLayouts/slideLayout2.xml"/><Relationship Id="rId5" Type="http://schemas.openxmlformats.org/officeDocument/2006/relationships/image" Target="../media/image133.wmf"/><Relationship Id="rId4" Type="http://schemas.openxmlformats.org/officeDocument/2006/relationships/oleObject" Target="../embeddings/oleObject85.bin"/></Relationships>
</file>

<file path=ppt/slides/_rels/slide137.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image" Target="../media/image134.wmf"/><Relationship Id="rId7" Type="http://schemas.openxmlformats.org/officeDocument/2006/relationships/image" Target="../media/image136.wmf"/><Relationship Id="rId2" Type="http://schemas.openxmlformats.org/officeDocument/2006/relationships/oleObject" Target="../embeddings/oleObject86.bin"/><Relationship Id="rId1" Type="http://schemas.openxmlformats.org/officeDocument/2006/relationships/slideLayout" Target="../slideLayouts/slideLayout2.xml"/><Relationship Id="rId6" Type="http://schemas.openxmlformats.org/officeDocument/2006/relationships/oleObject" Target="../embeddings/oleObject88.bin"/><Relationship Id="rId5" Type="http://schemas.openxmlformats.org/officeDocument/2006/relationships/image" Target="../media/image135.wmf"/><Relationship Id="rId4" Type="http://schemas.openxmlformats.org/officeDocument/2006/relationships/oleObject" Target="../embeddings/oleObject87.bin"/><Relationship Id="rId9" Type="http://schemas.openxmlformats.org/officeDocument/2006/relationships/image" Target="../media/image137.wmf"/></Relationships>
</file>

<file path=ppt/slides/_rels/slide138.x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oleObject" Target="../embeddings/oleObject90.bin"/><Relationship Id="rId1" Type="http://schemas.openxmlformats.org/officeDocument/2006/relationships/slideLayout" Target="../slideLayouts/slideLayout2.xml"/><Relationship Id="rId5" Type="http://schemas.openxmlformats.org/officeDocument/2006/relationships/image" Target="../media/image139.wmf"/><Relationship Id="rId4" Type="http://schemas.openxmlformats.org/officeDocument/2006/relationships/oleObject" Target="../embeddings/oleObject91.bin"/></Relationships>
</file>

<file path=ppt/slides/_rels/slide139.xml.rels><?xml version="1.0" encoding="UTF-8" standalone="yes"?>
<Relationships xmlns="http://schemas.openxmlformats.org/package/2006/relationships"><Relationship Id="rId2" Type="http://schemas.openxmlformats.org/officeDocument/2006/relationships/image" Target="../media/image14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12.wmf"/><Relationship Id="rId4" Type="http://schemas.openxmlformats.org/officeDocument/2006/relationships/oleObject" Target="../embeddings/oleObject6.bin"/><Relationship Id="rId9" Type="http://schemas.openxmlformats.org/officeDocument/2006/relationships/image" Target="../media/image14.wmf"/></Relationships>
</file>

<file path=ppt/slides/_rels/slide140.xml.rels><?xml version="1.0" encoding="UTF-8" standalone="yes"?>
<Relationships xmlns="http://schemas.openxmlformats.org/package/2006/relationships"><Relationship Id="rId2" Type="http://schemas.openxmlformats.org/officeDocument/2006/relationships/image" Target="../media/image141.emf"/><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43.emf"/><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oleObject" Target="../embeddings/oleObject92.bin"/><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oleObject" Target="../embeddings/oleObject93.bin"/><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46.emf"/><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4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48.em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49.wmf"/><Relationship Id="rId7" Type="http://schemas.openxmlformats.org/officeDocument/2006/relationships/image" Target="../media/image151.wmf"/><Relationship Id="rId2" Type="http://schemas.openxmlformats.org/officeDocument/2006/relationships/oleObject" Target="../embeddings/oleObject94.bin"/><Relationship Id="rId1" Type="http://schemas.openxmlformats.org/officeDocument/2006/relationships/slideLayout" Target="../slideLayouts/slideLayout2.xml"/><Relationship Id="rId6" Type="http://schemas.openxmlformats.org/officeDocument/2006/relationships/oleObject" Target="../embeddings/oleObject96.bin"/><Relationship Id="rId5" Type="http://schemas.openxmlformats.org/officeDocument/2006/relationships/image" Target="../media/image150.wmf"/><Relationship Id="rId4" Type="http://schemas.openxmlformats.org/officeDocument/2006/relationships/oleObject" Target="../embeddings/oleObject95.bin"/></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oleObject" Target="../embeddings/oleObject97.bin"/><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53.wmf"/><Relationship Id="rId7" Type="http://schemas.openxmlformats.org/officeDocument/2006/relationships/image" Target="../media/image155.wmf"/><Relationship Id="rId2" Type="http://schemas.openxmlformats.org/officeDocument/2006/relationships/oleObject" Target="../embeddings/oleObject98.bin"/><Relationship Id="rId1" Type="http://schemas.openxmlformats.org/officeDocument/2006/relationships/slideLayout" Target="../slideLayouts/slideLayout2.xml"/><Relationship Id="rId6" Type="http://schemas.openxmlformats.org/officeDocument/2006/relationships/oleObject" Target="../embeddings/oleObject100.bin"/><Relationship Id="rId5" Type="http://schemas.openxmlformats.org/officeDocument/2006/relationships/image" Target="../media/image154.wmf"/><Relationship Id="rId4" Type="http://schemas.openxmlformats.org/officeDocument/2006/relationships/oleObject" Target="../embeddings/oleObject99.bin"/></Relationships>
</file>

<file path=ppt/slides/_rels/slide159.x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oleObject" Target="../embeddings/oleObject101.bin"/><Relationship Id="rId1" Type="http://schemas.openxmlformats.org/officeDocument/2006/relationships/slideLayout" Target="../slideLayouts/slideLayout2.xml"/><Relationship Id="rId5" Type="http://schemas.openxmlformats.org/officeDocument/2006/relationships/image" Target="../media/image157.wmf"/><Relationship Id="rId4" Type="http://schemas.openxmlformats.org/officeDocument/2006/relationships/oleObject" Target="../embeddings/oleObject102.bin"/></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16.wmf"/><Relationship Id="rId4" Type="http://schemas.openxmlformats.org/officeDocument/2006/relationships/oleObject" Target="../embeddings/oleObject10.bin"/></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image" Target="../media/image158.emf"/><Relationship Id="rId1" Type="http://schemas.openxmlformats.org/officeDocument/2006/relationships/slideLayout" Target="../slideLayouts/slideLayout2.xml"/><Relationship Id="rId4" Type="http://schemas.openxmlformats.org/officeDocument/2006/relationships/image" Target="../media/image152.wmf"/></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59.wm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60.wmf"/><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61.emf"/><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oleObject" Target="../embeddings/oleObject104.bin"/><Relationship Id="rId1" Type="http://schemas.openxmlformats.org/officeDocument/2006/relationships/slideLayout" Target="../slideLayouts/slideLayout2.xml"/><Relationship Id="rId5" Type="http://schemas.openxmlformats.org/officeDocument/2006/relationships/image" Target="../media/image163.wmf"/><Relationship Id="rId4" Type="http://schemas.openxmlformats.org/officeDocument/2006/relationships/oleObject" Target="../embeddings/oleObject10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oleObject" Target="../embeddings/oleObject106.bin"/><Relationship Id="rId1" Type="http://schemas.openxmlformats.org/officeDocument/2006/relationships/slideLayout" Target="../slideLayouts/slideLayout2.xml"/><Relationship Id="rId5" Type="http://schemas.openxmlformats.org/officeDocument/2006/relationships/image" Target="../media/image165.wmf"/><Relationship Id="rId4" Type="http://schemas.openxmlformats.org/officeDocument/2006/relationships/oleObject" Target="../embeddings/oleObject107.bin"/></Relationships>
</file>

<file path=ppt/slides/_rels/slide171.x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oleObject" Target="../embeddings/oleObject108.bin"/><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68.emf"/><Relationship Id="rId2" Type="http://schemas.openxmlformats.org/officeDocument/2006/relationships/image" Target="../media/image16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hyperlink" Target="https://www.bcb.gov.br/estatisticas/tabelasespeciais" TargetMode="External"/><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image" Target="../media/image170.emf"/><Relationship Id="rId1" Type="http://schemas.openxmlformats.org/officeDocument/2006/relationships/slideLayout" Target="../slideLayouts/slideLayout2.xml"/><Relationship Id="rId6" Type="http://schemas.openxmlformats.org/officeDocument/2006/relationships/image" Target="../media/image172.wmf"/><Relationship Id="rId5" Type="http://schemas.openxmlformats.org/officeDocument/2006/relationships/oleObject" Target="../embeddings/oleObject110.bin"/><Relationship Id="rId4" Type="http://schemas.openxmlformats.org/officeDocument/2006/relationships/image" Target="../media/image171.wmf"/></Relationships>
</file>

<file path=ppt/slides/_rels/slide183.x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oleObject" Target="../embeddings/oleObject111.bin"/><Relationship Id="rId1" Type="http://schemas.openxmlformats.org/officeDocument/2006/relationships/slideLayout" Target="../slideLayouts/slideLayout2.xml"/><Relationship Id="rId4" Type="http://schemas.openxmlformats.org/officeDocument/2006/relationships/image" Target="../media/image174.emf"/></Relationships>
</file>

<file path=ppt/slides/_rels/slide184.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image" Target="../media/image175.emf"/><Relationship Id="rId1" Type="http://schemas.openxmlformats.org/officeDocument/2006/relationships/slideLayout" Target="../slideLayouts/slideLayout2.xml"/><Relationship Id="rId4" Type="http://schemas.openxmlformats.org/officeDocument/2006/relationships/image" Target="../media/image176.wmf"/></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77.emf"/><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oleObject" Target="../embeddings/oleObject113.bin"/><Relationship Id="rId1" Type="http://schemas.openxmlformats.org/officeDocument/2006/relationships/slideLayout" Target="../slideLayouts/slideLayout2.xml"/><Relationship Id="rId5" Type="http://schemas.openxmlformats.org/officeDocument/2006/relationships/image" Target="../media/image179.wmf"/><Relationship Id="rId4" Type="http://schemas.openxmlformats.org/officeDocument/2006/relationships/oleObject" Target="../embeddings/oleObject114.bin"/></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oleObject" Target="../embeddings/oleObject115.bin"/><Relationship Id="rId1" Type="http://schemas.openxmlformats.org/officeDocument/2006/relationships/slideLayout" Target="../slideLayouts/slideLayout2.xml"/><Relationship Id="rId5" Type="http://schemas.openxmlformats.org/officeDocument/2006/relationships/image" Target="../media/image181.wmf"/><Relationship Id="rId4" Type="http://schemas.openxmlformats.org/officeDocument/2006/relationships/oleObject" Target="../embeddings/oleObject116.bin"/></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82.emf"/><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83.emf"/><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84.emf"/><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186.emf"/><Relationship Id="rId2" Type="http://schemas.openxmlformats.org/officeDocument/2006/relationships/image" Target="../media/image185.emf"/><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87.emf"/><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190.emf"/><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www.ipeadata.gov.br/Default.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192.emf"/><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193.emf"/><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194.emf"/><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195.emf"/><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oleObject" Target="../embeddings/oleObject117.bin"/><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197.emf"/><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198.wmf"/><Relationship Id="rId2" Type="http://schemas.openxmlformats.org/officeDocument/2006/relationships/oleObject" Target="../embeddings/oleObject118.bin"/><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199.emf"/><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20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201.emf"/><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image" Target="../media/image202.wmf"/><Relationship Id="rId2" Type="http://schemas.openxmlformats.org/officeDocument/2006/relationships/oleObject" Target="../embeddings/oleObject119.bin"/><Relationship Id="rId1" Type="http://schemas.openxmlformats.org/officeDocument/2006/relationships/slideLayout" Target="../slideLayouts/slideLayout2.xml"/><Relationship Id="rId5" Type="http://schemas.openxmlformats.org/officeDocument/2006/relationships/image" Target="../media/image203.wmf"/><Relationship Id="rId4" Type="http://schemas.openxmlformats.org/officeDocument/2006/relationships/oleObject" Target="../embeddings/oleObject120.bin"/></Relationships>
</file>

<file path=ppt/slides/_rels/slide239.x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oleObject" Target="../embeddings/oleObject12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image" Target="../media/image205.emf"/><Relationship Id="rId1" Type="http://schemas.openxmlformats.org/officeDocument/2006/relationships/slideLayout" Target="../slideLayouts/slideLayout2.xml"/><Relationship Id="rId4" Type="http://schemas.openxmlformats.org/officeDocument/2006/relationships/image" Target="../media/image206.wmf"/></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8" Type="http://schemas.openxmlformats.org/officeDocument/2006/relationships/oleObject" Target="../embeddings/oleObject126.bin"/><Relationship Id="rId13" Type="http://schemas.openxmlformats.org/officeDocument/2006/relationships/image" Target="../media/image213.wmf"/><Relationship Id="rId3" Type="http://schemas.openxmlformats.org/officeDocument/2006/relationships/image" Target="../media/image208.wmf"/><Relationship Id="rId7" Type="http://schemas.openxmlformats.org/officeDocument/2006/relationships/image" Target="../media/image210.wmf"/><Relationship Id="rId12" Type="http://schemas.openxmlformats.org/officeDocument/2006/relationships/oleObject" Target="../embeddings/oleObject128.bin"/><Relationship Id="rId2" Type="http://schemas.openxmlformats.org/officeDocument/2006/relationships/oleObject" Target="../embeddings/oleObject123.bin"/><Relationship Id="rId1" Type="http://schemas.openxmlformats.org/officeDocument/2006/relationships/slideLayout" Target="../slideLayouts/slideLayout2.xml"/><Relationship Id="rId6" Type="http://schemas.openxmlformats.org/officeDocument/2006/relationships/oleObject" Target="../embeddings/oleObject125.bin"/><Relationship Id="rId11" Type="http://schemas.openxmlformats.org/officeDocument/2006/relationships/image" Target="../media/image212.wmf"/><Relationship Id="rId5" Type="http://schemas.openxmlformats.org/officeDocument/2006/relationships/image" Target="../media/image209.wmf"/><Relationship Id="rId10" Type="http://schemas.openxmlformats.org/officeDocument/2006/relationships/oleObject" Target="../embeddings/oleObject127.bin"/><Relationship Id="rId4" Type="http://schemas.openxmlformats.org/officeDocument/2006/relationships/oleObject" Target="../embeddings/oleObject124.bin"/><Relationship Id="rId9" Type="http://schemas.openxmlformats.org/officeDocument/2006/relationships/image" Target="../media/image211.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oleObject" Target="../embeddings/oleObject13.bin"/><Relationship Id="rId4" Type="http://schemas.openxmlformats.org/officeDocument/2006/relationships/image" Target="../media/image21.wmf"/></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emf"/><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8" Type="http://schemas.openxmlformats.org/officeDocument/2006/relationships/oleObject" Target="../embeddings/oleObject132.bin"/><Relationship Id="rId3" Type="http://schemas.openxmlformats.org/officeDocument/2006/relationships/image" Target="../media/image216.wmf"/><Relationship Id="rId7" Type="http://schemas.openxmlformats.org/officeDocument/2006/relationships/image" Target="../media/image218.wmf"/><Relationship Id="rId2" Type="http://schemas.openxmlformats.org/officeDocument/2006/relationships/oleObject" Target="../embeddings/oleObject129.bin"/><Relationship Id="rId1" Type="http://schemas.openxmlformats.org/officeDocument/2006/relationships/slideLayout" Target="../slideLayouts/slideLayout2.xml"/><Relationship Id="rId6" Type="http://schemas.openxmlformats.org/officeDocument/2006/relationships/oleObject" Target="../embeddings/oleObject131.bin"/><Relationship Id="rId11" Type="http://schemas.openxmlformats.org/officeDocument/2006/relationships/image" Target="../media/image220.wmf"/><Relationship Id="rId5" Type="http://schemas.openxmlformats.org/officeDocument/2006/relationships/image" Target="../media/image217.wmf"/><Relationship Id="rId10" Type="http://schemas.openxmlformats.org/officeDocument/2006/relationships/oleObject" Target="../embeddings/oleObject133.bin"/><Relationship Id="rId4" Type="http://schemas.openxmlformats.org/officeDocument/2006/relationships/oleObject" Target="../embeddings/oleObject130.bin"/><Relationship Id="rId9" Type="http://schemas.openxmlformats.org/officeDocument/2006/relationships/image" Target="../media/image219.wmf"/></Relationships>
</file>

<file path=ppt/slides/_rels/slide253.xml.rels><?xml version="1.0" encoding="UTF-8" standalone="yes"?>
<Relationships xmlns="http://schemas.openxmlformats.org/package/2006/relationships"><Relationship Id="rId2" Type="http://schemas.openxmlformats.org/officeDocument/2006/relationships/image" Target="../media/image221.emf"/><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222.wmf"/><Relationship Id="rId7" Type="http://schemas.openxmlformats.org/officeDocument/2006/relationships/image" Target="../media/image224.wmf"/><Relationship Id="rId2" Type="http://schemas.openxmlformats.org/officeDocument/2006/relationships/oleObject" Target="../embeddings/oleObject134.bin"/><Relationship Id="rId1" Type="http://schemas.openxmlformats.org/officeDocument/2006/relationships/slideLayout" Target="../slideLayouts/slideLayout2.xml"/><Relationship Id="rId6" Type="http://schemas.openxmlformats.org/officeDocument/2006/relationships/oleObject" Target="../embeddings/oleObject136.bin"/><Relationship Id="rId5" Type="http://schemas.openxmlformats.org/officeDocument/2006/relationships/image" Target="../media/image223.wmf"/><Relationship Id="rId4" Type="http://schemas.openxmlformats.org/officeDocument/2006/relationships/oleObject" Target="../embeddings/oleObject135.bin"/></Relationships>
</file>

<file path=ppt/slides/_rels/slide255.xml.rels><?xml version="1.0" encoding="UTF-8" standalone="yes"?>
<Relationships xmlns="http://schemas.openxmlformats.org/package/2006/relationships"><Relationship Id="rId8" Type="http://schemas.openxmlformats.org/officeDocument/2006/relationships/image" Target="../media/image227.wmf"/><Relationship Id="rId3" Type="http://schemas.openxmlformats.org/officeDocument/2006/relationships/oleObject" Target="../embeddings/oleObject137.bin"/><Relationship Id="rId7" Type="http://schemas.openxmlformats.org/officeDocument/2006/relationships/oleObject" Target="../embeddings/oleObject139.bin"/><Relationship Id="rId2" Type="http://schemas.openxmlformats.org/officeDocument/2006/relationships/image" Target="../media/image225.emf"/><Relationship Id="rId1" Type="http://schemas.openxmlformats.org/officeDocument/2006/relationships/slideLayout" Target="../slideLayouts/slideLayout2.xml"/><Relationship Id="rId6" Type="http://schemas.openxmlformats.org/officeDocument/2006/relationships/image" Target="../media/image223.wmf"/><Relationship Id="rId5" Type="http://schemas.openxmlformats.org/officeDocument/2006/relationships/oleObject" Target="../embeddings/oleObject138.bin"/><Relationship Id="rId10" Type="http://schemas.openxmlformats.org/officeDocument/2006/relationships/image" Target="../media/image228.wmf"/><Relationship Id="rId4" Type="http://schemas.openxmlformats.org/officeDocument/2006/relationships/image" Target="../media/image226.wmf"/><Relationship Id="rId9" Type="http://schemas.openxmlformats.org/officeDocument/2006/relationships/oleObject" Target="../embeddings/oleObject140.bin"/></Relationships>
</file>

<file path=ppt/slides/_rels/slide256.xml.rels><?xml version="1.0" encoding="UTF-8" standalone="yes"?>
<Relationships xmlns="http://schemas.openxmlformats.org/package/2006/relationships"><Relationship Id="rId2" Type="http://schemas.openxmlformats.org/officeDocument/2006/relationships/image" Target="../media/image229.emf"/><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230.wmf"/><Relationship Id="rId7" Type="http://schemas.openxmlformats.org/officeDocument/2006/relationships/image" Target="../media/image232.wmf"/><Relationship Id="rId2" Type="http://schemas.openxmlformats.org/officeDocument/2006/relationships/oleObject" Target="../embeddings/oleObject141.bin"/><Relationship Id="rId1" Type="http://schemas.openxmlformats.org/officeDocument/2006/relationships/slideLayout" Target="../slideLayouts/slideLayout2.xml"/><Relationship Id="rId6" Type="http://schemas.openxmlformats.org/officeDocument/2006/relationships/oleObject" Target="../embeddings/oleObject143.bin"/><Relationship Id="rId5" Type="http://schemas.openxmlformats.org/officeDocument/2006/relationships/image" Target="../media/image231.wmf"/><Relationship Id="rId4" Type="http://schemas.openxmlformats.org/officeDocument/2006/relationships/oleObject" Target="../embeddings/oleObject142.bin"/></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2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234.emf"/><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235.emf"/><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8" Type="http://schemas.openxmlformats.org/officeDocument/2006/relationships/oleObject" Target="../embeddings/oleObject147.bin"/><Relationship Id="rId3" Type="http://schemas.openxmlformats.org/officeDocument/2006/relationships/image" Target="../media/image236.wmf"/><Relationship Id="rId7" Type="http://schemas.openxmlformats.org/officeDocument/2006/relationships/image" Target="../media/image238.wmf"/><Relationship Id="rId2" Type="http://schemas.openxmlformats.org/officeDocument/2006/relationships/oleObject" Target="../embeddings/oleObject144.bin"/><Relationship Id="rId1" Type="http://schemas.openxmlformats.org/officeDocument/2006/relationships/slideLayout" Target="../slideLayouts/slideLayout2.xml"/><Relationship Id="rId6" Type="http://schemas.openxmlformats.org/officeDocument/2006/relationships/oleObject" Target="../embeddings/oleObject146.bin"/><Relationship Id="rId11" Type="http://schemas.openxmlformats.org/officeDocument/2006/relationships/image" Target="../media/image240.wmf"/><Relationship Id="rId5" Type="http://schemas.openxmlformats.org/officeDocument/2006/relationships/image" Target="../media/image237.wmf"/><Relationship Id="rId10" Type="http://schemas.openxmlformats.org/officeDocument/2006/relationships/oleObject" Target="../embeddings/oleObject148.bin"/><Relationship Id="rId4" Type="http://schemas.openxmlformats.org/officeDocument/2006/relationships/oleObject" Target="../embeddings/oleObject145.bin"/><Relationship Id="rId9" Type="http://schemas.openxmlformats.org/officeDocument/2006/relationships/image" Target="../media/image239.wmf"/></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8" Type="http://schemas.openxmlformats.org/officeDocument/2006/relationships/oleObject" Target="../embeddings/oleObject149.bin"/><Relationship Id="rId3" Type="http://schemas.openxmlformats.org/officeDocument/2006/relationships/image" Target="../media/image204.wmf"/><Relationship Id="rId7" Type="http://schemas.openxmlformats.org/officeDocument/2006/relationships/image" Target="../media/image208.wmf"/><Relationship Id="rId2" Type="http://schemas.openxmlformats.org/officeDocument/2006/relationships/oleObject" Target="../embeddings/oleObject121.bin"/><Relationship Id="rId1" Type="http://schemas.openxmlformats.org/officeDocument/2006/relationships/slideLayout" Target="../slideLayouts/slideLayout2.xml"/><Relationship Id="rId6" Type="http://schemas.openxmlformats.org/officeDocument/2006/relationships/oleObject" Target="../embeddings/oleObject123.bin"/><Relationship Id="rId5" Type="http://schemas.openxmlformats.org/officeDocument/2006/relationships/image" Target="../media/image206.wmf"/><Relationship Id="rId4" Type="http://schemas.openxmlformats.org/officeDocument/2006/relationships/oleObject" Target="../embeddings/oleObject122.bin"/><Relationship Id="rId9" Type="http://schemas.openxmlformats.org/officeDocument/2006/relationships/image" Target="../media/image216.wmf"/></Relationships>
</file>

<file path=ppt/slides/_rels/slide265.xml.rels><?xml version="1.0" encoding="UTF-8" standalone="yes"?>
<Relationships xmlns="http://schemas.openxmlformats.org/package/2006/relationships"><Relationship Id="rId8" Type="http://schemas.openxmlformats.org/officeDocument/2006/relationships/oleObject" Target="../embeddings/oleObject153.bin"/><Relationship Id="rId3" Type="http://schemas.openxmlformats.org/officeDocument/2006/relationships/image" Target="../media/image222.wmf"/><Relationship Id="rId7" Type="http://schemas.openxmlformats.org/officeDocument/2006/relationships/image" Target="../media/image230.wmf"/><Relationship Id="rId2" Type="http://schemas.openxmlformats.org/officeDocument/2006/relationships/oleObject" Target="../embeddings/oleObject150.bin"/><Relationship Id="rId1" Type="http://schemas.openxmlformats.org/officeDocument/2006/relationships/slideLayout" Target="../slideLayouts/slideLayout2.xml"/><Relationship Id="rId6" Type="http://schemas.openxmlformats.org/officeDocument/2006/relationships/oleObject" Target="../embeddings/oleObject152.bin"/><Relationship Id="rId5" Type="http://schemas.openxmlformats.org/officeDocument/2006/relationships/image" Target="../media/image226.wmf"/><Relationship Id="rId4" Type="http://schemas.openxmlformats.org/officeDocument/2006/relationships/oleObject" Target="../embeddings/oleObject151.bin"/><Relationship Id="rId9" Type="http://schemas.openxmlformats.org/officeDocument/2006/relationships/image" Target="../media/image236.wmf"/></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oleObject" Target="../embeddings/oleObject15.bin"/></Relationships>
</file>

<file path=ppt/slides/_rels/slide5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oleObject" Target="../embeddings/oleObject18.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image" Target="../media/image48.wmf"/><Relationship Id="rId5" Type="http://schemas.openxmlformats.org/officeDocument/2006/relationships/oleObject" Target="../embeddings/oleObject21.bin"/><Relationship Id="rId4" Type="http://schemas.openxmlformats.org/officeDocument/2006/relationships/image" Target="../media/image4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atabank.worldbank.org/source/world-development-indicator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3.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52.wmf"/><Relationship Id="rId4" Type="http://schemas.openxmlformats.org/officeDocument/2006/relationships/oleObject" Target="../embeddings/oleObject23.bin"/></Relationships>
</file>

<file path=ppt/slides/_rels/slide7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25.bin"/><Relationship Id="rId1" Type="http://schemas.openxmlformats.org/officeDocument/2006/relationships/slideLayout" Target="../slideLayouts/slideLayout2.xml"/><Relationship Id="rId5" Type="http://schemas.openxmlformats.org/officeDocument/2006/relationships/image" Target="../media/image55.wmf"/><Relationship Id="rId4" Type="http://schemas.openxmlformats.org/officeDocument/2006/relationships/oleObject" Target="../embeddings/oleObject26.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imf.org/en/Publications/WEO/weo-database/2021/Apri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27.bin"/><Relationship Id="rId1" Type="http://schemas.openxmlformats.org/officeDocument/2006/relationships/slideLayout" Target="../slideLayouts/slideLayout2.xml"/><Relationship Id="rId5" Type="http://schemas.openxmlformats.org/officeDocument/2006/relationships/image" Target="../media/image60.wmf"/><Relationship Id="rId4" Type="http://schemas.openxmlformats.org/officeDocument/2006/relationships/oleObject" Target="../embeddings/oleObject28.bin"/></Relationships>
</file>

<file path=ppt/slides/_rels/slide88.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29.bin"/><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8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30.bin"/><Relationship Id="rId1" Type="http://schemas.openxmlformats.org/officeDocument/2006/relationships/slideLayout" Target="../slideLayouts/slideLayout2.xml"/><Relationship Id="rId4" Type="http://schemas.openxmlformats.org/officeDocument/2006/relationships/image" Target="../media/image64.emf"/></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image" Target="../media/image65.emf"/><Relationship Id="rId1" Type="http://schemas.openxmlformats.org/officeDocument/2006/relationships/slideLayout" Target="../slideLayouts/slideLayout2.xml"/><Relationship Id="rId4" Type="http://schemas.openxmlformats.org/officeDocument/2006/relationships/image" Target="../media/image66.wmf"/></Relationships>
</file>

<file path=ppt/slides/_rels/slide9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9.wmf"/><Relationship Id="rId7" Type="http://schemas.openxmlformats.org/officeDocument/2006/relationships/image" Target="../media/image71.w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70.wmf"/><Relationship Id="rId4" Type="http://schemas.openxmlformats.org/officeDocument/2006/relationships/oleObject" Target="../embeddings/oleObject33.bin"/></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72.wmf"/><Relationship Id="rId7" Type="http://schemas.openxmlformats.org/officeDocument/2006/relationships/image" Target="../media/image74.w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73.wmf"/><Relationship Id="rId4" Type="http://schemas.openxmlformats.org/officeDocument/2006/relationships/oleObject" Target="../embeddings/oleObject36.bin"/><Relationship Id="rId9" Type="http://schemas.openxmlformats.org/officeDocument/2006/relationships/image" Target="../media/image75.wmf"/></Relationships>
</file>

<file path=ppt/slides/_rels/slide94.xml.rels><?xml version="1.0" encoding="UTF-8" standalone="yes"?>
<Relationships xmlns="http://schemas.openxmlformats.org/package/2006/relationships"><Relationship Id="rId3" Type="http://schemas.openxmlformats.org/officeDocument/2006/relationships/image" Target="../media/image76.wmf"/><Relationship Id="rId7" Type="http://schemas.openxmlformats.org/officeDocument/2006/relationships/image" Target="../media/image78.wmf"/><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41.bin"/><Relationship Id="rId5" Type="http://schemas.openxmlformats.org/officeDocument/2006/relationships/image" Target="../media/image77.wmf"/><Relationship Id="rId4" Type="http://schemas.openxmlformats.org/officeDocument/2006/relationships/oleObject" Target="../embeddings/oleObject40.bin"/></Relationships>
</file>

<file path=ppt/slides/_rels/slide95.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43.bin"/><Relationship Id="rId1" Type="http://schemas.openxmlformats.org/officeDocument/2006/relationships/slideLayout" Target="../slideLayouts/slideLayout2.xml"/><Relationship Id="rId5" Type="http://schemas.openxmlformats.org/officeDocument/2006/relationships/image" Target="../media/image81.wmf"/><Relationship Id="rId4" Type="http://schemas.openxmlformats.org/officeDocument/2006/relationships/oleObject" Target="../embeddings/oleObject44.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image" Target="../media/image83.wmf"/><Relationship Id="rId7" Type="http://schemas.openxmlformats.org/officeDocument/2006/relationships/oleObject" Target="../embeddings/oleObject47.bin"/><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image" Target="../media/image85.wmf"/><Relationship Id="rId5" Type="http://schemas.openxmlformats.org/officeDocument/2006/relationships/oleObject" Target="../embeddings/oleObject46.bin"/><Relationship Id="rId4" Type="http://schemas.openxmlformats.org/officeDocument/2006/relationships/image" Target="../media/image8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F5E22A76-9CB9-4210-B4BD-2880A6491CF5}"/>
              </a:ext>
            </a:extLst>
          </p:cNvPr>
          <p:cNvSpPr/>
          <p:nvPr/>
        </p:nvSpPr>
        <p:spPr>
          <a:xfrm>
            <a:off x="79515" y="496955"/>
            <a:ext cx="11940210" cy="1861931"/>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5516197F-8F56-40D1-9260-6CB12C1CBE36}"/>
              </a:ext>
            </a:extLst>
          </p:cNvPr>
          <p:cNvSpPr/>
          <p:nvPr/>
        </p:nvSpPr>
        <p:spPr>
          <a:xfrm>
            <a:off x="1656523" y="4118488"/>
            <a:ext cx="8627164" cy="726560"/>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59E9C186-1443-4DC3-BBA9-314F9E3788CD}"/>
              </a:ext>
            </a:extLst>
          </p:cNvPr>
          <p:cNvSpPr/>
          <p:nvPr/>
        </p:nvSpPr>
        <p:spPr>
          <a:xfrm>
            <a:off x="622852" y="2743198"/>
            <a:ext cx="10813771" cy="1232223"/>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ext Placeholder 2">
            <a:extLst>
              <a:ext uri="{FF2B5EF4-FFF2-40B4-BE49-F238E27FC236}">
                <a16:creationId xmlns:a16="http://schemas.microsoft.com/office/drawing/2014/main" id="{D5D28C2F-3D69-4801-A94D-194B78A7A34B}"/>
              </a:ext>
            </a:extLst>
          </p:cNvPr>
          <p:cNvSpPr txBox="1">
            <a:spLocks/>
          </p:cNvSpPr>
          <p:nvPr/>
        </p:nvSpPr>
        <p:spPr bwMode="auto">
          <a:xfrm>
            <a:off x="7106286" y="1801416"/>
            <a:ext cx="4372390" cy="74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lnSpc>
                <a:spcPct val="80000"/>
              </a:lnSpc>
              <a:spcBef>
                <a:spcPct val="20000"/>
              </a:spcBef>
            </a:pPr>
            <a:endParaRPr lang="en-US" sz="2800" dirty="0">
              <a:solidFill>
                <a:srgbClr val="FFFFFF"/>
              </a:solidFill>
              <a:latin typeface="Arial Narrow" charset="0"/>
              <a:cs typeface="Arial Narrow" charset="0"/>
            </a:endParaRPr>
          </a:p>
        </p:txBody>
      </p:sp>
      <p:sp>
        <p:nvSpPr>
          <p:cNvPr id="7" name="CaixaDeTexto 15">
            <a:extLst>
              <a:ext uri="{FF2B5EF4-FFF2-40B4-BE49-F238E27FC236}">
                <a16:creationId xmlns:a16="http://schemas.microsoft.com/office/drawing/2014/main" id="{4FBF8916-4E24-4054-B075-85765B96A3AF}"/>
              </a:ext>
            </a:extLst>
          </p:cNvPr>
          <p:cNvSpPr txBox="1"/>
          <p:nvPr/>
        </p:nvSpPr>
        <p:spPr>
          <a:xfrm>
            <a:off x="6325305" y="6177207"/>
            <a:ext cx="5192855" cy="52322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pt-BR" sz="2800" b="1" i="1" dirty="0">
                <a:solidFill>
                  <a:srgbClr val="FFFFFF"/>
                </a:solidFill>
                <a:latin typeface="Arial Narrow" panose="020B0606020202030204" pitchFamily="34" charset="0"/>
              </a:rPr>
              <a:t>Prof.: Antonio Carlos Assumpção</a:t>
            </a:r>
          </a:p>
        </p:txBody>
      </p:sp>
      <p:pic>
        <p:nvPicPr>
          <p:cNvPr id="1026" name="Picture 2" descr="O que mais cai na UERJ - Vestibular UERJ - EducaBras">
            <a:extLst>
              <a:ext uri="{FF2B5EF4-FFF2-40B4-BE49-F238E27FC236}">
                <a16:creationId xmlns:a16="http://schemas.microsoft.com/office/drawing/2014/main" id="{EA246B67-979D-4725-B385-FDD7A04FE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6" y="529257"/>
            <a:ext cx="1749287" cy="174928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descr="Uma imagem contendo brinquedo, lego&#10;&#10;Descrição gerada automaticamente">
            <a:extLst>
              <a:ext uri="{FF2B5EF4-FFF2-40B4-BE49-F238E27FC236}">
                <a16:creationId xmlns:a16="http://schemas.microsoft.com/office/drawing/2014/main" id="{FF2F0619-CD02-4748-B5E9-BF0489FC8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77" y="2900774"/>
            <a:ext cx="971550" cy="923925"/>
          </a:xfrm>
          <a:prstGeom prst="rect">
            <a:avLst/>
          </a:prstGeom>
        </p:spPr>
      </p:pic>
      <p:sp>
        <p:nvSpPr>
          <p:cNvPr id="12" name="CaixaDeTexto 11">
            <a:extLst>
              <a:ext uri="{FF2B5EF4-FFF2-40B4-BE49-F238E27FC236}">
                <a16:creationId xmlns:a16="http://schemas.microsoft.com/office/drawing/2014/main" id="{FF3C9308-5778-4007-B564-4A340DAEE7A1}"/>
              </a:ext>
            </a:extLst>
          </p:cNvPr>
          <p:cNvSpPr txBox="1"/>
          <p:nvPr/>
        </p:nvSpPr>
        <p:spPr>
          <a:xfrm>
            <a:off x="1726927" y="3047998"/>
            <a:ext cx="10480347" cy="769441"/>
          </a:xfrm>
          <a:prstGeom prst="rect">
            <a:avLst/>
          </a:prstGeom>
          <a:noFill/>
        </p:spPr>
        <p:txBody>
          <a:bodyPr wrap="square" rtlCol="0">
            <a:spAutoFit/>
          </a:bodyPr>
          <a:lstStyle/>
          <a:p>
            <a:r>
              <a:rPr lang="pt-BR" sz="4400" b="1" dirty="0">
                <a:solidFill>
                  <a:srgbClr val="002060"/>
                </a:solidFill>
              </a:rPr>
              <a:t>Faculdade de Ciências Econômicas </a:t>
            </a:r>
          </a:p>
        </p:txBody>
      </p:sp>
      <p:sp>
        <p:nvSpPr>
          <p:cNvPr id="14" name="CaixaDeTexto 13">
            <a:extLst>
              <a:ext uri="{FF2B5EF4-FFF2-40B4-BE49-F238E27FC236}">
                <a16:creationId xmlns:a16="http://schemas.microsoft.com/office/drawing/2014/main" id="{9D3CD02E-AEA3-4200-9555-62825B4C93C5}"/>
              </a:ext>
            </a:extLst>
          </p:cNvPr>
          <p:cNvSpPr txBox="1"/>
          <p:nvPr/>
        </p:nvSpPr>
        <p:spPr>
          <a:xfrm>
            <a:off x="1892574" y="1027038"/>
            <a:ext cx="10219911" cy="707886"/>
          </a:xfrm>
          <a:prstGeom prst="rect">
            <a:avLst/>
          </a:prstGeom>
          <a:noFill/>
        </p:spPr>
        <p:txBody>
          <a:bodyPr wrap="square" rtlCol="0">
            <a:spAutoFit/>
          </a:bodyPr>
          <a:lstStyle/>
          <a:p>
            <a:r>
              <a:rPr lang="pt-BR" sz="4000" b="1" dirty="0">
                <a:solidFill>
                  <a:srgbClr val="002060"/>
                </a:solidFill>
              </a:rPr>
              <a:t>Universidade Estadual do Rio de Janeiro </a:t>
            </a:r>
          </a:p>
        </p:txBody>
      </p:sp>
      <p:sp>
        <p:nvSpPr>
          <p:cNvPr id="15" name="CaixaDeTexto 14">
            <a:extLst>
              <a:ext uri="{FF2B5EF4-FFF2-40B4-BE49-F238E27FC236}">
                <a16:creationId xmlns:a16="http://schemas.microsoft.com/office/drawing/2014/main" id="{C26317FD-C6AE-4884-9586-20A572A08F24}"/>
              </a:ext>
            </a:extLst>
          </p:cNvPr>
          <p:cNvSpPr txBox="1"/>
          <p:nvPr/>
        </p:nvSpPr>
        <p:spPr>
          <a:xfrm>
            <a:off x="1656522" y="4154551"/>
            <a:ext cx="8627164" cy="707886"/>
          </a:xfrm>
          <a:prstGeom prst="rect">
            <a:avLst/>
          </a:prstGeom>
          <a:noFill/>
        </p:spPr>
        <p:txBody>
          <a:bodyPr wrap="square" rtlCol="0">
            <a:spAutoFit/>
          </a:bodyPr>
          <a:lstStyle/>
          <a:p>
            <a:pPr algn="ctr"/>
            <a:r>
              <a:rPr lang="pt-BR" sz="4000" b="1" dirty="0">
                <a:solidFill>
                  <a:srgbClr val="002060"/>
                </a:solidFill>
              </a:rPr>
              <a:t>Disciplina: Contabilidade Social </a:t>
            </a:r>
          </a:p>
        </p:txBody>
      </p:sp>
      <p:sp>
        <p:nvSpPr>
          <p:cNvPr id="19" name="Text Box 20">
            <a:extLst>
              <a:ext uri="{FF2B5EF4-FFF2-40B4-BE49-F238E27FC236}">
                <a16:creationId xmlns:a16="http://schemas.microsoft.com/office/drawing/2014/main" id="{5073272C-346A-4DA1-B6ED-7DD9F4308666}"/>
              </a:ext>
            </a:extLst>
          </p:cNvPr>
          <p:cNvSpPr txBox="1">
            <a:spLocks noChangeArrowheads="1"/>
          </p:cNvSpPr>
          <p:nvPr/>
        </p:nvSpPr>
        <p:spPr bwMode="auto">
          <a:xfrm>
            <a:off x="6095998" y="5399721"/>
            <a:ext cx="6055232" cy="1338828"/>
          </a:xfrm>
          <a:prstGeom prst="rect">
            <a:avLst/>
          </a:prstGeom>
          <a:noFill/>
          <a:ln w="9525">
            <a:noFill/>
            <a:miter lim="800000"/>
            <a:headEnd/>
            <a:tailEnd/>
          </a:ln>
          <a:effec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700" b="1" i="1" dirty="0">
                <a:solidFill>
                  <a:srgbClr val="002060"/>
                </a:solidFill>
              </a:rPr>
              <a:t>Prof.: Antonio Carlos Assumpção</a:t>
            </a:r>
          </a:p>
          <a:p>
            <a:pPr algn="ctr">
              <a:defRPr/>
            </a:pPr>
            <a:r>
              <a:rPr lang="en-US" sz="2700" b="1" i="1" dirty="0" err="1">
                <a:solidFill>
                  <a:srgbClr val="002060"/>
                </a:solidFill>
              </a:rPr>
              <a:t>Doutor</a:t>
            </a:r>
            <a:r>
              <a:rPr lang="en-US" sz="2700" b="1" i="1" dirty="0">
                <a:solidFill>
                  <a:srgbClr val="002060"/>
                </a:solidFill>
              </a:rPr>
              <a:t> </a:t>
            </a:r>
            <a:r>
              <a:rPr lang="en-US" sz="2700" b="1" i="1" dirty="0" err="1">
                <a:solidFill>
                  <a:srgbClr val="002060"/>
                </a:solidFill>
              </a:rPr>
              <a:t>em</a:t>
            </a:r>
            <a:r>
              <a:rPr lang="en-US" sz="2700" b="1" i="1" dirty="0">
                <a:solidFill>
                  <a:srgbClr val="002060"/>
                </a:solidFill>
              </a:rPr>
              <a:t> Economia – UFF</a:t>
            </a:r>
          </a:p>
          <a:p>
            <a:pPr algn="ctr">
              <a:defRPr/>
            </a:pPr>
            <a:r>
              <a:rPr lang="en-US" sz="2700" b="1" i="1" dirty="0">
                <a:solidFill>
                  <a:srgbClr val="002060"/>
                </a:solidFill>
              </a:rPr>
              <a:t>Site: acjassumpcao.com</a:t>
            </a:r>
            <a:endParaRPr lang="pt-BR" sz="2700" b="1" i="1" dirty="0">
              <a:solidFill>
                <a:srgbClr val="002060"/>
              </a:solidFill>
            </a:endParaRPr>
          </a:p>
        </p:txBody>
      </p:sp>
    </p:spTree>
    <p:extLst>
      <p:ext uri="{BB962C8B-B14F-4D97-AF65-F5344CB8AC3E}">
        <p14:creationId xmlns:p14="http://schemas.microsoft.com/office/powerpoint/2010/main" val="426257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2CF2ED0D-C0E0-46C1-A48C-24E0A2196F80}"/>
              </a:ext>
            </a:extLst>
          </p:cNvPr>
          <p:cNvSpPr>
            <a:spLocks noGrp="1"/>
          </p:cNvSpPr>
          <p:nvPr>
            <p:ph type="title"/>
          </p:nvPr>
        </p:nvSpPr>
        <p:spPr>
          <a:xfrm>
            <a:off x="331300" y="90282"/>
            <a:ext cx="11900451" cy="642938"/>
          </a:xfrm>
        </p:spPr>
        <p:txBody>
          <a:bodyPr/>
          <a:lstStyle/>
          <a:p>
            <a:pPr>
              <a:defRPr/>
            </a:pPr>
            <a:r>
              <a:rPr lang="pt-BR" sz="3200" dirty="0">
                <a:solidFill>
                  <a:schemeClr val="tx1"/>
                </a:solidFill>
                <a:effectLst/>
                <a:latin typeface="Arial" panose="020B0604020202020204" pitchFamily="34" charset="0"/>
                <a:cs typeface="Arial" panose="020B0604020202020204" pitchFamily="34" charset="0"/>
              </a:rPr>
              <a:t>Evitando a Dupla Contagem: O Método do Valor Adicionado.</a:t>
            </a:r>
          </a:p>
        </p:txBody>
      </p:sp>
      <p:sp>
        <p:nvSpPr>
          <p:cNvPr id="5" name="CaixaDeTexto 4">
            <a:extLst>
              <a:ext uri="{FF2B5EF4-FFF2-40B4-BE49-F238E27FC236}">
                <a16:creationId xmlns:a16="http://schemas.microsoft.com/office/drawing/2014/main" id="{D8DC6281-B5EE-4BF3-AA23-2E2244E999C1}"/>
              </a:ext>
            </a:extLst>
          </p:cNvPr>
          <p:cNvSpPr txBox="1"/>
          <p:nvPr/>
        </p:nvSpPr>
        <p:spPr>
          <a:xfrm>
            <a:off x="145772" y="676692"/>
            <a:ext cx="11900452" cy="1292662"/>
          </a:xfrm>
          <a:prstGeom prst="rect">
            <a:avLst/>
          </a:prstGeom>
          <a:noFill/>
        </p:spPr>
        <p:txBody>
          <a:bodyPr wrap="square" rtlCol="0">
            <a:spAutoFit/>
          </a:bodyPr>
          <a:lstStyle/>
          <a:p>
            <a:pPr marL="342892" indent="-342892" algn="just">
              <a:buSzPct val="101000"/>
              <a:buFont typeface="Wingdings" panose="05000000000000000000" pitchFamily="2" charset="2"/>
              <a:buChar char="§"/>
            </a:pPr>
            <a:r>
              <a:rPr lang="pt-BR" sz="2600" dirty="0">
                <a:latin typeface="Arial" panose="020B0604020202020204" pitchFamily="34" charset="0"/>
                <a:cs typeface="Arial" panose="020B0604020202020204" pitchFamily="34" charset="0"/>
              </a:rPr>
              <a:t>Podemos contabilizar o produto, de forma a evitar o problema da dupla contagem, por meio do valor que foi adicionado em cada etapa do processo produtivo aos bens intermediários, como no exemplo abaixo:</a:t>
            </a:r>
          </a:p>
        </p:txBody>
      </p:sp>
      <p:pic>
        <p:nvPicPr>
          <p:cNvPr id="6" name="Imagem 5">
            <a:extLst>
              <a:ext uri="{FF2B5EF4-FFF2-40B4-BE49-F238E27FC236}">
                <a16:creationId xmlns:a16="http://schemas.microsoft.com/office/drawing/2014/main" id="{6622772B-7459-402E-8F61-A8F1DEAE9A08}"/>
              </a:ext>
            </a:extLst>
          </p:cNvPr>
          <p:cNvPicPr>
            <a:picLocks noChangeAspect="1"/>
          </p:cNvPicPr>
          <p:nvPr/>
        </p:nvPicPr>
        <p:blipFill>
          <a:blip r:embed="rId2"/>
          <a:stretch>
            <a:fillRect/>
          </a:stretch>
        </p:blipFill>
        <p:spPr>
          <a:xfrm>
            <a:off x="599666" y="1972222"/>
            <a:ext cx="7166108" cy="1940318"/>
          </a:xfrm>
          <a:prstGeom prst="rect">
            <a:avLst/>
          </a:prstGeom>
        </p:spPr>
      </p:pic>
      <p:sp>
        <p:nvSpPr>
          <p:cNvPr id="7" name="CaixaDeTexto 6">
            <a:extLst>
              <a:ext uri="{FF2B5EF4-FFF2-40B4-BE49-F238E27FC236}">
                <a16:creationId xmlns:a16="http://schemas.microsoft.com/office/drawing/2014/main" id="{93890E4E-884F-403C-A96B-4090CDACB0EC}"/>
              </a:ext>
            </a:extLst>
          </p:cNvPr>
          <p:cNvSpPr txBox="1"/>
          <p:nvPr/>
        </p:nvSpPr>
        <p:spPr>
          <a:xfrm>
            <a:off x="278296" y="3999679"/>
            <a:ext cx="11754675" cy="1308050"/>
          </a:xfrm>
          <a:prstGeom prst="rect">
            <a:avLst/>
          </a:prstGeom>
          <a:solidFill>
            <a:schemeClr val="bg1">
              <a:lumMod val="95000"/>
            </a:schemeClr>
          </a:solidFill>
          <a:ln>
            <a:solidFill>
              <a:schemeClr val="tx1"/>
            </a:solidFill>
          </a:ln>
        </p:spPr>
        <p:txBody>
          <a:bodyPr wrap="square" rtlCol="0">
            <a:spAutoFit/>
          </a:bodyPr>
          <a:lstStyle/>
          <a:p>
            <a:pPr marL="285743" indent="-285743">
              <a:buFont typeface="Wingdings" panose="05000000000000000000" pitchFamily="2" charset="2"/>
              <a:buChar char="§"/>
            </a:pPr>
            <a:r>
              <a:rPr lang="pt-BR" sz="2300" dirty="0">
                <a:latin typeface="Arial" panose="020B0604020202020204" pitchFamily="34" charset="0"/>
                <a:cs typeface="Arial" panose="020B0604020202020204" pitchFamily="34" charset="0"/>
              </a:rPr>
              <a:t>Produto (Valor Bruto da Produção) = 20 (valor do único bem final) = </a:t>
            </a:r>
            <a:r>
              <a:rPr lang="el-GR" sz="2300" dirty="0">
                <a:latin typeface="Arial" panose="020B0604020202020204" pitchFamily="34" charset="0"/>
                <a:cs typeface="Arial" panose="020B0604020202020204" pitchFamily="34" charset="0"/>
              </a:rPr>
              <a:t>Σ</a:t>
            </a:r>
            <a:r>
              <a:rPr lang="pt-BR" sz="2300" dirty="0">
                <a:latin typeface="Arial" panose="020B0604020202020204" pitchFamily="34" charset="0"/>
                <a:cs typeface="Arial" panose="020B0604020202020204" pitchFamily="34" charset="0"/>
              </a:rPr>
              <a:t> valor Adicionado</a:t>
            </a:r>
          </a:p>
          <a:p>
            <a:pPr marL="285743" indent="-285743">
              <a:buFont typeface="Wingdings" panose="05000000000000000000" pitchFamily="2" charset="2"/>
              <a:buChar char="§"/>
            </a:pPr>
            <a:endParaRPr lang="pt-BR" sz="500" dirty="0">
              <a:latin typeface="Arial" panose="020B0604020202020204" pitchFamily="34" charset="0"/>
              <a:cs typeface="Arial" panose="020B0604020202020204" pitchFamily="34" charset="0"/>
            </a:endParaRPr>
          </a:p>
          <a:p>
            <a:pPr marL="285743" indent="-285743">
              <a:buFont typeface="Wingdings" panose="05000000000000000000" pitchFamily="2" charset="2"/>
              <a:buChar char="§"/>
            </a:pPr>
            <a:r>
              <a:rPr lang="pt-BR" sz="2300" dirty="0">
                <a:latin typeface="Arial" panose="020B0604020202020204" pitchFamily="34" charset="0"/>
                <a:cs typeface="Arial" panose="020B0604020202020204" pitchFamily="34" charset="0"/>
              </a:rPr>
              <a:t>Valor Bruto da Produção = </a:t>
            </a:r>
            <a:r>
              <a:rPr lang="el-GR" sz="2300" dirty="0">
                <a:latin typeface="Arial" panose="020B0604020202020204" pitchFamily="34" charset="0"/>
                <a:cs typeface="Arial" panose="020B0604020202020204" pitchFamily="34" charset="0"/>
              </a:rPr>
              <a:t>Σ</a:t>
            </a:r>
            <a:r>
              <a:rPr lang="pt-BR" sz="2300" dirty="0">
                <a:latin typeface="Arial" panose="020B0604020202020204" pitchFamily="34" charset="0"/>
                <a:cs typeface="Arial" panose="020B0604020202020204" pitchFamily="34" charset="0"/>
              </a:rPr>
              <a:t> valor de cada um dos bens = 45</a:t>
            </a:r>
          </a:p>
          <a:p>
            <a:pPr marL="171446" indent="-171446">
              <a:buFont typeface="Wingdings" panose="05000000000000000000" pitchFamily="2" charset="2"/>
              <a:buChar char="§"/>
            </a:pPr>
            <a:endParaRPr lang="pt-BR" sz="500" dirty="0">
              <a:latin typeface="Arial" panose="020B0604020202020204" pitchFamily="34" charset="0"/>
              <a:cs typeface="Arial" panose="020B0604020202020204" pitchFamily="34" charset="0"/>
            </a:endParaRPr>
          </a:p>
          <a:p>
            <a:pPr marL="285743" indent="-285743">
              <a:buFont typeface="Wingdings" panose="05000000000000000000" pitchFamily="2" charset="2"/>
              <a:buChar char="§"/>
            </a:pPr>
            <a:r>
              <a:rPr lang="pt-BR" sz="2300" dirty="0">
                <a:latin typeface="Arial" panose="020B0604020202020204" pitchFamily="34" charset="0"/>
                <a:cs typeface="Arial" panose="020B0604020202020204" pitchFamily="34" charset="0"/>
              </a:rPr>
              <a:t>VA = VBP – Consumo Intermediário</a:t>
            </a:r>
          </a:p>
        </p:txBody>
      </p:sp>
      <p:sp>
        <p:nvSpPr>
          <p:cNvPr id="8" name="CaixaDeTexto 7">
            <a:extLst>
              <a:ext uri="{FF2B5EF4-FFF2-40B4-BE49-F238E27FC236}">
                <a16:creationId xmlns:a16="http://schemas.microsoft.com/office/drawing/2014/main" id="{649EBD39-B0B3-42E8-BE38-69118F208B3E}"/>
              </a:ext>
            </a:extLst>
          </p:cNvPr>
          <p:cNvSpPr txBox="1"/>
          <p:nvPr/>
        </p:nvSpPr>
        <p:spPr>
          <a:xfrm>
            <a:off x="132520" y="5512904"/>
            <a:ext cx="11873948" cy="1154162"/>
          </a:xfrm>
          <a:prstGeom prst="rect">
            <a:avLst/>
          </a:prstGeom>
          <a:noFill/>
        </p:spPr>
        <p:txBody>
          <a:bodyPr wrap="square" rtlCol="0">
            <a:spAutoFit/>
          </a:bodyPr>
          <a:lstStyle/>
          <a:p>
            <a:pPr marL="342900" indent="-342900" algn="just">
              <a:buFont typeface="Wingdings" panose="05000000000000000000" pitchFamily="2" charset="2"/>
              <a:buChar char="§"/>
            </a:pPr>
            <a:r>
              <a:rPr lang="pt-BR" sz="2300" dirty="0">
                <a:latin typeface="Arial" panose="020B0604020202020204" pitchFamily="34" charset="0"/>
                <a:cs typeface="Arial" panose="020B0604020202020204" pitchFamily="34" charset="0"/>
              </a:rPr>
              <a:t>Veremos adiante que, considerando o nosso atual SCN, podemos calcular o PIB</a:t>
            </a:r>
            <a:r>
              <a:rPr lang="pt-BR" sz="1200" dirty="0">
                <a:latin typeface="Arial" panose="020B0604020202020204" pitchFamily="34" charset="0"/>
                <a:cs typeface="Arial" panose="020B0604020202020204" pitchFamily="34" charset="0"/>
              </a:rPr>
              <a:t>PM</a:t>
            </a:r>
            <a:r>
              <a:rPr lang="pt-BR" sz="2300" dirty="0">
                <a:latin typeface="Arial" panose="020B0604020202020204" pitchFamily="34" charset="0"/>
                <a:cs typeface="Arial" panose="020B0604020202020204" pitchFamily="34" charset="0"/>
              </a:rPr>
              <a:t> somando o Valor Bruto da Produção a preços básicos com os Impostos sobre Produtos Líquidos de Subsídios menos o Consumo Intermediário a preços de Mercado</a:t>
            </a:r>
          </a:p>
        </p:txBody>
      </p:sp>
    </p:spTree>
    <p:extLst>
      <p:ext uri="{BB962C8B-B14F-4D97-AF65-F5344CB8AC3E}">
        <p14:creationId xmlns:p14="http://schemas.microsoft.com/office/powerpoint/2010/main" val="63418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1">
            <a:extLst>
              <a:ext uri="{FF2B5EF4-FFF2-40B4-BE49-F238E27FC236}">
                <a16:creationId xmlns:a16="http://schemas.microsoft.com/office/drawing/2014/main" id="{2A5A9B53-2F92-47E7-9C03-FAAFC896AB20}"/>
              </a:ext>
            </a:extLst>
          </p:cNvPr>
          <p:cNvSpPr txBox="1">
            <a:spLocks noChangeArrowheads="1"/>
          </p:cNvSpPr>
          <p:nvPr/>
        </p:nvSpPr>
        <p:spPr bwMode="auto">
          <a:xfrm>
            <a:off x="147638" y="738533"/>
            <a:ext cx="118985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
            </a:pPr>
            <a:r>
              <a:rPr lang="pt-BR" altLang="pt-BR" sz="2600" dirty="0"/>
              <a:t>Na prática, devemos dividir todos os valores da série original pelo valor de 1995 (ano base) e multiplicar por 100.</a:t>
            </a:r>
          </a:p>
        </p:txBody>
      </p:sp>
      <p:pic>
        <p:nvPicPr>
          <p:cNvPr id="5" name="Imagem 2">
            <a:extLst>
              <a:ext uri="{FF2B5EF4-FFF2-40B4-BE49-F238E27FC236}">
                <a16:creationId xmlns:a16="http://schemas.microsoft.com/office/drawing/2014/main" id="{586BABFE-C1AD-4FCC-BF98-E636C00EE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21" y="1717124"/>
            <a:ext cx="4014549" cy="391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9">
            <a:extLst>
              <a:ext uri="{FF2B5EF4-FFF2-40B4-BE49-F238E27FC236}">
                <a16:creationId xmlns:a16="http://schemas.microsoft.com/office/drawing/2014/main" id="{B15A416E-66C3-4B17-AAAB-2D1DB76DC162}"/>
              </a:ext>
            </a:extLst>
          </p:cNvPr>
          <p:cNvGraphicFramePr>
            <a:graphicFrameLocks noChangeAspect="1"/>
          </p:cNvGraphicFramePr>
          <p:nvPr>
            <p:extLst>
              <p:ext uri="{D42A27DB-BD31-4B8C-83A1-F6EECF244321}">
                <p14:modId xmlns:p14="http://schemas.microsoft.com/office/powerpoint/2010/main" val="221490424"/>
              </p:ext>
            </p:extLst>
          </p:nvPr>
        </p:nvGraphicFramePr>
        <p:xfrm>
          <a:off x="4817167" y="2114689"/>
          <a:ext cx="3613150" cy="784225"/>
        </p:xfrm>
        <a:graphic>
          <a:graphicData uri="http://schemas.openxmlformats.org/presentationml/2006/ole">
            <mc:AlternateContent xmlns:mc="http://schemas.openxmlformats.org/markup-compatibility/2006">
              <mc:Choice xmlns:v="urn:schemas-microsoft-com:vml" Requires="v">
                <p:oleObj name="Equation" r:id="rId3" imgW="1739900" imgH="393700" progId="Equation.DSMT4">
                  <p:embed/>
                </p:oleObj>
              </mc:Choice>
              <mc:Fallback>
                <p:oleObj name="Equation" r:id="rId3" imgW="1739900" imgH="393700" progId="Equation.DSMT4">
                  <p:embed/>
                  <p:pic>
                    <p:nvPicPr>
                      <p:cNvPr id="4" name="Object 9">
                        <a:extLst>
                          <a:ext uri="{FF2B5EF4-FFF2-40B4-BE49-F238E27FC236}">
                            <a16:creationId xmlns:a16="http://schemas.microsoft.com/office/drawing/2014/main" id="{02FC5759-A6F3-4D0B-9841-4B36A48A2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167" y="2114689"/>
                        <a:ext cx="3613150" cy="784225"/>
                      </a:xfrm>
                      <a:prstGeom prst="rect">
                        <a:avLst/>
                      </a:prstGeom>
                      <a:solidFill>
                        <a:srgbClr val="F2F2F2"/>
                      </a:solidFill>
                      <a:ln w="9525">
                        <a:solidFill>
                          <a:schemeClr val="tx1"/>
                        </a:solidFill>
                        <a:miter lim="800000"/>
                        <a:headEnd/>
                        <a:tailEnd/>
                      </a:ln>
                    </p:spPr>
                  </p:pic>
                </p:oleObj>
              </mc:Fallback>
            </mc:AlternateContent>
          </a:graphicData>
        </a:graphic>
      </p:graphicFrame>
      <p:graphicFrame>
        <p:nvGraphicFramePr>
          <p:cNvPr id="7" name="Object 9">
            <a:extLst>
              <a:ext uri="{FF2B5EF4-FFF2-40B4-BE49-F238E27FC236}">
                <a16:creationId xmlns:a16="http://schemas.microsoft.com/office/drawing/2014/main" id="{85AC49B1-6758-4370-9D4B-55A67FB74294}"/>
              </a:ext>
            </a:extLst>
          </p:cNvPr>
          <p:cNvGraphicFramePr>
            <a:graphicFrameLocks noChangeAspect="1"/>
          </p:cNvGraphicFramePr>
          <p:nvPr>
            <p:extLst>
              <p:ext uri="{D42A27DB-BD31-4B8C-83A1-F6EECF244321}">
                <p14:modId xmlns:p14="http://schemas.microsoft.com/office/powerpoint/2010/main" val="1777771989"/>
              </p:ext>
            </p:extLst>
          </p:nvPr>
        </p:nvGraphicFramePr>
        <p:xfrm>
          <a:off x="4804467" y="3030677"/>
          <a:ext cx="3640138" cy="784225"/>
        </p:xfrm>
        <a:graphic>
          <a:graphicData uri="http://schemas.openxmlformats.org/presentationml/2006/ole">
            <mc:AlternateContent xmlns:mc="http://schemas.openxmlformats.org/markup-compatibility/2006">
              <mc:Choice xmlns:v="urn:schemas-microsoft-com:vml" Requires="v">
                <p:oleObj name="Equation" r:id="rId5" imgW="1752600" imgH="393700" progId="Equation.DSMT4">
                  <p:embed/>
                </p:oleObj>
              </mc:Choice>
              <mc:Fallback>
                <p:oleObj name="Equation" r:id="rId5" imgW="1752600" imgH="393700" progId="Equation.DSMT4">
                  <p:embed/>
                  <p:pic>
                    <p:nvPicPr>
                      <p:cNvPr id="5" name="Object 9">
                        <a:extLst>
                          <a:ext uri="{FF2B5EF4-FFF2-40B4-BE49-F238E27FC236}">
                            <a16:creationId xmlns:a16="http://schemas.microsoft.com/office/drawing/2014/main" id="{7708BBBD-CEA6-4FC2-A2B4-10CCBEB20D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4467" y="3030677"/>
                        <a:ext cx="3640138" cy="784225"/>
                      </a:xfrm>
                      <a:prstGeom prst="rect">
                        <a:avLst/>
                      </a:prstGeom>
                      <a:solidFill>
                        <a:srgbClr val="F2F2F2"/>
                      </a:solidFill>
                      <a:ln w="9525">
                        <a:solidFill>
                          <a:schemeClr val="tx1"/>
                        </a:solidFill>
                        <a:miter lim="800000"/>
                        <a:headEnd/>
                        <a:tailEnd/>
                      </a:ln>
                    </p:spPr>
                  </p:pic>
                </p:oleObj>
              </mc:Fallback>
            </mc:AlternateContent>
          </a:graphicData>
        </a:graphic>
      </p:graphicFrame>
      <p:graphicFrame>
        <p:nvGraphicFramePr>
          <p:cNvPr id="8" name="Object 9">
            <a:extLst>
              <a:ext uri="{FF2B5EF4-FFF2-40B4-BE49-F238E27FC236}">
                <a16:creationId xmlns:a16="http://schemas.microsoft.com/office/drawing/2014/main" id="{EAF54C06-9474-4535-B1F5-EACE1F6F96FF}"/>
              </a:ext>
            </a:extLst>
          </p:cNvPr>
          <p:cNvGraphicFramePr>
            <a:graphicFrameLocks noChangeAspect="1"/>
          </p:cNvGraphicFramePr>
          <p:nvPr>
            <p:extLst>
              <p:ext uri="{D42A27DB-BD31-4B8C-83A1-F6EECF244321}">
                <p14:modId xmlns:p14="http://schemas.microsoft.com/office/powerpoint/2010/main" val="4289777285"/>
              </p:ext>
            </p:extLst>
          </p:nvPr>
        </p:nvGraphicFramePr>
        <p:xfrm>
          <a:off x="4837805" y="4492764"/>
          <a:ext cx="3086100" cy="784225"/>
        </p:xfrm>
        <a:graphic>
          <a:graphicData uri="http://schemas.openxmlformats.org/presentationml/2006/ole">
            <mc:AlternateContent xmlns:mc="http://schemas.openxmlformats.org/markup-compatibility/2006">
              <mc:Choice xmlns:v="urn:schemas-microsoft-com:vml" Requires="v">
                <p:oleObj name="Equation" r:id="rId7" imgW="1485900" imgH="393700" progId="Equation.DSMT4">
                  <p:embed/>
                </p:oleObj>
              </mc:Choice>
              <mc:Fallback>
                <p:oleObj name="Equation" r:id="rId7" imgW="1485900" imgH="393700" progId="Equation.DSMT4">
                  <p:embed/>
                  <p:pic>
                    <p:nvPicPr>
                      <p:cNvPr id="6" name="Object 9">
                        <a:extLst>
                          <a:ext uri="{FF2B5EF4-FFF2-40B4-BE49-F238E27FC236}">
                            <a16:creationId xmlns:a16="http://schemas.microsoft.com/office/drawing/2014/main" id="{F6205857-61B5-44F8-A3F2-08DFA34092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7805" y="4492764"/>
                        <a:ext cx="3086100" cy="784225"/>
                      </a:xfrm>
                      <a:prstGeom prst="rect">
                        <a:avLst/>
                      </a:prstGeom>
                      <a:solidFill>
                        <a:srgbClr val="F2F2F2"/>
                      </a:solidFill>
                      <a:ln w="9525">
                        <a:solidFill>
                          <a:schemeClr val="tx1"/>
                        </a:solidFill>
                        <a:miter lim="800000"/>
                        <a:headEnd/>
                        <a:tailEnd/>
                      </a:ln>
                    </p:spPr>
                  </p:pic>
                </p:oleObj>
              </mc:Fallback>
            </mc:AlternateContent>
          </a:graphicData>
        </a:graphic>
      </p:graphicFrame>
      <p:sp>
        <p:nvSpPr>
          <p:cNvPr id="9" name="CaixaDeTexto 6">
            <a:extLst>
              <a:ext uri="{FF2B5EF4-FFF2-40B4-BE49-F238E27FC236}">
                <a16:creationId xmlns:a16="http://schemas.microsoft.com/office/drawing/2014/main" id="{6193EFEB-EF6D-42B6-8C36-8EDE0354392A}"/>
              </a:ext>
            </a:extLst>
          </p:cNvPr>
          <p:cNvSpPr txBox="1">
            <a:spLocks noChangeArrowheads="1"/>
          </p:cNvSpPr>
          <p:nvPr/>
        </p:nvSpPr>
        <p:spPr bwMode="auto">
          <a:xfrm>
            <a:off x="4964805" y="3538677"/>
            <a:ext cx="7540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pt-BR" sz="2800"/>
              <a:t>.</a:t>
            </a:r>
          </a:p>
          <a:p>
            <a:r>
              <a:rPr lang="pt-BR" altLang="pt-BR" sz="2800"/>
              <a:t>.</a:t>
            </a:r>
          </a:p>
        </p:txBody>
      </p:sp>
      <p:sp>
        <p:nvSpPr>
          <p:cNvPr id="10" name="CaixaDeTexto 7">
            <a:extLst>
              <a:ext uri="{FF2B5EF4-FFF2-40B4-BE49-F238E27FC236}">
                <a16:creationId xmlns:a16="http://schemas.microsoft.com/office/drawing/2014/main" id="{95E1A74C-5660-4B0B-92F5-99782B20B4D8}"/>
              </a:ext>
            </a:extLst>
          </p:cNvPr>
          <p:cNvSpPr txBox="1">
            <a:spLocks noChangeArrowheads="1"/>
          </p:cNvSpPr>
          <p:nvPr/>
        </p:nvSpPr>
        <p:spPr bwMode="auto">
          <a:xfrm>
            <a:off x="4969567" y="5075377"/>
            <a:ext cx="7540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pt-BR" sz="2800"/>
              <a:t>.</a:t>
            </a:r>
          </a:p>
          <a:p>
            <a:r>
              <a:rPr lang="pt-BR" altLang="pt-BR" sz="2800"/>
              <a:t>.</a:t>
            </a:r>
          </a:p>
        </p:txBody>
      </p:sp>
      <p:sp>
        <p:nvSpPr>
          <p:cNvPr id="11" name="Rectangle 2">
            <a:extLst>
              <a:ext uri="{FF2B5EF4-FFF2-40B4-BE49-F238E27FC236}">
                <a16:creationId xmlns:a16="http://schemas.microsoft.com/office/drawing/2014/main" id="{69D021B8-A3F5-412D-AA11-A3AEBB5A6695}"/>
              </a:ext>
            </a:extLst>
          </p:cNvPr>
          <p:cNvSpPr>
            <a:spLocks noGrp="1" noChangeArrowheads="1"/>
          </p:cNvSpPr>
          <p:nvPr>
            <p:ph type="title"/>
          </p:nvPr>
        </p:nvSpPr>
        <p:spPr bwMode="auto">
          <a:xfrm>
            <a:off x="251791" y="-179036"/>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81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1">
            <a:extLst>
              <a:ext uri="{FF2B5EF4-FFF2-40B4-BE49-F238E27FC236}">
                <a16:creationId xmlns:a16="http://schemas.microsoft.com/office/drawing/2014/main" id="{3C11DC9D-F3BF-4559-8C99-077426F7F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96" y="1230978"/>
            <a:ext cx="10046517" cy="422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2">
            <a:extLst>
              <a:ext uri="{FF2B5EF4-FFF2-40B4-BE49-F238E27FC236}">
                <a16:creationId xmlns:a16="http://schemas.microsoft.com/office/drawing/2014/main" id="{4D657856-02D7-49CA-9D4E-2B368A4D8274}"/>
              </a:ext>
            </a:extLst>
          </p:cNvPr>
          <p:cNvSpPr txBox="1">
            <a:spLocks noChangeArrowheads="1"/>
          </p:cNvSpPr>
          <p:nvPr/>
        </p:nvSpPr>
        <p:spPr bwMode="auto">
          <a:xfrm>
            <a:off x="147638" y="738535"/>
            <a:ext cx="79343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
            </a:pPr>
            <a:r>
              <a:rPr lang="pt-BR" altLang="pt-BR" sz="2600" dirty="0"/>
              <a:t>Observe que a variação % é a mesma</a:t>
            </a:r>
          </a:p>
        </p:txBody>
      </p:sp>
      <p:sp>
        <p:nvSpPr>
          <p:cNvPr id="6" name="Retângulo 5">
            <a:extLst>
              <a:ext uri="{FF2B5EF4-FFF2-40B4-BE49-F238E27FC236}">
                <a16:creationId xmlns:a16="http://schemas.microsoft.com/office/drawing/2014/main" id="{932FA8CA-6951-4EC5-92F8-2AD91C92812E}"/>
              </a:ext>
            </a:extLst>
          </p:cNvPr>
          <p:cNvSpPr/>
          <p:nvPr/>
        </p:nvSpPr>
        <p:spPr>
          <a:xfrm>
            <a:off x="5079383" y="2148549"/>
            <a:ext cx="741362" cy="32185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CaixaDeTexto 5">
            <a:extLst>
              <a:ext uri="{FF2B5EF4-FFF2-40B4-BE49-F238E27FC236}">
                <a16:creationId xmlns:a16="http://schemas.microsoft.com/office/drawing/2014/main" id="{CA5A22F3-1873-401B-B5AD-6E7BB28012D0}"/>
              </a:ext>
            </a:extLst>
          </p:cNvPr>
          <p:cNvSpPr txBox="1">
            <a:spLocks noChangeArrowheads="1"/>
          </p:cNvSpPr>
          <p:nvPr/>
        </p:nvSpPr>
        <p:spPr bwMode="auto">
          <a:xfrm>
            <a:off x="152399" y="5450992"/>
            <a:ext cx="1181431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
            </a:pPr>
            <a:r>
              <a:rPr lang="pt-BR" altLang="pt-BR" sz="2600" dirty="0"/>
              <a:t>Isso também é importante quando queremos comparar graficamente duas ou mais séries; se o valor inicial de cada uma delas é diferente, como saber qual das séries cresceu mais ?</a:t>
            </a:r>
          </a:p>
        </p:txBody>
      </p:sp>
      <p:sp>
        <p:nvSpPr>
          <p:cNvPr id="9" name="Rectangle 2">
            <a:extLst>
              <a:ext uri="{FF2B5EF4-FFF2-40B4-BE49-F238E27FC236}">
                <a16:creationId xmlns:a16="http://schemas.microsoft.com/office/drawing/2014/main" id="{1B040953-3281-4D83-B940-2BF1867E744A}"/>
              </a:ext>
            </a:extLst>
          </p:cNvPr>
          <p:cNvSpPr>
            <a:spLocks noGrp="1" noChangeArrowheads="1"/>
          </p:cNvSpPr>
          <p:nvPr>
            <p:ph type="title"/>
          </p:nvPr>
        </p:nvSpPr>
        <p:spPr bwMode="auto">
          <a:xfrm>
            <a:off x="251791" y="-179036"/>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36EEA8C2-5267-4AC1-A0D0-F94D78F772DE}"/>
              </a:ext>
            </a:extLst>
          </p:cNvPr>
          <p:cNvSpPr/>
          <p:nvPr/>
        </p:nvSpPr>
        <p:spPr>
          <a:xfrm>
            <a:off x="9167681" y="2141925"/>
            <a:ext cx="741362" cy="3218581"/>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 name="Retângulo 1">
            <a:extLst>
              <a:ext uri="{FF2B5EF4-FFF2-40B4-BE49-F238E27FC236}">
                <a16:creationId xmlns:a16="http://schemas.microsoft.com/office/drawing/2014/main" id="{2546C561-4A65-448F-8B80-BD84E408CF39}"/>
              </a:ext>
            </a:extLst>
          </p:cNvPr>
          <p:cNvSpPr/>
          <p:nvPr/>
        </p:nvSpPr>
        <p:spPr>
          <a:xfrm>
            <a:off x="6997148" y="1722783"/>
            <a:ext cx="1045059" cy="3624471"/>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4206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bldP spid="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2">
            <a:extLst>
              <a:ext uri="{FF2B5EF4-FFF2-40B4-BE49-F238E27FC236}">
                <a16:creationId xmlns:a16="http://schemas.microsoft.com/office/drawing/2014/main" id="{DD237811-C0C2-4441-9906-27A9D2AD2C28}"/>
              </a:ext>
            </a:extLst>
          </p:cNvPr>
          <p:cNvSpPr txBox="1">
            <a:spLocks noChangeArrowheads="1"/>
          </p:cNvSpPr>
          <p:nvPr/>
        </p:nvSpPr>
        <p:spPr bwMode="auto">
          <a:xfrm>
            <a:off x="123825" y="725835"/>
            <a:ext cx="79327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
            </a:pPr>
            <a:r>
              <a:rPr lang="pt-BR" altLang="pt-BR" sz="2800" b="1" dirty="0"/>
              <a:t>Índices de Preços x Taxa de Inflação</a:t>
            </a:r>
            <a:endParaRPr lang="pt-BR" altLang="pt-BR" sz="2800" dirty="0"/>
          </a:p>
        </p:txBody>
      </p:sp>
      <p:sp>
        <p:nvSpPr>
          <p:cNvPr id="5" name="CaixaDeTexto 3">
            <a:extLst>
              <a:ext uri="{FF2B5EF4-FFF2-40B4-BE49-F238E27FC236}">
                <a16:creationId xmlns:a16="http://schemas.microsoft.com/office/drawing/2014/main" id="{8B5F8C8E-4770-4EF9-B245-69D64D71F97F}"/>
              </a:ext>
            </a:extLst>
          </p:cNvPr>
          <p:cNvSpPr txBox="1">
            <a:spLocks noChangeArrowheads="1"/>
          </p:cNvSpPr>
          <p:nvPr/>
        </p:nvSpPr>
        <p:spPr bwMode="auto">
          <a:xfrm>
            <a:off x="129140" y="1201053"/>
            <a:ext cx="11930338"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
            </a:pPr>
            <a:r>
              <a:rPr lang="pt-BR" altLang="pt-BR" sz="2600" dirty="0"/>
              <a:t>Quando se diz que “a taxa de inflação foi de 10%”, o que é algo perfeitamente compreensível para a maioria das pessoas, o que se quer dizer exatamente ? </a:t>
            </a:r>
          </a:p>
          <a:p>
            <a:pPr algn="just">
              <a:buFont typeface="Wingdings" panose="05000000000000000000" pitchFamily="2" charset="2"/>
              <a:buChar char="§"/>
            </a:pPr>
            <a:endParaRPr lang="pt-BR" altLang="pt-BR" sz="600" dirty="0"/>
          </a:p>
          <a:p>
            <a:pPr algn="just">
              <a:buFont typeface="Wingdings" panose="05000000000000000000" pitchFamily="2" charset="2"/>
              <a:buChar char="§"/>
            </a:pPr>
            <a:r>
              <a:rPr lang="pt-BR" altLang="pt-BR" sz="2600" dirty="0"/>
              <a:t>Que o nível geral de preços subiu de 1.000.000.000.000 de reais para 1.100.000.000.000 reais ? </a:t>
            </a:r>
          </a:p>
          <a:p>
            <a:pPr lvl="1" algn="just">
              <a:buFont typeface="Wingdings" panose="05000000000000000000" pitchFamily="2" charset="2"/>
              <a:buChar char="§"/>
            </a:pPr>
            <a:r>
              <a:rPr lang="pt-BR" altLang="pt-BR" sz="2600" dirty="0"/>
              <a:t>O índice de preços que captura a variação média dos preços da economia pode ter aumentado de 100 para 110. </a:t>
            </a:r>
          </a:p>
          <a:p>
            <a:pPr lvl="1" algn="just">
              <a:buFont typeface="Wingdings" panose="05000000000000000000" pitchFamily="2" charset="2"/>
              <a:buChar char="§"/>
            </a:pPr>
            <a:endParaRPr lang="pt-BR" altLang="pt-BR" sz="600" dirty="0"/>
          </a:p>
          <a:p>
            <a:pPr algn="just">
              <a:buFont typeface="Wingdings" panose="05000000000000000000" pitchFamily="2" charset="2"/>
              <a:buChar char="§"/>
            </a:pPr>
            <a:r>
              <a:rPr lang="pt-BR" altLang="pt-BR" sz="2600" dirty="0"/>
              <a:t>Claro, nesse caso, houve uma perda do poder de compra do consumidor de 10%, caso o índice captura a variação de preços ao consumidor.</a:t>
            </a:r>
          </a:p>
          <a:p>
            <a:pPr algn="just">
              <a:buFont typeface="Wingdings" panose="05000000000000000000" pitchFamily="2" charset="2"/>
              <a:buChar char="§"/>
            </a:pPr>
            <a:endParaRPr lang="pt-BR" altLang="pt-BR" sz="600" dirty="0"/>
          </a:p>
          <a:p>
            <a:pPr algn="just">
              <a:buFont typeface="Wingdings" panose="05000000000000000000" pitchFamily="2" charset="2"/>
              <a:buChar char="§"/>
            </a:pPr>
            <a:r>
              <a:rPr lang="pt-BR" altLang="pt-BR" sz="2600" dirty="0"/>
              <a:t>Como medir esta variação de preços ? </a:t>
            </a:r>
          </a:p>
          <a:p>
            <a:pPr lvl="1" algn="just">
              <a:buFont typeface="Wingdings" panose="05000000000000000000" pitchFamily="2" charset="2"/>
              <a:buChar char="§"/>
            </a:pPr>
            <a:r>
              <a:rPr lang="pt-BR" altLang="pt-BR" sz="2600" dirty="0"/>
              <a:t>Como os preços não variam todos na mesma proporção ao mesmo tempo, esta resposta não é óbvia </a:t>
            </a:r>
            <a:r>
              <a:rPr lang="pt-BR" altLang="pt-BR" sz="2600" dirty="0">
                <a:latin typeface="Calibri" panose="020F0502020204030204" pitchFamily="34" charset="0"/>
                <a:cs typeface="Calibri" panose="020F0502020204030204" pitchFamily="34" charset="0"/>
              </a:rPr>
              <a:t>→ h</a:t>
            </a:r>
            <a:r>
              <a:rPr lang="pt-BR" altLang="pt-BR" sz="2600" dirty="0"/>
              <a:t>á, como veremos, mais de uma resposta possível.  </a:t>
            </a:r>
          </a:p>
        </p:txBody>
      </p:sp>
      <p:sp>
        <p:nvSpPr>
          <p:cNvPr id="6" name="Rectangle 2">
            <a:extLst>
              <a:ext uri="{FF2B5EF4-FFF2-40B4-BE49-F238E27FC236}">
                <a16:creationId xmlns:a16="http://schemas.microsoft.com/office/drawing/2014/main" id="{6BD023C0-AF89-4260-B904-63FCC19D6624}"/>
              </a:ext>
            </a:extLst>
          </p:cNvPr>
          <p:cNvSpPr>
            <a:spLocks noGrp="1" noChangeArrowheads="1"/>
          </p:cNvSpPr>
          <p:nvPr>
            <p:ph type="title"/>
          </p:nvPr>
        </p:nvSpPr>
        <p:spPr bwMode="auto">
          <a:xfrm>
            <a:off x="251791" y="-152532"/>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47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 calcmode="lin" valueType="num">
                                      <p:cBhvr additive="base">
                                        <p:cTn id="1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 calcmode="lin" valueType="num">
                                      <p:cBhvr additive="base">
                                        <p:cTn id="1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44FB71E-AB6C-4DD2-BB4A-EED073272592}"/>
              </a:ext>
            </a:extLst>
          </p:cNvPr>
          <p:cNvSpPr/>
          <p:nvPr/>
        </p:nvSpPr>
        <p:spPr>
          <a:xfrm>
            <a:off x="111124" y="4079181"/>
            <a:ext cx="11964987" cy="225535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CaixaDeTexto 1">
            <a:extLst>
              <a:ext uri="{FF2B5EF4-FFF2-40B4-BE49-F238E27FC236}">
                <a16:creationId xmlns:a16="http://schemas.microsoft.com/office/drawing/2014/main" id="{4C17D5BE-2462-4923-975B-764703D7E9CC}"/>
              </a:ext>
            </a:extLst>
          </p:cNvPr>
          <p:cNvSpPr txBox="1">
            <a:spLocks noChangeArrowheads="1"/>
          </p:cNvSpPr>
          <p:nvPr/>
        </p:nvSpPr>
        <p:spPr bwMode="auto">
          <a:xfrm>
            <a:off x="111125" y="780152"/>
            <a:ext cx="1182908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Calibri Light" panose="020F0302020204030204" pitchFamily="34" charset="0"/>
              <a:buAutoNum type="alphaLcParenR"/>
            </a:pPr>
            <a:r>
              <a:rPr lang="pt-BR" altLang="pt-BR" sz="2600" b="1" dirty="0"/>
              <a:t>Índice Agregativo Simples</a:t>
            </a:r>
          </a:p>
          <a:p>
            <a:pPr algn="just">
              <a:buFont typeface="Wingdings" panose="05000000000000000000" pitchFamily="2" charset="2"/>
              <a:buChar char="§"/>
            </a:pPr>
            <a:r>
              <a:rPr lang="pt-BR" altLang="pt-BR" sz="2600" dirty="0"/>
              <a:t>A ideia deste índice é simplesmente comparar os preços entre um período e outro.</a:t>
            </a:r>
          </a:p>
        </p:txBody>
      </p:sp>
      <p:graphicFrame>
        <p:nvGraphicFramePr>
          <p:cNvPr id="6" name="Object 9">
            <a:extLst>
              <a:ext uri="{FF2B5EF4-FFF2-40B4-BE49-F238E27FC236}">
                <a16:creationId xmlns:a16="http://schemas.microsoft.com/office/drawing/2014/main" id="{E505FC58-CED5-499A-8001-2FAEAEF848B9}"/>
              </a:ext>
            </a:extLst>
          </p:cNvPr>
          <p:cNvGraphicFramePr>
            <a:graphicFrameLocks noChangeAspect="1"/>
          </p:cNvGraphicFramePr>
          <p:nvPr>
            <p:extLst>
              <p:ext uri="{D42A27DB-BD31-4B8C-83A1-F6EECF244321}">
                <p14:modId xmlns:p14="http://schemas.microsoft.com/office/powerpoint/2010/main" val="3527505935"/>
              </p:ext>
            </p:extLst>
          </p:nvPr>
        </p:nvGraphicFramePr>
        <p:xfrm>
          <a:off x="702363" y="2067820"/>
          <a:ext cx="1817274" cy="1795070"/>
        </p:xfrm>
        <a:graphic>
          <a:graphicData uri="http://schemas.openxmlformats.org/presentationml/2006/ole">
            <mc:AlternateContent xmlns:mc="http://schemas.openxmlformats.org/markup-compatibility/2006">
              <mc:Choice xmlns:v="urn:schemas-microsoft-com:vml" Requires="v">
                <p:oleObj name="Equation" r:id="rId2" imgW="812447" imgH="837836" progId="Equation.DSMT4">
                  <p:embed/>
                </p:oleObj>
              </mc:Choice>
              <mc:Fallback>
                <p:oleObj name="Equation" r:id="rId2" imgW="812447" imgH="837836" progId="Equation.DSMT4">
                  <p:embed/>
                  <p:pic>
                    <p:nvPicPr>
                      <p:cNvPr id="3" name="Object 9">
                        <a:extLst>
                          <a:ext uri="{FF2B5EF4-FFF2-40B4-BE49-F238E27FC236}">
                            <a16:creationId xmlns:a16="http://schemas.microsoft.com/office/drawing/2014/main" id="{AFFAC55F-D33A-4464-97B5-EBB0A329A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63" y="2067820"/>
                        <a:ext cx="1817274" cy="1795070"/>
                      </a:xfrm>
                      <a:prstGeom prst="rect">
                        <a:avLst/>
                      </a:prstGeom>
                      <a:solidFill>
                        <a:srgbClr val="F2F2F2"/>
                      </a:solidFill>
                      <a:ln w="9525">
                        <a:solidFill>
                          <a:schemeClr val="tx1"/>
                        </a:solidFill>
                        <a:miter lim="800000"/>
                        <a:headEnd/>
                        <a:tailEnd/>
                      </a:ln>
                    </p:spPr>
                  </p:pic>
                </p:oleObj>
              </mc:Fallback>
            </mc:AlternateContent>
          </a:graphicData>
        </a:graphic>
      </p:graphicFrame>
      <p:cxnSp>
        <p:nvCxnSpPr>
          <p:cNvPr id="7" name="Conector de Seta Reta 6">
            <a:extLst>
              <a:ext uri="{FF2B5EF4-FFF2-40B4-BE49-F238E27FC236}">
                <a16:creationId xmlns:a16="http://schemas.microsoft.com/office/drawing/2014/main" id="{55E7E268-2A2A-485C-898E-C2C0D79DE52F}"/>
              </a:ext>
            </a:extLst>
          </p:cNvPr>
          <p:cNvCxnSpPr/>
          <p:nvPr/>
        </p:nvCxnSpPr>
        <p:spPr>
          <a:xfrm>
            <a:off x="2368756" y="3506784"/>
            <a:ext cx="129698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de Seta Reta 7">
            <a:extLst>
              <a:ext uri="{FF2B5EF4-FFF2-40B4-BE49-F238E27FC236}">
                <a16:creationId xmlns:a16="http://schemas.microsoft.com/office/drawing/2014/main" id="{B5A52156-482D-471D-86E6-908C5FBFA453}"/>
              </a:ext>
            </a:extLst>
          </p:cNvPr>
          <p:cNvCxnSpPr/>
          <p:nvPr/>
        </p:nvCxnSpPr>
        <p:spPr>
          <a:xfrm>
            <a:off x="2411687" y="2381109"/>
            <a:ext cx="12985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CaixaDeTexto 6">
            <a:extLst>
              <a:ext uri="{FF2B5EF4-FFF2-40B4-BE49-F238E27FC236}">
                <a16:creationId xmlns:a16="http://schemas.microsoft.com/office/drawing/2014/main" id="{0F01A5E1-3D7D-4C99-A92C-CB801861AFB2}"/>
              </a:ext>
            </a:extLst>
          </p:cNvPr>
          <p:cNvSpPr txBox="1">
            <a:spLocks noChangeArrowheads="1"/>
          </p:cNvSpPr>
          <p:nvPr/>
        </p:nvSpPr>
        <p:spPr bwMode="auto">
          <a:xfrm>
            <a:off x="3692799" y="2160930"/>
            <a:ext cx="1190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pt-BR" sz="2200" dirty="0"/>
              <a:t>Período</a:t>
            </a:r>
          </a:p>
        </p:txBody>
      </p:sp>
      <p:sp>
        <p:nvSpPr>
          <p:cNvPr id="10" name="CaixaDeTexto 7">
            <a:extLst>
              <a:ext uri="{FF2B5EF4-FFF2-40B4-BE49-F238E27FC236}">
                <a16:creationId xmlns:a16="http://schemas.microsoft.com/office/drawing/2014/main" id="{9058C3DB-BD24-4797-80E6-B130CB2B375B}"/>
              </a:ext>
            </a:extLst>
          </p:cNvPr>
          <p:cNvSpPr txBox="1">
            <a:spLocks noChangeArrowheads="1"/>
          </p:cNvSpPr>
          <p:nvPr/>
        </p:nvSpPr>
        <p:spPr bwMode="auto">
          <a:xfrm>
            <a:off x="3697562" y="3280738"/>
            <a:ext cx="1190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pt-BR" sz="2200" dirty="0"/>
              <a:t>Bens</a:t>
            </a:r>
          </a:p>
        </p:txBody>
      </p:sp>
      <p:sp>
        <p:nvSpPr>
          <p:cNvPr id="11" name="CaixaDeTexto 1">
            <a:extLst>
              <a:ext uri="{FF2B5EF4-FFF2-40B4-BE49-F238E27FC236}">
                <a16:creationId xmlns:a16="http://schemas.microsoft.com/office/drawing/2014/main" id="{441D7D24-93E2-40C8-90B1-316D7F8B580F}"/>
              </a:ext>
            </a:extLst>
          </p:cNvPr>
          <p:cNvSpPr txBox="1">
            <a:spLocks noChangeArrowheads="1"/>
          </p:cNvSpPr>
          <p:nvPr/>
        </p:nvSpPr>
        <p:spPr bwMode="auto">
          <a:xfrm>
            <a:off x="115888" y="4079182"/>
            <a:ext cx="1182432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600" b="1" dirty="0"/>
              <a:t>Observação: </a:t>
            </a:r>
            <a:r>
              <a:rPr lang="pt-BR" altLang="pt-BR" sz="2600" dirty="0"/>
              <a:t>um </a:t>
            </a:r>
            <a:r>
              <a:rPr lang="pt-BR" altLang="pt-BR" sz="2600" b="1" dirty="0"/>
              <a:t>Índice Relativo  </a:t>
            </a:r>
            <a:r>
              <a:rPr lang="pt-BR" altLang="pt-BR" sz="2600" dirty="0"/>
              <a:t>toma a razão entre o preço de um mesmo bem ou serviço em dois momentos do tempo</a:t>
            </a:r>
            <a:r>
              <a:rPr lang="pt-BR" altLang="pt-BR" sz="2600" b="1" dirty="0"/>
              <a:t>.</a:t>
            </a:r>
          </a:p>
        </p:txBody>
      </p:sp>
      <p:graphicFrame>
        <p:nvGraphicFramePr>
          <p:cNvPr id="12" name="Object 9">
            <a:extLst>
              <a:ext uri="{FF2B5EF4-FFF2-40B4-BE49-F238E27FC236}">
                <a16:creationId xmlns:a16="http://schemas.microsoft.com/office/drawing/2014/main" id="{28C4B744-DF54-41DC-BAB2-239CF960DCF8}"/>
              </a:ext>
            </a:extLst>
          </p:cNvPr>
          <p:cNvGraphicFramePr>
            <a:graphicFrameLocks noChangeAspect="1"/>
          </p:cNvGraphicFramePr>
          <p:nvPr>
            <p:extLst>
              <p:ext uri="{D42A27DB-BD31-4B8C-83A1-F6EECF244321}">
                <p14:modId xmlns:p14="http://schemas.microsoft.com/office/powerpoint/2010/main" val="2379115071"/>
              </p:ext>
            </p:extLst>
          </p:nvPr>
        </p:nvGraphicFramePr>
        <p:xfrm>
          <a:off x="647700" y="4978400"/>
          <a:ext cx="1423988" cy="1168400"/>
        </p:xfrm>
        <a:graphic>
          <a:graphicData uri="http://schemas.openxmlformats.org/presentationml/2006/ole">
            <mc:AlternateContent xmlns:mc="http://schemas.openxmlformats.org/markup-compatibility/2006">
              <mc:Choice xmlns:v="urn:schemas-microsoft-com:vml" Requires="v">
                <p:oleObj name="Equation" r:id="rId4" imgW="533160" imgH="457200" progId="Equation.DSMT4">
                  <p:embed/>
                </p:oleObj>
              </mc:Choice>
              <mc:Fallback>
                <p:oleObj name="Equation" r:id="rId4" imgW="533160" imgH="457200" progId="Equation.DSMT4">
                  <p:embed/>
                  <p:pic>
                    <p:nvPicPr>
                      <p:cNvPr id="9" name="Object 9">
                        <a:extLst>
                          <a:ext uri="{FF2B5EF4-FFF2-40B4-BE49-F238E27FC236}">
                            <a16:creationId xmlns:a16="http://schemas.microsoft.com/office/drawing/2014/main" id="{0320699E-C220-40B5-9611-B1E3A1A71733}"/>
                          </a:ext>
                        </a:extLst>
                      </p:cNvPr>
                      <p:cNvPicPr>
                        <a:picLocks noChangeAspect="1" noChangeArrowheads="1"/>
                      </p:cNvPicPr>
                      <p:nvPr/>
                    </p:nvPicPr>
                    <p:blipFill>
                      <a:blip r:embed="rId5"/>
                      <a:srcRect/>
                      <a:stretch>
                        <a:fillRect/>
                      </a:stretch>
                    </p:blipFill>
                    <p:spPr bwMode="auto">
                      <a:xfrm>
                        <a:off x="647700" y="4978400"/>
                        <a:ext cx="1423988" cy="1168400"/>
                      </a:xfrm>
                      <a:prstGeom prst="rect">
                        <a:avLst/>
                      </a:prstGeom>
                      <a:solidFill>
                        <a:srgbClr val="F2F2F2"/>
                      </a:solidFill>
                      <a:ln w="9525">
                        <a:solidFill>
                          <a:schemeClr val="tx1"/>
                        </a:solidFill>
                        <a:miter lim="800000"/>
                        <a:headEnd/>
                        <a:tailEnd/>
                      </a:ln>
                    </p:spPr>
                  </p:pic>
                </p:oleObj>
              </mc:Fallback>
            </mc:AlternateContent>
          </a:graphicData>
        </a:graphic>
      </p:graphicFrame>
      <p:sp>
        <p:nvSpPr>
          <p:cNvPr id="13" name="Rectangle 2">
            <a:extLst>
              <a:ext uri="{FF2B5EF4-FFF2-40B4-BE49-F238E27FC236}">
                <a16:creationId xmlns:a16="http://schemas.microsoft.com/office/drawing/2014/main" id="{FB053FE6-59A7-48EC-AC43-4EB46FB740FA}"/>
              </a:ext>
            </a:extLst>
          </p:cNvPr>
          <p:cNvSpPr>
            <a:spLocks noGrp="1" noChangeArrowheads="1"/>
          </p:cNvSpPr>
          <p:nvPr>
            <p:ph type="title"/>
          </p:nvPr>
        </p:nvSpPr>
        <p:spPr bwMode="auto">
          <a:xfrm>
            <a:off x="251791" y="-152532"/>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37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2">
            <a:extLst>
              <a:ext uri="{FF2B5EF4-FFF2-40B4-BE49-F238E27FC236}">
                <a16:creationId xmlns:a16="http://schemas.microsoft.com/office/drawing/2014/main" id="{612BD26A-9259-4906-A93F-58A928BA2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921" y="760759"/>
            <a:ext cx="10033621" cy="175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9">
            <a:extLst>
              <a:ext uri="{FF2B5EF4-FFF2-40B4-BE49-F238E27FC236}">
                <a16:creationId xmlns:a16="http://schemas.microsoft.com/office/drawing/2014/main" id="{6D2138D7-1511-443A-A1E5-5D8E0815A621}"/>
              </a:ext>
            </a:extLst>
          </p:cNvPr>
          <p:cNvGraphicFramePr>
            <a:graphicFrameLocks noChangeAspect="1"/>
          </p:cNvGraphicFramePr>
          <p:nvPr>
            <p:extLst>
              <p:ext uri="{D42A27DB-BD31-4B8C-83A1-F6EECF244321}">
                <p14:modId xmlns:p14="http://schemas.microsoft.com/office/powerpoint/2010/main" val="3507887360"/>
              </p:ext>
            </p:extLst>
          </p:nvPr>
        </p:nvGraphicFramePr>
        <p:xfrm>
          <a:off x="1675365" y="2557738"/>
          <a:ext cx="8449297" cy="1755775"/>
        </p:xfrm>
        <a:graphic>
          <a:graphicData uri="http://schemas.openxmlformats.org/presentationml/2006/ole">
            <mc:AlternateContent xmlns:mc="http://schemas.openxmlformats.org/markup-compatibility/2006">
              <mc:Choice xmlns:v="urn:schemas-microsoft-com:vml" Requires="v">
                <p:oleObj name="Equation" r:id="rId3" imgW="3848040" imgH="838080" progId="Equation.DSMT4">
                  <p:embed/>
                </p:oleObj>
              </mc:Choice>
              <mc:Fallback>
                <p:oleObj name="Equation" r:id="rId3" imgW="3848040" imgH="838080" progId="Equation.DSMT4">
                  <p:embed/>
                  <p:pic>
                    <p:nvPicPr>
                      <p:cNvPr id="4" name="Object 9">
                        <a:extLst>
                          <a:ext uri="{FF2B5EF4-FFF2-40B4-BE49-F238E27FC236}">
                            <a16:creationId xmlns:a16="http://schemas.microsoft.com/office/drawing/2014/main" id="{5ACFDC7D-556B-45BD-B531-E32DD4D04E0F}"/>
                          </a:ext>
                        </a:extLst>
                      </p:cNvPr>
                      <p:cNvPicPr>
                        <a:picLocks noChangeAspect="1" noChangeArrowheads="1"/>
                      </p:cNvPicPr>
                      <p:nvPr/>
                    </p:nvPicPr>
                    <p:blipFill>
                      <a:blip r:embed="rId4"/>
                      <a:srcRect/>
                      <a:stretch>
                        <a:fillRect/>
                      </a:stretch>
                    </p:blipFill>
                    <p:spPr bwMode="auto">
                      <a:xfrm>
                        <a:off x="1675365" y="2557738"/>
                        <a:ext cx="8449297" cy="1755775"/>
                      </a:xfrm>
                      <a:prstGeom prst="rect">
                        <a:avLst/>
                      </a:prstGeom>
                      <a:solidFill>
                        <a:srgbClr val="F2F2F2"/>
                      </a:solidFill>
                      <a:ln w="9525">
                        <a:solidFill>
                          <a:schemeClr val="tx1"/>
                        </a:solidFill>
                        <a:miter lim="800000"/>
                        <a:headEnd/>
                        <a:tailEnd/>
                      </a:ln>
                    </p:spPr>
                  </p:pic>
                </p:oleObj>
              </mc:Fallback>
            </mc:AlternateContent>
          </a:graphicData>
        </a:graphic>
      </p:graphicFrame>
      <p:sp>
        <p:nvSpPr>
          <p:cNvPr id="6" name="CaixaDeTexto 4">
            <a:extLst>
              <a:ext uri="{FF2B5EF4-FFF2-40B4-BE49-F238E27FC236}">
                <a16:creationId xmlns:a16="http://schemas.microsoft.com/office/drawing/2014/main" id="{34948D92-8D44-4284-9069-A2A150A7E412}"/>
              </a:ext>
            </a:extLst>
          </p:cNvPr>
          <p:cNvSpPr txBox="1">
            <a:spLocks noChangeArrowheads="1"/>
          </p:cNvSpPr>
          <p:nvPr/>
        </p:nvSpPr>
        <p:spPr bwMode="auto">
          <a:xfrm>
            <a:off x="65088" y="4300743"/>
            <a:ext cx="1199439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
            </a:pPr>
            <a:r>
              <a:rPr lang="pt-BR" altLang="pt-BR" sz="2600" dirty="0"/>
              <a:t>Como é possível que o arroz dobre de preço, o feijão mais que dobre, e a variação total seja apenas cerca de 10% ?</a:t>
            </a:r>
          </a:p>
          <a:p>
            <a:pPr algn="just">
              <a:buFont typeface="Wingdings" panose="05000000000000000000" pitchFamily="2" charset="2"/>
              <a:buChar char="§"/>
            </a:pPr>
            <a:r>
              <a:rPr lang="pt-BR" altLang="pt-BR" sz="2600" dirty="0"/>
              <a:t>Não por coincidência trata-se de uma variação muito próxima da variação do preço da televisão ? </a:t>
            </a:r>
          </a:p>
          <a:p>
            <a:pPr algn="just">
              <a:buFont typeface="Wingdings" panose="05000000000000000000" pitchFamily="2" charset="2"/>
              <a:buChar char="§"/>
            </a:pPr>
            <a:r>
              <a:rPr lang="pt-BR" altLang="pt-BR" sz="2600" dirty="0"/>
              <a:t>É que, calculando desta forma, o bem que tem preço maior terá, ainda que involuntariamente, maior peso na medição.</a:t>
            </a:r>
          </a:p>
        </p:txBody>
      </p:sp>
      <p:sp>
        <p:nvSpPr>
          <p:cNvPr id="7" name="Rectangle 2">
            <a:extLst>
              <a:ext uri="{FF2B5EF4-FFF2-40B4-BE49-F238E27FC236}">
                <a16:creationId xmlns:a16="http://schemas.microsoft.com/office/drawing/2014/main" id="{15366001-22C4-4E14-A11D-B92E488F8236}"/>
              </a:ext>
            </a:extLst>
          </p:cNvPr>
          <p:cNvSpPr>
            <a:spLocks noGrp="1" noChangeArrowheads="1"/>
          </p:cNvSpPr>
          <p:nvPr>
            <p:ph type="title"/>
          </p:nvPr>
        </p:nvSpPr>
        <p:spPr bwMode="auto">
          <a:xfrm>
            <a:off x="251791" y="-152532"/>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76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B95B23D-BFE5-444B-9F61-484882610B28}"/>
              </a:ext>
            </a:extLst>
          </p:cNvPr>
          <p:cNvSpPr txBox="1"/>
          <p:nvPr/>
        </p:nvSpPr>
        <p:spPr>
          <a:xfrm>
            <a:off x="160338" y="813701"/>
            <a:ext cx="11872636" cy="3600986"/>
          </a:xfrm>
          <a:prstGeom prst="rect">
            <a:avLst/>
          </a:prstGeom>
          <a:noFill/>
        </p:spPr>
        <p:txBody>
          <a:bodyPr wrap="square">
            <a:spAutoFit/>
          </a:bodyPr>
          <a:lstStyle/>
          <a:p>
            <a:pPr marL="457200" indent="-457200" algn="just">
              <a:buFont typeface="+mj-lt"/>
              <a:buAutoNum type="alphaLcParenR" startAt="2"/>
              <a:defRPr/>
            </a:pPr>
            <a:r>
              <a:rPr lang="pt-BR" sz="2600" b="1" dirty="0"/>
              <a:t>Índice de </a:t>
            </a:r>
            <a:r>
              <a:rPr lang="pt-BR" sz="2600" b="1" dirty="0" err="1"/>
              <a:t>Sauerbeck</a:t>
            </a:r>
            <a:endParaRPr lang="pt-BR" sz="2600" b="1" dirty="0"/>
          </a:p>
          <a:p>
            <a:pPr algn="just">
              <a:defRPr/>
            </a:pPr>
            <a:endParaRPr lang="pt-BR" sz="600" b="1" dirty="0"/>
          </a:p>
          <a:p>
            <a:pPr marL="342900" indent="-342900" algn="just">
              <a:buFont typeface="Wingdings" panose="05000000000000000000" pitchFamily="2" charset="2"/>
              <a:buChar char="§"/>
              <a:defRPr/>
            </a:pPr>
            <a:r>
              <a:rPr lang="pt-BR" sz="2600" dirty="0"/>
              <a:t>O índice de </a:t>
            </a:r>
            <a:r>
              <a:rPr lang="pt-BR" sz="2600" dirty="0" err="1"/>
              <a:t>Sauerbeck</a:t>
            </a:r>
            <a:r>
              <a:rPr lang="pt-BR" sz="2600" dirty="0"/>
              <a:t> apresenta uma mudança importante em relação ao IAS. É calculado da seguinte forma: </a:t>
            </a:r>
          </a:p>
          <a:p>
            <a:pPr algn="just">
              <a:defRPr/>
            </a:pPr>
            <a:endParaRPr lang="pt-BR" sz="2600" dirty="0"/>
          </a:p>
          <a:p>
            <a:pPr algn="just">
              <a:defRPr/>
            </a:pPr>
            <a:endParaRPr lang="pt-BR" sz="2600" dirty="0"/>
          </a:p>
          <a:p>
            <a:pPr algn="just">
              <a:defRPr/>
            </a:pPr>
            <a:endParaRPr lang="pt-BR" sz="4000" dirty="0"/>
          </a:p>
          <a:p>
            <a:pPr marL="285750" indent="-285750" algn="just">
              <a:buFont typeface="Wingdings" panose="05000000000000000000" pitchFamily="2" charset="2"/>
              <a:buChar char="§"/>
              <a:defRPr/>
            </a:pPr>
            <a:r>
              <a:rPr lang="pt-BR" sz="2600" dirty="0"/>
              <a:t>Ou seja, o Índice de </a:t>
            </a:r>
            <a:r>
              <a:rPr lang="pt-BR" sz="2600" dirty="0" err="1"/>
              <a:t>Sauerbeck</a:t>
            </a:r>
            <a:r>
              <a:rPr lang="pt-BR" sz="2600" dirty="0"/>
              <a:t> é uma média aritmética simples da razão entre os preços dos bens nos dois períodos. </a:t>
            </a:r>
          </a:p>
        </p:txBody>
      </p:sp>
      <p:graphicFrame>
        <p:nvGraphicFramePr>
          <p:cNvPr id="5" name="Object 9">
            <a:extLst>
              <a:ext uri="{FF2B5EF4-FFF2-40B4-BE49-F238E27FC236}">
                <a16:creationId xmlns:a16="http://schemas.microsoft.com/office/drawing/2014/main" id="{DB54F57B-D053-49C4-9E1E-C296B808AF8B}"/>
              </a:ext>
            </a:extLst>
          </p:cNvPr>
          <p:cNvGraphicFramePr>
            <a:graphicFrameLocks noChangeAspect="1"/>
          </p:cNvGraphicFramePr>
          <p:nvPr>
            <p:extLst>
              <p:ext uri="{D42A27DB-BD31-4B8C-83A1-F6EECF244321}">
                <p14:modId xmlns:p14="http://schemas.microsoft.com/office/powerpoint/2010/main" val="2719427772"/>
              </p:ext>
            </p:extLst>
          </p:nvPr>
        </p:nvGraphicFramePr>
        <p:xfrm>
          <a:off x="648873" y="2164526"/>
          <a:ext cx="2192624" cy="1143000"/>
        </p:xfrm>
        <a:graphic>
          <a:graphicData uri="http://schemas.openxmlformats.org/presentationml/2006/ole">
            <mc:AlternateContent xmlns:mc="http://schemas.openxmlformats.org/markup-compatibility/2006">
              <mc:Choice xmlns:v="urn:schemas-microsoft-com:vml" Requires="v">
                <p:oleObj name="Equation" r:id="rId2" imgW="838200" imgH="457200" progId="Equation.DSMT4">
                  <p:embed/>
                </p:oleObj>
              </mc:Choice>
              <mc:Fallback>
                <p:oleObj name="Equation" r:id="rId2" imgW="838200" imgH="457200" progId="Equation.DSMT4">
                  <p:embed/>
                  <p:pic>
                    <p:nvPicPr>
                      <p:cNvPr id="3" name="Object 9">
                        <a:extLst>
                          <a:ext uri="{FF2B5EF4-FFF2-40B4-BE49-F238E27FC236}">
                            <a16:creationId xmlns:a16="http://schemas.microsoft.com/office/drawing/2014/main" id="{54791544-7A5F-4B3D-BA15-46D7B5346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73" y="2164526"/>
                        <a:ext cx="2192624" cy="1143000"/>
                      </a:xfrm>
                      <a:prstGeom prst="rect">
                        <a:avLst/>
                      </a:prstGeom>
                      <a:solidFill>
                        <a:srgbClr val="F2F2F2"/>
                      </a:solidFill>
                      <a:ln w="9525">
                        <a:solidFill>
                          <a:schemeClr val="tx1"/>
                        </a:solidFill>
                        <a:miter lim="800000"/>
                        <a:headEnd/>
                        <a:tailEnd/>
                      </a:ln>
                    </p:spPr>
                  </p:pic>
                </p:oleObj>
              </mc:Fallback>
            </mc:AlternateContent>
          </a:graphicData>
        </a:graphic>
      </p:graphicFrame>
      <p:sp>
        <p:nvSpPr>
          <p:cNvPr id="6" name="Rectangle 2">
            <a:extLst>
              <a:ext uri="{FF2B5EF4-FFF2-40B4-BE49-F238E27FC236}">
                <a16:creationId xmlns:a16="http://schemas.microsoft.com/office/drawing/2014/main" id="{81146357-4B99-49DC-93B2-D42FA0A9B462}"/>
              </a:ext>
            </a:extLst>
          </p:cNvPr>
          <p:cNvSpPr>
            <a:spLocks noGrp="1" noChangeArrowheads="1"/>
          </p:cNvSpPr>
          <p:nvPr>
            <p:ph type="title"/>
          </p:nvPr>
        </p:nvSpPr>
        <p:spPr bwMode="auto">
          <a:xfrm>
            <a:off x="251791" y="-152532"/>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262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1">
            <a:extLst>
              <a:ext uri="{FF2B5EF4-FFF2-40B4-BE49-F238E27FC236}">
                <a16:creationId xmlns:a16="http://schemas.microsoft.com/office/drawing/2014/main" id="{0AE68955-AEC5-4B6A-AD92-B174560EB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444" y="728144"/>
            <a:ext cx="8466720" cy="162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9">
            <a:extLst>
              <a:ext uri="{FF2B5EF4-FFF2-40B4-BE49-F238E27FC236}">
                <a16:creationId xmlns:a16="http://schemas.microsoft.com/office/drawing/2014/main" id="{E85F3A6D-5729-44C9-9CA0-F83A6C819FD0}"/>
              </a:ext>
            </a:extLst>
          </p:cNvPr>
          <p:cNvGraphicFramePr>
            <a:graphicFrameLocks noChangeAspect="1"/>
          </p:cNvGraphicFramePr>
          <p:nvPr>
            <p:extLst>
              <p:ext uri="{D42A27DB-BD31-4B8C-83A1-F6EECF244321}">
                <p14:modId xmlns:p14="http://schemas.microsoft.com/office/powerpoint/2010/main" val="108477173"/>
              </p:ext>
            </p:extLst>
          </p:nvPr>
        </p:nvGraphicFramePr>
        <p:xfrm>
          <a:off x="1358226" y="2437139"/>
          <a:ext cx="9177251" cy="1046195"/>
        </p:xfrm>
        <a:graphic>
          <a:graphicData uri="http://schemas.openxmlformats.org/presentationml/2006/ole">
            <mc:AlternateContent xmlns:mc="http://schemas.openxmlformats.org/markup-compatibility/2006">
              <mc:Choice xmlns:v="urn:schemas-microsoft-com:vml" Requires="v">
                <p:oleObj name="Equation" r:id="rId3" imgW="4317840" imgH="457200" progId="Equation.DSMT4">
                  <p:embed/>
                </p:oleObj>
              </mc:Choice>
              <mc:Fallback>
                <p:oleObj name="Equation" r:id="rId3" imgW="4317840" imgH="457200" progId="Equation.DSMT4">
                  <p:embed/>
                  <p:pic>
                    <p:nvPicPr>
                      <p:cNvPr id="3" name="Object 9">
                        <a:extLst>
                          <a:ext uri="{FF2B5EF4-FFF2-40B4-BE49-F238E27FC236}">
                            <a16:creationId xmlns:a16="http://schemas.microsoft.com/office/drawing/2014/main" id="{508B1BB8-5C64-4FD3-9CF1-AEDBDC4544F1}"/>
                          </a:ext>
                        </a:extLst>
                      </p:cNvPr>
                      <p:cNvPicPr>
                        <a:picLocks noChangeAspect="1" noChangeArrowheads="1"/>
                      </p:cNvPicPr>
                      <p:nvPr/>
                    </p:nvPicPr>
                    <p:blipFill>
                      <a:blip r:embed="rId4"/>
                      <a:srcRect/>
                      <a:stretch>
                        <a:fillRect/>
                      </a:stretch>
                    </p:blipFill>
                    <p:spPr bwMode="auto">
                      <a:xfrm>
                        <a:off x="1358226" y="2437139"/>
                        <a:ext cx="9177251" cy="1046195"/>
                      </a:xfrm>
                      <a:prstGeom prst="rect">
                        <a:avLst/>
                      </a:prstGeom>
                      <a:solidFill>
                        <a:srgbClr val="F2F2F2"/>
                      </a:solidFill>
                      <a:ln w="9525">
                        <a:solidFill>
                          <a:schemeClr val="tx1"/>
                        </a:solidFill>
                        <a:miter lim="800000"/>
                        <a:headEnd/>
                        <a:tailEnd/>
                      </a:ln>
                    </p:spPr>
                  </p:pic>
                </p:oleObj>
              </mc:Fallback>
            </mc:AlternateContent>
          </a:graphicData>
        </a:graphic>
      </p:graphicFrame>
      <p:sp>
        <p:nvSpPr>
          <p:cNvPr id="6" name="CaixaDeTexto 3">
            <a:extLst>
              <a:ext uri="{FF2B5EF4-FFF2-40B4-BE49-F238E27FC236}">
                <a16:creationId xmlns:a16="http://schemas.microsoft.com/office/drawing/2014/main" id="{007A1CCB-EF3A-4EFF-B0E8-87F26482B835}"/>
              </a:ext>
            </a:extLst>
          </p:cNvPr>
          <p:cNvSpPr txBox="1">
            <a:spLocks noChangeArrowheads="1"/>
          </p:cNvSpPr>
          <p:nvPr/>
        </p:nvSpPr>
        <p:spPr bwMode="auto">
          <a:xfrm>
            <a:off x="61912" y="3592099"/>
            <a:ext cx="1198431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
            </a:pPr>
            <a:r>
              <a:rPr lang="pt-BR" altLang="pt-BR" sz="2500" dirty="0"/>
              <a:t>O preço do arroz ficou estável, o do feijão aumentou 11% e a inflação foi de 37,04%, “puxada” pela variação do preço do caviar.</a:t>
            </a:r>
          </a:p>
          <a:p>
            <a:pPr algn="just">
              <a:buFont typeface="Wingdings" panose="05000000000000000000" pitchFamily="2" charset="2"/>
              <a:buChar char="§"/>
            </a:pPr>
            <a:r>
              <a:rPr lang="pt-BR" altLang="pt-BR" sz="2500" dirty="0"/>
              <a:t>Logo, é necessário levar-se em conta o quanto cada bem é consumido (participação no gasto) </a:t>
            </a:r>
            <a:r>
              <a:rPr lang="pt-BR" altLang="pt-BR" sz="2500" dirty="0">
                <a:latin typeface="Calibri" panose="020F0502020204030204" pitchFamily="34" charset="0"/>
                <a:cs typeface="Calibri" panose="020F0502020204030204" pitchFamily="34" charset="0"/>
              </a:rPr>
              <a:t>→ n</a:t>
            </a:r>
            <a:r>
              <a:rPr lang="pt-BR" altLang="pt-BR" sz="2500" dirty="0"/>
              <a:t>ão faz muito sentido uma medida que represente a variação dos preços sem que consideremos também as </a:t>
            </a:r>
            <a:r>
              <a:rPr lang="pt-BR" altLang="pt-BR" sz="2500" b="1" dirty="0"/>
              <a:t>quantidades </a:t>
            </a:r>
            <a:r>
              <a:rPr lang="pt-BR" altLang="pt-BR" sz="2500" dirty="0"/>
              <a:t>que são consumidas.</a:t>
            </a:r>
          </a:p>
          <a:p>
            <a:pPr algn="just">
              <a:buFont typeface="Wingdings" panose="05000000000000000000" pitchFamily="2" charset="2"/>
              <a:buChar char="§"/>
            </a:pPr>
            <a:r>
              <a:rPr lang="pt-BR" altLang="pt-BR" sz="2500" dirty="0"/>
              <a:t>Seria interessante utilizarmos um índice que fosse a média ponderada da variação dos preços.</a:t>
            </a:r>
          </a:p>
        </p:txBody>
      </p:sp>
      <p:sp>
        <p:nvSpPr>
          <p:cNvPr id="7" name="Rectangle 2">
            <a:extLst>
              <a:ext uri="{FF2B5EF4-FFF2-40B4-BE49-F238E27FC236}">
                <a16:creationId xmlns:a16="http://schemas.microsoft.com/office/drawing/2014/main" id="{CAD74A73-0FF8-46CA-95D4-CBD39D637DA2}"/>
              </a:ext>
            </a:extLst>
          </p:cNvPr>
          <p:cNvSpPr>
            <a:spLocks noGrp="1" noChangeArrowheads="1"/>
          </p:cNvSpPr>
          <p:nvPr>
            <p:ph type="title"/>
          </p:nvPr>
        </p:nvSpPr>
        <p:spPr bwMode="auto">
          <a:xfrm>
            <a:off x="251791" y="-152532"/>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74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1">
            <a:extLst>
              <a:ext uri="{FF2B5EF4-FFF2-40B4-BE49-F238E27FC236}">
                <a16:creationId xmlns:a16="http://schemas.microsoft.com/office/drawing/2014/main" id="{23668678-DC26-42E0-82FE-486FEF597185}"/>
              </a:ext>
            </a:extLst>
          </p:cNvPr>
          <p:cNvSpPr>
            <a:spLocks noChangeArrowheads="1"/>
          </p:cNvSpPr>
          <p:nvPr/>
        </p:nvSpPr>
        <p:spPr bwMode="auto">
          <a:xfrm>
            <a:off x="136524" y="727352"/>
            <a:ext cx="1188319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a:buFont typeface="+mj-lt"/>
              <a:buAutoNum type="alphaLcParenR" startAt="3"/>
              <a:defRPr/>
            </a:pPr>
            <a:r>
              <a:rPr lang="pt-BR" altLang="pt-BR" sz="2600" b="1" dirty="0">
                <a:solidFill>
                  <a:srgbClr val="000000"/>
                </a:solidFill>
                <a:latin typeface="TimesNewRoman"/>
              </a:rPr>
              <a:t>Índices de </a:t>
            </a:r>
            <a:r>
              <a:rPr lang="pt-BR" altLang="pt-BR" sz="2600" b="1" dirty="0" err="1">
                <a:solidFill>
                  <a:srgbClr val="000000"/>
                </a:solidFill>
                <a:latin typeface="TimesNewRoman"/>
              </a:rPr>
              <a:t>Laspeyres</a:t>
            </a:r>
            <a:r>
              <a:rPr lang="pt-BR" altLang="pt-BR" sz="2600" b="1" dirty="0">
                <a:solidFill>
                  <a:srgbClr val="000000"/>
                </a:solidFill>
                <a:latin typeface="TimesNewRoman"/>
              </a:rPr>
              <a:t> e </a:t>
            </a:r>
            <a:r>
              <a:rPr lang="pt-BR" altLang="pt-BR" sz="2600" b="1" dirty="0" err="1">
                <a:solidFill>
                  <a:srgbClr val="000000"/>
                </a:solidFill>
                <a:latin typeface="TimesNewRoman"/>
              </a:rPr>
              <a:t>Paasche</a:t>
            </a:r>
            <a:endParaRPr lang="pt-BR" altLang="pt-BR" sz="2600" b="1" dirty="0">
              <a:solidFill>
                <a:srgbClr val="000000"/>
              </a:solidFill>
              <a:latin typeface="TimesNewRoman"/>
            </a:endParaRPr>
          </a:p>
          <a:p>
            <a:pPr algn="just">
              <a:buFont typeface="Wingdings" panose="05000000000000000000" pitchFamily="2" charset="2"/>
              <a:buChar char="§"/>
              <a:defRPr/>
            </a:pPr>
            <a:endParaRPr lang="pt-BR" altLang="pt-BR" sz="400" b="1" dirty="0">
              <a:solidFill>
                <a:srgbClr val="000000"/>
              </a:solidFill>
              <a:latin typeface="TimesNewRoman"/>
            </a:endParaRPr>
          </a:p>
          <a:p>
            <a:pPr algn="just">
              <a:buFont typeface="Wingdings" panose="05000000000000000000" pitchFamily="2" charset="2"/>
              <a:buChar char="§"/>
              <a:defRPr/>
            </a:pPr>
            <a:r>
              <a:rPr lang="pt-BR" altLang="pt-BR" sz="2600" dirty="0">
                <a:solidFill>
                  <a:srgbClr val="000000"/>
                </a:solidFill>
                <a:latin typeface="TimesNewRoman"/>
              </a:rPr>
              <a:t>Os dois índices representam a média ponderada da variação dos preços, mas o período de referência para o cálculo dos pesos é diferente.</a:t>
            </a:r>
          </a:p>
          <a:p>
            <a:pPr algn="just">
              <a:buFont typeface="Wingdings" panose="05000000000000000000" pitchFamily="2" charset="2"/>
              <a:buChar char="§"/>
              <a:defRPr/>
            </a:pPr>
            <a:r>
              <a:rPr lang="pt-BR" altLang="pt-BR" sz="2600" dirty="0">
                <a:solidFill>
                  <a:srgbClr val="000000"/>
                </a:solidFill>
                <a:latin typeface="TimesNewRoman"/>
              </a:rPr>
              <a:t>O Índice de </a:t>
            </a:r>
            <a:r>
              <a:rPr lang="pt-BR" altLang="pt-BR" sz="2600" dirty="0" err="1">
                <a:solidFill>
                  <a:srgbClr val="000000"/>
                </a:solidFill>
                <a:latin typeface="TimesNewRoman"/>
              </a:rPr>
              <a:t>Laspeyres</a:t>
            </a:r>
            <a:r>
              <a:rPr lang="pt-BR" altLang="pt-BR" sz="2600" dirty="0">
                <a:solidFill>
                  <a:srgbClr val="000000"/>
                </a:solidFill>
                <a:latin typeface="TimesNewRoman"/>
              </a:rPr>
              <a:t> utiliza pesos calculados no período inicial e o Índice de </a:t>
            </a:r>
            <a:r>
              <a:rPr lang="pt-BR" altLang="pt-BR" sz="2600" dirty="0" err="1">
                <a:solidFill>
                  <a:srgbClr val="000000"/>
                </a:solidFill>
                <a:latin typeface="TimesNewRoman"/>
              </a:rPr>
              <a:t>Paasche</a:t>
            </a:r>
            <a:r>
              <a:rPr lang="pt-BR" altLang="pt-BR" sz="2600" dirty="0">
                <a:solidFill>
                  <a:srgbClr val="000000"/>
                </a:solidFill>
                <a:latin typeface="TimesNewRoman"/>
              </a:rPr>
              <a:t> utiliza pesos calculados no período corrente.</a:t>
            </a:r>
            <a:endParaRPr lang="pt-BR" altLang="pt-BR" sz="2600" dirty="0"/>
          </a:p>
        </p:txBody>
      </p:sp>
      <p:graphicFrame>
        <p:nvGraphicFramePr>
          <p:cNvPr id="5" name="Object 9">
            <a:extLst>
              <a:ext uri="{FF2B5EF4-FFF2-40B4-BE49-F238E27FC236}">
                <a16:creationId xmlns:a16="http://schemas.microsoft.com/office/drawing/2014/main" id="{9621C11B-37B1-4949-891C-D1B626AD5CC6}"/>
              </a:ext>
            </a:extLst>
          </p:cNvPr>
          <p:cNvGraphicFramePr>
            <a:graphicFrameLocks noChangeAspect="1"/>
          </p:cNvGraphicFramePr>
          <p:nvPr>
            <p:extLst>
              <p:ext uri="{D42A27DB-BD31-4B8C-83A1-F6EECF244321}">
                <p14:modId xmlns:p14="http://schemas.microsoft.com/office/powerpoint/2010/main" val="2670375895"/>
              </p:ext>
            </p:extLst>
          </p:nvPr>
        </p:nvGraphicFramePr>
        <p:xfrm>
          <a:off x="609600" y="2900778"/>
          <a:ext cx="5579165" cy="3768368"/>
        </p:xfrm>
        <a:graphic>
          <a:graphicData uri="http://schemas.openxmlformats.org/presentationml/2006/ole">
            <mc:AlternateContent xmlns:mc="http://schemas.openxmlformats.org/markup-compatibility/2006">
              <mc:Choice xmlns:v="urn:schemas-microsoft-com:vml" Requires="v">
                <p:oleObj name="Equation" r:id="rId2" imgW="2324100" imgH="1676400" progId="Equation.DSMT4">
                  <p:embed/>
                </p:oleObj>
              </mc:Choice>
              <mc:Fallback>
                <p:oleObj name="Equation" r:id="rId2" imgW="2324100" imgH="1676400" progId="Equation.DSMT4">
                  <p:embed/>
                  <p:pic>
                    <p:nvPicPr>
                      <p:cNvPr id="3" name="Object 9">
                        <a:extLst>
                          <a:ext uri="{FF2B5EF4-FFF2-40B4-BE49-F238E27FC236}">
                            <a16:creationId xmlns:a16="http://schemas.microsoft.com/office/drawing/2014/main" id="{AE8BA0B8-64E1-4D1B-8E73-D4FAA80F3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00778"/>
                        <a:ext cx="5579165" cy="3768368"/>
                      </a:xfrm>
                      <a:prstGeom prst="rect">
                        <a:avLst/>
                      </a:prstGeom>
                      <a:solidFill>
                        <a:srgbClr val="F2F2F2"/>
                      </a:solidFill>
                      <a:ln w="9525">
                        <a:solidFill>
                          <a:schemeClr val="tx1"/>
                        </a:solidFill>
                        <a:miter lim="800000"/>
                        <a:headEnd/>
                        <a:tailEnd/>
                      </a:ln>
                    </p:spPr>
                  </p:pic>
                </p:oleObj>
              </mc:Fallback>
            </mc:AlternateContent>
          </a:graphicData>
        </a:graphic>
      </p:graphicFrame>
      <p:cxnSp>
        <p:nvCxnSpPr>
          <p:cNvPr id="6" name="Conector reto 5">
            <a:extLst>
              <a:ext uri="{FF2B5EF4-FFF2-40B4-BE49-F238E27FC236}">
                <a16:creationId xmlns:a16="http://schemas.microsoft.com/office/drawing/2014/main" id="{32A6E35C-1E64-43D2-96F1-02AB0CEEC95A}"/>
              </a:ext>
            </a:extLst>
          </p:cNvPr>
          <p:cNvCxnSpPr/>
          <p:nvPr/>
        </p:nvCxnSpPr>
        <p:spPr>
          <a:xfrm>
            <a:off x="609600" y="4740690"/>
            <a:ext cx="53705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2">
            <a:extLst>
              <a:ext uri="{FF2B5EF4-FFF2-40B4-BE49-F238E27FC236}">
                <a16:creationId xmlns:a16="http://schemas.microsoft.com/office/drawing/2014/main" id="{02B4195F-A5B5-4B70-B1B7-C559F462FDA5}"/>
              </a:ext>
            </a:extLst>
          </p:cNvPr>
          <p:cNvSpPr>
            <a:spLocks noGrp="1" noChangeArrowheads="1"/>
          </p:cNvSpPr>
          <p:nvPr>
            <p:ph type="title"/>
          </p:nvPr>
        </p:nvSpPr>
        <p:spPr bwMode="auto">
          <a:xfrm>
            <a:off x="251791" y="-152532"/>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04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1">
            <a:extLst>
              <a:ext uri="{FF2B5EF4-FFF2-40B4-BE49-F238E27FC236}">
                <a16:creationId xmlns:a16="http://schemas.microsoft.com/office/drawing/2014/main" id="{E305F78B-376D-4D6B-893B-94155DDDF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239" y="738532"/>
            <a:ext cx="8948920" cy="209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9">
            <a:extLst>
              <a:ext uri="{FF2B5EF4-FFF2-40B4-BE49-F238E27FC236}">
                <a16:creationId xmlns:a16="http://schemas.microsoft.com/office/drawing/2014/main" id="{4161DED9-A328-47A6-A499-74B4E465C318}"/>
              </a:ext>
            </a:extLst>
          </p:cNvPr>
          <p:cNvGraphicFramePr>
            <a:graphicFrameLocks noChangeAspect="1"/>
          </p:cNvGraphicFramePr>
          <p:nvPr>
            <p:extLst>
              <p:ext uri="{D42A27DB-BD31-4B8C-83A1-F6EECF244321}">
                <p14:modId xmlns:p14="http://schemas.microsoft.com/office/powerpoint/2010/main" val="731660701"/>
              </p:ext>
            </p:extLst>
          </p:nvPr>
        </p:nvGraphicFramePr>
        <p:xfrm>
          <a:off x="1292225" y="2857500"/>
          <a:ext cx="8909050" cy="3702050"/>
        </p:xfrm>
        <a:graphic>
          <a:graphicData uri="http://schemas.openxmlformats.org/presentationml/2006/ole">
            <mc:AlternateContent xmlns:mc="http://schemas.openxmlformats.org/markup-compatibility/2006">
              <mc:Choice xmlns:v="urn:schemas-microsoft-com:vml" Requires="v">
                <p:oleObj name="Equation" r:id="rId3" imgW="4012920" imgH="1676160" progId="Equation.DSMT4">
                  <p:embed/>
                </p:oleObj>
              </mc:Choice>
              <mc:Fallback>
                <p:oleObj name="Equation" r:id="rId3" imgW="4012920" imgH="1676160" progId="Equation.DSMT4">
                  <p:embed/>
                  <p:pic>
                    <p:nvPicPr>
                      <p:cNvPr id="3" name="Object 9">
                        <a:extLst>
                          <a:ext uri="{FF2B5EF4-FFF2-40B4-BE49-F238E27FC236}">
                            <a16:creationId xmlns:a16="http://schemas.microsoft.com/office/drawing/2014/main" id="{99DC97CF-BC76-4A62-9438-7D8BF7AD98DA}"/>
                          </a:ext>
                        </a:extLst>
                      </p:cNvPr>
                      <p:cNvPicPr>
                        <a:picLocks noChangeAspect="1" noChangeArrowheads="1"/>
                      </p:cNvPicPr>
                      <p:nvPr/>
                    </p:nvPicPr>
                    <p:blipFill>
                      <a:blip r:embed="rId4"/>
                      <a:srcRect/>
                      <a:stretch>
                        <a:fillRect/>
                      </a:stretch>
                    </p:blipFill>
                    <p:spPr bwMode="auto">
                      <a:xfrm>
                        <a:off x="1292225" y="2857500"/>
                        <a:ext cx="8909050" cy="3702050"/>
                      </a:xfrm>
                      <a:prstGeom prst="rect">
                        <a:avLst/>
                      </a:prstGeom>
                      <a:solidFill>
                        <a:srgbClr val="F2F2F2"/>
                      </a:solidFill>
                      <a:ln w="9525">
                        <a:solidFill>
                          <a:schemeClr val="tx1"/>
                        </a:solidFill>
                        <a:miter lim="800000"/>
                        <a:headEnd/>
                        <a:tailEnd/>
                      </a:ln>
                    </p:spPr>
                  </p:pic>
                </p:oleObj>
              </mc:Fallback>
            </mc:AlternateContent>
          </a:graphicData>
        </a:graphic>
      </p:graphicFrame>
      <p:cxnSp>
        <p:nvCxnSpPr>
          <p:cNvPr id="6" name="Conector reto 5">
            <a:extLst>
              <a:ext uri="{FF2B5EF4-FFF2-40B4-BE49-F238E27FC236}">
                <a16:creationId xmlns:a16="http://schemas.microsoft.com/office/drawing/2014/main" id="{DB922CE5-80F9-4EB5-A16F-20FB09F4D4B9}"/>
              </a:ext>
            </a:extLst>
          </p:cNvPr>
          <p:cNvCxnSpPr>
            <a:cxnSpLocks/>
          </p:cNvCxnSpPr>
          <p:nvPr/>
        </p:nvCxnSpPr>
        <p:spPr>
          <a:xfrm>
            <a:off x="1256127" y="4750698"/>
            <a:ext cx="89451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2">
            <a:extLst>
              <a:ext uri="{FF2B5EF4-FFF2-40B4-BE49-F238E27FC236}">
                <a16:creationId xmlns:a16="http://schemas.microsoft.com/office/drawing/2014/main" id="{94A631DA-7EB3-46AB-B644-8CC9E691CDAC}"/>
              </a:ext>
            </a:extLst>
          </p:cNvPr>
          <p:cNvSpPr>
            <a:spLocks noGrp="1" noChangeArrowheads="1"/>
          </p:cNvSpPr>
          <p:nvPr>
            <p:ph type="title"/>
          </p:nvPr>
        </p:nvSpPr>
        <p:spPr bwMode="auto">
          <a:xfrm>
            <a:off x="251791" y="-152532"/>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64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1">
            <a:extLst>
              <a:ext uri="{FF2B5EF4-FFF2-40B4-BE49-F238E27FC236}">
                <a16:creationId xmlns:a16="http://schemas.microsoft.com/office/drawing/2014/main" id="{94C4D2F1-A57C-4B58-9AF5-09DFE92D1B0C}"/>
              </a:ext>
            </a:extLst>
          </p:cNvPr>
          <p:cNvSpPr>
            <a:spLocks noChangeArrowheads="1"/>
          </p:cNvSpPr>
          <p:nvPr/>
        </p:nvSpPr>
        <p:spPr bwMode="auto">
          <a:xfrm>
            <a:off x="136524" y="753858"/>
            <a:ext cx="11922953"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
            </a:pPr>
            <a:r>
              <a:rPr lang="pt-BR" altLang="pt-BR" sz="2600" dirty="0"/>
              <a:t>Considerando o Índice de </a:t>
            </a:r>
            <a:r>
              <a:rPr lang="pt-BR" altLang="pt-BR" sz="2600" dirty="0" err="1"/>
              <a:t>Laspeyres</a:t>
            </a:r>
            <a:r>
              <a:rPr lang="pt-BR" altLang="pt-BR" sz="2600" dirty="0"/>
              <a:t>, os pesos são dados por:</a:t>
            </a:r>
          </a:p>
          <a:p>
            <a:pPr algn="just">
              <a:buFont typeface="Wingdings" panose="05000000000000000000" pitchFamily="2" charset="2"/>
              <a:buChar char="§"/>
            </a:pPr>
            <a:endParaRPr lang="pt-BR" altLang="pt-BR" sz="2600" dirty="0"/>
          </a:p>
          <a:p>
            <a:pPr algn="just">
              <a:buFont typeface="Wingdings" panose="05000000000000000000" pitchFamily="2" charset="2"/>
              <a:buChar char="§"/>
            </a:pPr>
            <a:endParaRPr lang="pt-BR" altLang="pt-BR" sz="2600" dirty="0"/>
          </a:p>
          <a:p>
            <a:pPr algn="just">
              <a:buFont typeface="Wingdings" panose="05000000000000000000" pitchFamily="2" charset="2"/>
              <a:buChar char="§"/>
            </a:pPr>
            <a:endParaRPr lang="pt-BR" altLang="pt-BR" sz="2600" dirty="0"/>
          </a:p>
          <a:p>
            <a:pPr algn="just">
              <a:buFont typeface="Wingdings" panose="05000000000000000000" pitchFamily="2" charset="2"/>
              <a:buChar char="§"/>
            </a:pPr>
            <a:endParaRPr lang="pt-BR" altLang="pt-BR" sz="2600" dirty="0"/>
          </a:p>
          <a:p>
            <a:pPr algn="just">
              <a:buFont typeface="Wingdings" panose="05000000000000000000" pitchFamily="2" charset="2"/>
              <a:buChar char="§"/>
            </a:pPr>
            <a:endParaRPr lang="pt-BR" altLang="pt-BR" sz="400" dirty="0"/>
          </a:p>
          <a:p>
            <a:pPr algn="just">
              <a:buFont typeface="Wingdings" panose="05000000000000000000" pitchFamily="2" charset="2"/>
              <a:buChar char="§"/>
            </a:pPr>
            <a:r>
              <a:rPr lang="pt-BR" altLang="pt-BR" sz="2600" dirty="0"/>
              <a:t>Gasto com o bem i no período zero relativamente ao gasto total no mesmo período.</a:t>
            </a:r>
          </a:p>
          <a:p>
            <a:pPr algn="just">
              <a:buFont typeface="Wingdings" panose="05000000000000000000" pitchFamily="2" charset="2"/>
              <a:buChar char="§"/>
            </a:pPr>
            <a:endParaRPr lang="pt-BR" altLang="pt-BR" sz="300" dirty="0"/>
          </a:p>
          <a:p>
            <a:pPr algn="just">
              <a:buFont typeface="Wingdings" panose="05000000000000000000" pitchFamily="2" charset="2"/>
              <a:buChar char="§"/>
            </a:pPr>
            <a:r>
              <a:rPr lang="pt-BR" altLang="pt-BR" sz="2600" dirty="0"/>
              <a:t>Utilizando o nosso exemplo:</a:t>
            </a:r>
          </a:p>
        </p:txBody>
      </p:sp>
      <p:graphicFrame>
        <p:nvGraphicFramePr>
          <p:cNvPr id="5" name="Object 9">
            <a:extLst>
              <a:ext uri="{FF2B5EF4-FFF2-40B4-BE49-F238E27FC236}">
                <a16:creationId xmlns:a16="http://schemas.microsoft.com/office/drawing/2014/main" id="{10C9105B-0973-431E-AE8F-576237367228}"/>
              </a:ext>
            </a:extLst>
          </p:cNvPr>
          <p:cNvGraphicFramePr>
            <a:graphicFrameLocks noChangeAspect="1"/>
          </p:cNvGraphicFramePr>
          <p:nvPr>
            <p:extLst>
              <p:ext uri="{D42A27DB-BD31-4B8C-83A1-F6EECF244321}">
                <p14:modId xmlns:p14="http://schemas.microsoft.com/office/powerpoint/2010/main" val="943475142"/>
              </p:ext>
            </p:extLst>
          </p:nvPr>
        </p:nvGraphicFramePr>
        <p:xfrm>
          <a:off x="609600" y="1196770"/>
          <a:ext cx="2224398" cy="1537554"/>
        </p:xfrm>
        <a:graphic>
          <a:graphicData uri="http://schemas.openxmlformats.org/presentationml/2006/ole">
            <mc:AlternateContent xmlns:mc="http://schemas.openxmlformats.org/markup-compatibility/2006">
              <mc:Choice xmlns:v="urn:schemas-microsoft-com:vml" Requires="v">
                <p:oleObj name="Equation" r:id="rId2" imgW="876300" imgH="647700" progId="Equation.DSMT4">
                  <p:embed/>
                </p:oleObj>
              </mc:Choice>
              <mc:Fallback>
                <p:oleObj name="Equation" r:id="rId2" imgW="876300" imgH="647700" progId="Equation.DSMT4">
                  <p:embed/>
                  <p:pic>
                    <p:nvPicPr>
                      <p:cNvPr id="3" name="Object 9">
                        <a:extLst>
                          <a:ext uri="{FF2B5EF4-FFF2-40B4-BE49-F238E27FC236}">
                            <a16:creationId xmlns:a16="http://schemas.microsoft.com/office/drawing/2014/main" id="{22BE0C8D-D3ED-4FB2-81A1-35E85818F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96770"/>
                        <a:ext cx="2224398" cy="1537554"/>
                      </a:xfrm>
                      <a:prstGeom prst="rect">
                        <a:avLst/>
                      </a:prstGeom>
                      <a:solidFill>
                        <a:srgbClr val="F2F2F2"/>
                      </a:solidFill>
                      <a:ln w="9525">
                        <a:solidFill>
                          <a:schemeClr val="tx1"/>
                        </a:solidFill>
                        <a:miter lim="800000"/>
                        <a:headEnd/>
                        <a:tailEnd/>
                      </a:ln>
                    </p:spPr>
                  </p:pic>
                </p:oleObj>
              </mc:Fallback>
            </mc:AlternateContent>
          </a:graphicData>
        </a:graphic>
      </p:graphicFrame>
      <p:pic>
        <p:nvPicPr>
          <p:cNvPr id="6" name="Imagem 4">
            <a:extLst>
              <a:ext uri="{FF2B5EF4-FFF2-40B4-BE49-F238E27FC236}">
                <a16:creationId xmlns:a16="http://schemas.microsoft.com/office/drawing/2014/main" id="{E22F5D77-2D77-4E90-9787-011E769E6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4123677"/>
            <a:ext cx="4810540" cy="242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9">
            <a:extLst>
              <a:ext uri="{FF2B5EF4-FFF2-40B4-BE49-F238E27FC236}">
                <a16:creationId xmlns:a16="http://schemas.microsoft.com/office/drawing/2014/main" id="{4415C3FE-77E5-45EF-A710-9AD40547E9D5}"/>
              </a:ext>
            </a:extLst>
          </p:cNvPr>
          <p:cNvGraphicFramePr>
            <a:graphicFrameLocks noChangeAspect="1"/>
          </p:cNvGraphicFramePr>
          <p:nvPr>
            <p:extLst>
              <p:ext uri="{D42A27DB-BD31-4B8C-83A1-F6EECF244321}">
                <p14:modId xmlns:p14="http://schemas.microsoft.com/office/powerpoint/2010/main" val="2734220439"/>
              </p:ext>
            </p:extLst>
          </p:nvPr>
        </p:nvGraphicFramePr>
        <p:xfrm>
          <a:off x="6130996" y="3829878"/>
          <a:ext cx="3423822" cy="2849699"/>
        </p:xfrm>
        <a:graphic>
          <a:graphicData uri="http://schemas.openxmlformats.org/presentationml/2006/ole">
            <mc:AlternateContent xmlns:mc="http://schemas.openxmlformats.org/markup-compatibility/2006">
              <mc:Choice xmlns:v="urn:schemas-microsoft-com:vml" Requires="v">
                <p:oleObj name="Equation" r:id="rId5" imgW="1397000" imgH="1244600" progId="Equation.DSMT4">
                  <p:embed/>
                </p:oleObj>
              </mc:Choice>
              <mc:Fallback>
                <p:oleObj name="Equation" r:id="rId5" imgW="1397000" imgH="1244600" progId="Equation.DSMT4">
                  <p:embed/>
                  <p:pic>
                    <p:nvPicPr>
                      <p:cNvPr id="6" name="Object 9">
                        <a:extLst>
                          <a:ext uri="{FF2B5EF4-FFF2-40B4-BE49-F238E27FC236}">
                            <a16:creationId xmlns:a16="http://schemas.microsoft.com/office/drawing/2014/main" id="{D0A4D312-7969-4D8E-AC01-0FEA6CDFE6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0996" y="3829878"/>
                        <a:ext cx="3423822" cy="2849699"/>
                      </a:xfrm>
                      <a:prstGeom prst="rect">
                        <a:avLst/>
                      </a:prstGeom>
                      <a:solidFill>
                        <a:srgbClr val="F2F2F2"/>
                      </a:solidFill>
                      <a:ln w="9525">
                        <a:solidFill>
                          <a:schemeClr val="tx1"/>
                        </a:solidFill>
                        <a:miter lim="800000"/>
                        <a:headEnd/>
                        <a:tailEnd/>
                      </a:ln>
                    </p:spPr>
                  </p:pic>
                </p:oleObj>
              </mc:Fallback>
            </mc:AlternateContent>
          </a:graphicData>
        </a:graphic>
      </p:graphicFrame>
      <p:cxnSp>
        <p:nvCxnSpPr>
          <p:cNvPr id="8" name="Conector de Seta Reta 7">
            <a:extLst>
              <a:ext uri="{FF2B5EF4-FFF2-40B4-BE49-F238E27FC236}">
                <a16:creationId xmlns:a16="http://schemas.microsoft.com/office/drawing/2014/main" id="{D80FEFC8-4F4D-4640-AF12-467CD4754AF9}"/>
              </a:ext>
            </a:extLst>
          </p:cNvPr>
          <p:cNvCxnSpPr>
            <a:cxnSpLocks/>
          </p:cNvCxnSpPr>
          <p:nvPr/>
        </p:nvCxnSpPr>
        <p:spPr>
          <a:xfrm>
            <a:off x="5378521" y="5094498"/>
            <a:ext cx="7524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2">
            <a:extLst>
              <a:ext uri="{FF2B5EF4-FFF2-40B4-BE49-F238E27FC236}">
                <a16:creationId xmlns:a16="http://schemas.microsoft.com/office/drawing/2014/main" id="{E1405D4B-C6AD-4092-A76C-62D39810CA88}"/>
              </a:ext>
            </a:extLst>
          </p:cNvPr>
          <p:cNvSpPr>
            <a:spLocks noGrp="1" noChangeArrowheads="1"/>
          </p:cNvSpPr>
          <p:nvPr>
            <p:ph type="title"/>
          </p:nvPr>
        </p:nvSpPr>
        <p:spPr bwMode="auto">
          <a:xfrm>
            <a:off x="251791" y="-152532"/>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59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 calcmode="lin" valueType="num">
                                      <p:cBhvr additive="base">
                                        <p:cTn id="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FFEFF74A-4CDF-46EB-8F06-D875645EA63D}"/>
              </a:ext>
            </a:extLst>
          </p:cNvPr>
          <p:cNvSpPr>
            <a:spLocks noChangeArrowheads="1"/>
          </p:cNvSpPr>
          <p:nvPr/>
        </p:nvSpPr>
        <p:spPr bwMode="auto">
          <a:xfrm>
            <a:off x="609599" y="4724400"/>
            <a:ext cx="11125199" cy="685800"/>
          </a:xfrm>
          <a:prstGeom prst="rect">
            <a:avLst/>
          </a:prstGeom>
          <a:solidFill>
            <a:schemeClr val="bg1">
              <a:lumMod val="95000"/>
            </a:schemeClr>
          </a:solidFill>
          <a:ln w="28575" cmpd="dbl">
            <a:solidFill>
              <a:schemeClr val="tx1"/>
            </a:solidFill>
            <a:miter lim="800000"/>
            <a:headEnd/>
            <a:tailEnd/>
          </a:ln>
          <a:effectLst/>
        </p:spPr>
        <p:txBody>
          <a:bodyPr wrap="none" anchor="ctr"/>
          <a:lstStyle/>
          <a:p>
            <a:endParaRPr lang="en-US" sz="2800">
              <a:latin typeface="Arial" panose="020B0604020202020204" pitchFamily="34" charset="0"/>
              <a:cs typeface="Arial" panose="020B0604020202020204" pitchFamily="34" charset="0"/>
            </a:endParaRPr>
          </a:p>
        </p:txBody>
      </p:sp>
      <p:sp>
        <p:nvSpPr>
          <p:cNvPr id="5" name="Rectangle 8">
            <a:extLst>
              <a:ext uri="{FF2B5EF4-FFF2-40B4-BE49-F238E27FC236}">
                <a16:creationId xmlns:a16="http://schemas.microsoft.com/office/drawing/2014/main" id="{B6904AE2-B99C-4EFC-9C6E-B30BC77F31BC}"/>
              </a:ext>
            </a:extLst>
          </p:cNvPr>
          <p:cNvSpPr>
            <a:spLocks noChangeArrowheads="1"/>
          </p:cNvSpPr>
          <p:nvPr/>
        </p:nvSpPr>
        <p:spPr bwMode="auto">
          <a:xfrm>
            <a:off x="609600" y="1295400"/>
            <a:ext cx="11125200" cy="1371600"/>
          </a:xfrm>
          <a:prstGeom prst="rect">
            <a:avLst/>
          </a:prstGeom>
          <a:solidFill>
            <a:schemeClr val="bg1">
              <a:lumMod val="95000"/>
            </a:schemeClr>
          </a:solidFill>
          <a:ln w="28575" cmpd="thinThick">
            <a:solidFill>
              <a:schemeClr val="tx1"/>
            </a:solidFill>
            <a:miter lim="800000"/>
            <a:headEnd/>
            <a:tailEnd/>
          </a:ln>
          <a:effectLst/>
        </p:spPr>
        <p:txBody>
          <a:bodyPr wrap="none" anchor="ctr"/>
          <a:lstStyle/>
          <a:p>
            <a:endParaRPr lang="en-US" sz="2800">
              <a:latin typeface="Arial" panose="020B0604020202020204" pitchFamily="34" charset="0"/>
              <a:cs typeface="Arial" panose="020B0604020202020204" pitchFamily="34" charset="0"/>
            </a:endParaRPr>
          </a:p>
        </p:txBody>
      </p:sp>
      <p:sp>
        <p:nvSpPr>
          <p:cNvPr id="6" name="Rectangle 9">
            <a:extLst>
              <a:ext uri="{FF2B5EF4-FFF2-40B4-BE49-F238E27FC236}">
                <a16:creationId xmlns:a16="http://schemas.microsoft.com/office/drawing/2014/main" id="{F3447192-7754-4815-AC0C-CA21295A7394}"/>
              </a:ext>
            </a:extLst>
          </p:cNvPr>
          <p:cNvSpPr>
            <a:spLocks noChangeArrowheads="1"/>
          </p:cNvSpPr>
          <p:nvPr/>
        </p:nvSpPr>
        <p:spPr bwMode="auto">
          <a:xfrm>
            <a:off x="609600" y="2971800"/>
            <a:ext cx="11125200" cy="1295400"/>
          </a:xfrm>
          <a:prstGeom prst="rect">
            <a:avLst/>
          </a:prstGeom>
          <a:solidFill>
            <a:schemeClr val="bg1">
              <a:lumMod val="95000"/>
            </a:schemeClr>
          </a:solidFill>
          <a:ln w="28575" cmpd="thinThick">
            <a:solidFill>
              <a:schemeClr val="tx1"/>
            </a:solidFill>
            <a:miter lim="800000"/>
            <a:headEnd/>
            <a:tailEnd/>
          </a:ln>
          <a:effectLst/>
        </p:spPr>
        <p:txBody>
          <a:bodyPr wrap="none" anchor="ctr"/>
          <a:lstStyle/>
          <a:p>
            <a:endParaRPr lang="en-US" sz="2800">
              <a:latin typeface="Arial" panose="020B0604020202020204" pitchFamily="34" charset="0"/>
              <a:cs typeface="Arial" panose="020B0604020202020204" pitchFamily="34" charset="0"/>
            </a:endParaRPr>
          </a:p>
        </p:txBody>
      </p:sp>
      <p:sp>
        <p:nvSpPr>
          <p:cNvPr id="7" name="Text Box 4">
            <a:extLst>
              <a:ext uri="{FF2B5EF4-FFF2-40B4-BE49-F238E27FC236}">
                <a16:creationId xmlns:a16="http://schemas.microsoft.com/office/drawing/2014/main" id="{26F02F5A-844A-40C3-975E-0DCF76B2B885}"/>
              </a:ext>
            </a:extLst>
          </p:cNvPr>
          <p:cNvSpPr txBox="1">
            <a:spLocks noChangeArrowheads="1"/>
          </p:cNvSpPr>
          <p:nvPr/>
        </p:nvSpPr>
        <p:spPr bwMode="auto">
          <a:xfrm>
            <a:off x="1454423" y="116994"/>
            <a:ext cx="91473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pt-BR" altLang="en-US" sz="3600" b="1" dirty="0">
                <a:latin typeface="Arial" panose="020B0604020202020204" pitchFamily="34" charset="0"/>
                <a:cs typeface="Arial" panose="020B0604020202020204" pitchFamily="34" charset="0"/>
              </a:rPr>
              <a:t>Fluxos e Estoques em Macroeconomia</a:t>
            </a:r>
          </a:p>
        </p:txBody>
      </p:sp>
      <p:sp>
        <p:nvSpPr>
          <p:cNvPr id="8" name="Text Box 5">
            <a:extLst>
              <a:ext uri="{FF2B5EF4-FFF2-40B4-BE49-F238E27FC236}">
                <a16:creationId xmlns:a16="http://schemas.microsoft.com/office/drawing/2014/main" id="{F8993F07-A0AE-4EE9-9187-1271538E2712}"/>
              </a:ext>
            </a:extLst>
          </p:cNvPr>
          <p:cNvSpPr txBox="1">
            <a:spLocks noChangeArrowheads="1"/>
          </p:cNvSpPr>
          <p:nvPr/>
        </p:nvSpPr>
        <p:spPr bwMode="auto">
          <a:xfrm>
            <a:off x="609600" y="1437144"/>
            <a:ext cx="11049000"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spcBef>
                <a:spcPct val="50000"/>
              </a:spcBef>
              <a:buFont typeface="Wingdings" panose="05000000000000000000" pitchFamily="2" charset="2"/>
              <a:buChar char="§"/>
            </a:pPr>
            <a:r>
              <a:rPr lang="pt-BR" altLang="en-US" sz="2800" b="1" dirty="0">
                <a:latin typeface="Arial" panose="020B0604020202020204" pitchFamily="34" charset="0"/>
                <a:cs typeface="Arial" panose="020B0604020202020204" pitchFamily="34" charset="0"/>
              </a:rPr>
              <a:t>Fluxo:</a:t>
            </a:r>
            <a:r>
              <a:rPr lang="pt-BR" altLang="en-US" sz="2800" dirty="0">
                <a:latin typeface="Arial" panose="020B0604020202020204" pitchFamily="34" charset="0"/>
                <a:cs typeface="Arial" panose="020B0604020202020204" pitchFamily="34" charset="0"/>
              </a:rPr>
              <a:t>  uma magnitude econômica  medida como uma taxa por   unidade de tempo.</a:t>
            </a:r>
          </a:p>
          <a:p>
            <a:pPr marL="342900" indent="-342900" algn="just">
              <a:spcBef>
                <a:spcPct val="50000"/>
              </a:spcBef>
              <a:buFont typeface="Wingdings" panose="05000000000000000000" pitchFamily="2" charset="2"/>
              <a:buChar char="§"/>
            </a:pPr>
            <a:endParaRPr lang="pt-BR" altLang="en-US" sz="2800" dirty="0">
              <a:latin typeface="Arial" panose="020B0604020202020204" pitchFamily="34" charset="0"/>
              <a:cs typeface="Arial" panose="020B0604020202020204" pitchFamily="34" charset="0"/>
            </a:endParaRPr>
          </a:p>
          <a:p>
            <a:pPr marL="342900" indent="-342900" algn="just">
              <a:spcBef>
                <a:spcPct val="50000"/>
              </a:spcBef>
              <a:buFont typeface="Wingdings" panose="05000000000000000000" pitchFamily="2" charset="2"/>
              <a:buChar char="§"/>
            </a:pPr>
            <a:r>
              <a:rPr lang="pt-BR" altLang="en-US" sz="2800" b="1" dirty="0">
                <a:latin typeface="Arial" panose="020B0604020202020204" pitchFamily="34" charset="0"/>
                <a:cs typeface="Arial" panose="020B0604020202020204" pitchFamily="34" charset="0"/>
              </a:rPr>
              <a:t>Estoque:</a:t>
            </a:r>
            <a:r>
              <a:rPr lang="pt-BR" altLang="en-US" sz="2800" dirty="0">
                <a:latin typeface="Arial" panose="020B0604020202020204" pitchFamily="34" charset="0"/>
                <a:cs typeface="Arial" panose="020B0604020202020204" pitchFamily="34" charset="0"/>
              </a:rPr>
              <a:t> uma magnitude econômica medida num determinado ponto do tempo.</a:t>
            </a:r>
          </a:p>
        </p:txBody>
      </p:sp>
      <p:sp>
        <p:nvSpPr>
          <p:cNvPr id="9" name="Text Box 6">
            <a:extLst>
              <a:ext uri="{FF2B5EF4-FFF2-40B4-BE49-F238E27FC236}">
                <a16:creationId xmlns:a16="http://schemas.microsoft.com/office/drawing/2014/main" id="{711399EA-F5F1-4E5D-AB8D-BC89E35C40DF}"/>
              </a:ext>
            </a:extLst>
          </p:cNvPr>
          <p:cNvSpPr txBox="1">
            <a:spLocks noChangeArrowheads="1"/>
          </p:cNvSpPr>
          <p:nvPr/>
        </p:nvSpPr>
        <p:spPr bwMode="auto">
          <a:xfrm>
            <a:off x="940905" y="4800601"/>
            <a:ext cx="10270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altLang="en-US" sz="2800" b="1" dirty="0">
                <a:latin typeface="Arial" panose="020B0604020202020204" pitchFamily="34" charset="0"/>
                <a:cs typeface="Arial" panose="020B0604020202020204" pitchFamily="34" charset="0"/>
              </a:rPr>
              <a:t> A mudança em uma variável estoque é uma variável fluxo.</a:t>
            </a:r>
          </a:p>
        </p:txBody>
      </p:sp>
    </p:spTree>
    <p:extLst>
      <p:ext uri="{BB962C8B-B14F-4D97-AF65-F5344CB8AC3E}">
        <p14:creationId xmlns:p14="http://schemas.microsoft.com/office/powerpoint/2010/main" val="310988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1">
            <a:extLst>
              <a:ext uri="{FF2B5EF4-FFF2-40B4-BE49-F238E27FC236}">
                <a16:creationId xmlns:a16="http://schemas.microsoft.com/office/drawing/2014/main" id="{9174CEEC-2495-4969-984F-07F352C0CCFB}"/>
              </a:ext>
            </a:extLst>
          </p:cNvPr>
          <p:cNvSpPr>
            <a:spLocks noChangeArrowheads="1"/>
          </p:cNvSpPr>
          <p:nvPr/>
        </p:nvSpPr>
        <p:spPr bwMode="auto">
          <a:xfrm>
            <a:off x="136524" y="820116"/>
            <a:ext cx="11896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
            </a:pPr>
            <a:r>
              <a:rPr lang="pt-BR" altLang="pt-BR" sz="2800" dirty="0"/>
              <a:t>Logo, também poderíamos calcular a taxa de inflação fazendo:</a:t>
            </a:r>
          </a:p>
        </p:txBody>
      </p:sp>
      <p:graphicFrame>
        <p:nvGraphicFramePr>
          <p:cNvPr id="5" name="Object 9">
            <a:extLst>
              <a:ext uri="{FF2B5EF4-FFF2-40B4-BE49-F238E27FC236}">
                <a16:creationId xmlns:a16="http://schemas.microsoft.com/office/drawing/2014/main" id="{2556C6A4-1FCE-4D5F-97C3-335B47DA3490}"/>
              </a:ext>
            </a:extLst>
          </p:cNvPr>
          <p:cNvGraphicFramePr>
            <a:graphicFrameLocks noChangeAspect="1"/>
          </p:cNvGraphicFramePr>
          <p:nvPr>
            <p:extLst>
              <p:ext uri="{D42A27DB-BD31-4B8C-83A1-F6EECF244321}">
                <p14:modId xmlns:p14="http://schemas.microsoft.com/office/powerpoint/2010/main" val="1052941485"/>
              </p:ext>
            </p:extLst>
          </p:nvPr>
        </p:nvGraphicFramePr>
        <p:xfrm>
          <a:off x="612775" y="1455116"/>
          <a:ext cx="3522662" cy="1016000"/>
        </p:xfrm>
        <a:graphic>
          <a:graphicData uri="http://schemas.openxmlformats.org/presentationml/2006/ole">
            <mc:AlternateContent xmlns:mc="http://schemas.openxmlformats.org/markup-compatibility/2006">
              <mc:Choice xmlns:v="urn:schemas-microsoft-com:vml" Requires="v">
                <p:oleObj name="Equation" r:id="rId2" imgW="1524000" imgH="469900" progId="Equation.DSMT4">
                  <p:embed/>
                </p:oleObj>
              </mc:Choice>
              <mc:Fallback>
                <p:oleObj name="Equation" r:id="rId2" imgW="1524000" imgH="469900" progId="Equation.DSMT4">
                  <p:embed/>
                  <p:pic>
                    <p:nvPicPr>
                      <p:cNvPr id="5" name="Object 9">
                        <a:extLst>
                          <a:ext uri="{FF2B5EF4-FFF2-40B4-BE49-F238E27FC236}">
                            <a16:creationId xmlns:a16="http://schemas.microsoft.com/office/drawing/2014/main" id="{A42384C6-E3F7-40CC-9932-5EBFA3625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455116"/>
                        <a:ext cx="3522662" cy="1016000"/>
                      </a:xfrm>
                      <a:prstGeom prst="rect">
                        <a:avLst/>
                      </a:prstGeom>
                      <a:solidFill>
                        <a:srgbClr val="F2F2F2"/>
                      </a:solidFill>
                      <a:ln w="9525">
                        <a:solidFill>
                          <a:schemeClr val="tx1"/>
                        </a:solidFill>
                        <a:miter lim="800000"/>
                        <a:headEnd/>
                        <a:tailEnd/>
                      </a:ln>
                    </p:spPr>
                  </p:pic>
                </p:oleObj>
              </mc:Fallback>
            </mc:AlternateContent>
          </a:graphicData>
        </a:graphic>
      </p:graphicFrame>
      <p:pic>
        <p:nvPicPr>
          <p:cNvPr id="6" name="Imagem 6">
            <a:extLst>
              <a:ext uri="{FF2B5EF4-FFF2-40B4-BE49-F238E27FC236}">
                <a16:creationId xmlns:a16="http://schemas.microsoft.com/office/drawing/2014/main" id="{3A517693-2087-440B-807C-F2C3BBF7A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2627278"/>
            <a:ext cx="11418606" cy="239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18B5AD18-52B5-42D8-98B6-435B307F468E}"/>
              </a:ext>
            </a:extLst>
          </p:cNvPr>
          <p:cNvSpPr>
            <a:spLocks noGrp="1" noChangeArrowheads="1"/>
          </p:cNvSpPr>
          <p:nvPr>
            <p:ph type="title"/>
          </p:nvPr>
        </p:nvSpPr>
        <p:spPr bwMode="auto">
          <a:xfrm>
            <a:off x="251791" y="-152532"/>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29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1">
            <a:extLst>
              <a:ext uri="{FF2B5EF4-FFF2-40B4-BE49-F238E27FC236}">
                <a16:creationId xmlns:a16="http://schemas.microsoft.com/office/drawing/2014/main" id="{03A90CC5-5CEA-4379-8B16-942079D04C82}"/>
              </a:ext>
            </a:extLst>
          </p:cNvPr>
          <p:cNvSpPr>
            <a:spLocks noChangeArrowheads="1"/>
          </p:cNvSpPr>
          <p:nvPr/>
        </p:nvSpPr>
        <p:spPr bwMode="auto">
          <a:xfrm>
            <a:off x="111124" y="664887"/>
            <a:ext cx="11921849"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
            </a:pPr>
            <a:r>
              <a:rPr lang="pt-BR" altLang="pt-BR" sz="2600" dirty="0">
                <a:solidFill>
                  <a:srgbClr val="000000"/>
                </a:solidFill>
                <a:latin typeface="TimesNewRoman"/>
              </a:rPr>
              <a:t>No nosso exemplo a inflação medida pelo Índice de </a:t>
            </a:r>
            <a:r>
              <a:rPr lang="pt-BR" altLang="pt-BR" sz="2600" dirty="0" err="1">
                <a:solidFill>
                  <a:srgbClr val="000000"/>
                </a:solidFill>
                <a:latin typeface="TimesNewRoman"/>
              </a:rPr>
              <a:t>Laspeyres</a:t>
            </a:r>
            <a:r>
              <a:rPr lang="pt-BR" altLang="pt-BR" sz="2600" dirty="0">
                <a:solidFill>
                  <a:srgbClr val="000000"/>
                </a:solidFill>
                <a:latin typeface="TimesNewRoman"/>
              </a:rPr>
              <a:t> foi maior que a inflação medida pelo Índice de </a:t>
            </a:r>
            <a:r>
              <a:rPr lang="pt-BR" altLang="pt-BR" sz="2600" dirty="0" err="1">
                <a:solidFill>
                  <a:srgbClr val="000000"/>
                </a:solidFill>
                <a:latin typeface="TimesNewRoman"/>
              </a:rPr>
              <a:t>Paasche</a:t>
            </a:r>
            <a:r>
              <a:rPr lang="pt-BR" altLang="pt-BR" sz="2600" dirty="0">
                <a:solidFill>
                  <a:srgbClr val="000000"/>
                </a:solidFill>
                <a:latin typeface="TimesNewRoman"/>
              </a:rPr>
              <a:t>.</a:t>
            </a:r>
          </a:p>
          <a:p>
            <a:pPr lvl="1" algn="just">
              <a:buFont typeface="Wingdings" panose="05000000000000000000" pitchFamily="2" charset="2"/>
              <a:buChar char="§"/>
            </a:pPr>
            <a:r>
              <a:rPr lang="pt-BR" altLang="pt-BR" sz="2600" dirty="0">
                <a:solidFill>
                  <a:srgbClr val="000000"/>
                </a:solidFill>
                <a:latin typeface="Symbol" panose="05050102010706020507" pitchFamily="18" charset="2"/>
              </a:rPr>
              <a:t>D</a:t>
            </a:r>
            <a:r>
              <a:rPr lang="pt-BR" altLang="pt-BR" sz="2600" i="1" dirty="0">
                <a:solidFill>
                  <a:srgbClr val="000000"/>
                </a:solidFill>
                <a:latin typeface="Symbol" panose="05050102010706020507" pitchFamily="18" charset="2"/>
              </a:rPr>
              <a:t>I</a:t>
            </a:r>
            <a:r>
              <a:rPr lang="pt-BR" altLang="pt-BR" sz="2600" i="1" dirty="0">
                <a:solidFill>
                  <a:srgbClr val="000000"/>
                </a:solidFill>
                <a:latin typeface="TimesNewRoman"/>
              </a:rPr>
              <a:t>L</a:t>
            </a:r>
            <a:r>
              <a:rPr lang="pt-BR" altLang="pt-BR" sz="2600" dirty="0">
                <a:solidFill>
                  <a:srgbClr val="000000"/>
                </a:solidFill>
                <a:latin typeface="TimesNewRoman"/>
              </a:rPr>
              <a:t> = 15,79%  &gt;  </a:t>
            </a:r>
            <a:r>
              <a:rPr lang="pt-BR" altLang="pt-BR" sz="2600" dirty="0">
                <a:solidFill>
                  <a:srgbClr val="000000"/>
                </a:solidFill>
                <a:latin typeface="Symbol" panose="05050102010706020507" pitchFamily="18" charset="2"/>
              </a:rPr>
              <a:t>D</a:t>
            </a:r>
            <a:r>
              <a:rPr lang="pt-BR" altLang="pt-BR" sz="2600" i="1" dirty="0">
                <a:solidFill>
                  <a:srgbClr val="000000"/>
                </a:solidFill>
                <a:latin typeface="Symbol" panose="05050102010706020507" pitchFamily="18" charset="2"/>
              </a:rPr>
              <a:t>I</a:t>
            </a:r>
            <a:r>
              <a:rPr lang="pt-BR" altLang="pt-BR" sz="2600" i="1" dirty="0">
                <a:solidFill>
                  <a:srgbClr val="000000"/>
                </a:solidFill>
                <a:latin typeface="TimesNewRoman"/>
              </a:rPr>
              <a:t>P</a:t>
            </a:r>
            <a:r>
              <a:rPr lang="pt-BR" altLang="pt-BR" sz="2600" dirty="0">
                <a:solidFill>
                  <a:srgbClr val="000000"/>
                </a:solidFill>
                <a:latin typeface="TimesNewRoman"/>
              </a:rPr>
              <a:t> = 5,69%</a:t>
            </a:r>
          </a:p>
          <a:p>
            <a:pPr algn="just">
              <a:buFont typeface="Wingdings" panose="05000000000000000000" pitchFamily="2" charset="2"/>
              <a:buChar char="§"/>
            </a:pPr>
            <a:r>
              <a:rPr lang="pt-BR" altLang="pt-BR" sz="2600" dirty="0">
                <a:solidFill>
                  <a:srgbClr val="000000"/>
                </a:solidFill>
                <a:latin typeface="TimesNewRoman"/>
              </a:rPr>
              <a:t>Mas sempre teremos esse resultado ? Não. Isso depende da correlação entre os preços e as quantidades.</a:t>
            </a:r>
          </a:p>
          <a:p>
            <a:pPr algn="just">
              <a:buFont typeface="Wingdings" panose="05000000000000000000" pitchFamily="2" charset="2"/>
              <a:buChar char="§"/>
            </a:pPr>
            <a:endParaRPr lang="pt-BR" altLang="pt-BR" sz="600" dirty="0">
              <a:solidFill>
                <a:srgbClr val="000000"/>
              </a:solidFill>
              <a:latin typeface="TimesNewRoman"/>
            </a:endParaRPr>
          </a:p>
          <a:p>
            <a:pPr algn="just">
              <a:buFont typeface="Wingdings" panose="05000000000000000000" pitchFamily="2" charset="2"/>
              <a:buChar char="§"/>
            </a:pPr>
            <a:r>
              <a:rPr lang="pt-BR" altLang="pt-BR" sz="2600" dirty="0">
                <a:solidFill>
                  <a:srgbClr val="000000"/>
                </a:solidFill>
                <a:latin typeface="TimesNewRoman"/>
              </a:rPr>
              <a:t>Observe os dois índices:</a:t>
            </a:r>
          </a:p>
          <a:p>
            <a:pPr algn="just">
              <a:buFont typeface="Wingdings" panose="05000000000000000000" pitchFamily="2" charset="2"/>
              <a:buChar char="§"/>
            </a:pPr>
            <a:endParaRPr lang="pt-BR" altLang="pt-BR" sz="2600" dirty="0"/>
          </a:p>
        </p:txBody>
      </p:sp>
      <p:graphicFrame>
        <p:nvGraphicFramePr>
          <p:cNvPr id="5" name="Object 9">
            <a:extLst>
              <a:ext uri="{FF2B5EF4-FFF2-40B4-BE49-F238E27FC236}">
                <a16:creationId xmlns:a16="http://schemas.microsoft.com/office/drawing/2014/main" id="{68F08B5F-2C6F-45F6-A33C-4139DC184891}"/>
              </a:ext>
            </a:extLst>
          </p:cNvPr>
          <p:cNvGraphicFramePr>
            <a:graphicFrameLocks noChangeAspect="1"/>
          </p:cNvGraphicFramePr>
          <p:nvPr>
            <p:extLst>
              <p:ext uri="{D42A27DB-BD31-4B8C-83A1-F6EECF244321}">
                <p14:modId xmlns:p14="http://schemas.microsoft.com/office/powerpoint/2010/main" val="3082368366"/>
              </p:ext>
            </p:extLst>
          </p:nvPr>
        </p:nvGraphicFramePr>
        <p:xfrm>
          <a:off x="573088" y="3198952"/>
          <a:ext cx="4078425" cy="1912234"/>
        </p:xfrm>
        <a:graphic>
          <a:graphicData uri="http://schemas.openxmlformats.org/presentationml/2006/ole">
            <mc:AlternateContent xmlns:mc="http://schemas.openxmlformats.org/markup-compatibility/2006">
              <mc:Choice xmlns:v="urn:schemas-microsoft-com:vml" Requires="v">
                <p:oleObj name="Equation" r:id="rId2" imgW="1930400" imgH="863600" progId="Equation.DSMT4">
                  <p:embed/>
                </p:oleObj>
              </mc:Choice>
              <mc:Fallback>
                <p:oleObj name="Equation" r:id="rId2" imgW="1930400" imgH="863600" progId="Equation.DSMT4">
                  <p:embed/>
                  <p:pic>
                    <p:nvPicPr>
                      <p:cNvPr id="3" name="Object 9">
                        <a:extLst>
                          <a:ext uri="{FF2B5EF4-FFF2-40B4-BE49-F238E27FC236}">
                            <a16:creationId xmlns:a16="http://schemas.microsoft.com/office/drawing/2014/main" id="{491FF110-D1F3-41A9-8393-7DBF9B956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8" y="3198952"/>
                        <a:ext cx="4078425" cy="1912234"/>
                      </a:xfrm>
                      <a:prstGeom prst="rect">
                        <a:avLst/>
                      </a:prstGeom>
                      <a:solidFill>
                        <a:srgbClr val="F2F2F2"/>
                      </a:solidFill>
                      <a:ln w="9525">
                        <a:solidFill>
                          <a:schemeClr val="tx1"/>
                        </a:solidFill>
                        <a:miter lim="800000"/>
                        <a:headEnd/>
                        <a:tailEnd/>
                      </a:ln>
                    </p:spPr>
                  </p:pic>
                </p:oleObj>
              </mc:Fallback>
            </mc:AlternateContent>
          </a:graphicData>
        </a:graphic>
      </p:graphicFrame>
      <p:graphicFrame>
        <p:nvGraphicFramePr>
          <p:cNvPr id="6" name="Object 9">
            <a:extLst>
              <a:ext uri="{FF2B5EF4-FFF2-40B4-BE49-F238E27FC236}">
                <a16:creationId xmlns:a16="http://schemas.microsoft.com/office/drawing/2014/main" id="{8A0EFCE2-2BD8-437A-8379-9DDA432E3B19}"/>
              </a:ext>
            </a:extLst>
          </p:cNvPr>
          <p:cNvGraphicFramePr>
            <a:graphicFrameLocks noChangeAspect="1"/>
          </p:cNvGraphicFramePr>
          <p:nvPr>
            <p:extLst>
              <p:ext uri="{D42A27DB-BD31-4B8C-83A1-F6EECF244321}">
                <p14:modId xmlns:p14="http://schemas.microsoft.com/office/powerpoint/2010/main" val="94538072"/>
              </p:ext>
            </p:extLst>
          </p:nvPr>
        </p:nvGraphicFramePr>
        <p:xfrm>
          <a:off x="573088" y="5110163"/>
          <a:ext cx="6097587" cy="1652587"/>
        </p:xfrm>
        <a:graphic>
          <a:graphicData uri="http://schemas.openxmlformats.org/presentationml/2006/ole">
            <mc:AlternateContent xmlns:mc="http://schemas.openxmlformats.org/markup-compatibility/2006">
              <mc:Choice xmlns:v="urn:schemas-microsoft-com:vml" Requires="v">
                <p:oleObj name="Equation" r:id="rId4" imgW="3340080" imgH="863280" progId="Equation.DSMT4">
                  <p:embed/>
                </p:oleObj>
              </mc:Choice>
              <mc:Fallback>
                <p:oleObj name="Equation" r:id="rId4" imgW="3340080" imgH="863280" progId="Equation.DSMT4">
                  <p:embed/>
                  <p:pic>
                    <p:nvPicPr>
                      <p:cNvPr id="4" name="Object 9">
                        <a:extLst>
                          <a:ext uri="{FF2B5EF4-FFF2-40B4-BE49-F238E27FC236}">
                            <a16:creationId xmlns:a16="http://schemas.microsoft.com/office/drawing/2014/main" id="{80F07D23-73CD-4F20-9237-0A97F8AAF21D}"/>
                          </a:ext>
                        </a:extLst>
                      </p:cNvPr>
                      <p:cNvPicPr>
                        <a:picLocks noChangeAspect="1" noChangeArrowheads="1"/>
                      </p:cNvPicPr>
                      <p:nvPr/>
                    </p:nvPicPr>
                    <p:blipFill>
                      <a:blip r:embed="rId5"/>
                      <a:srcRect/>
                      <a:stretch>
                        <a:fillRect/>
                      </a:stretch>
                    </p:blipFill>
                    <p:spPr bwMode="auto">
                      <a:xfrm>
                        <a:off x="573088" y="5110163"/>
                        <a:ext cx="6097587"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2">
            <a:extLst>
              <a:ext uri="{FF2B5EF4-FFF2-40B4-BE49-F238E27FC236}">
                <a16:creationId xmlns:a16="http://schemas.microsoft.com/office/drawing/2014/main" id="{F6098816-AD40-43EB-8FCB-335817D44AA4}"/>
              </a:ext>
            </a:extLst>
          </p:cNvPr>
          <p:cNvSpPr>
            <a:spLocks noGrp="1" noChangeArrowheads="1"/>
          </p:cNvSpPr>
          <p:nvPr>
            <p:ph type="title"/>
          </p:nvPr>
        </p:nvSpPr>
        <p:spPr bwMode="auto">
          <a:xfrm>
            <a:off x="251791" y="-152532"/>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85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2">
            <a:extLst>
              <a:ext uri="{FF2B5EF4-FFF2-40B4-BE49-F238E27FC236}">
                <a16:creationId xmlns:a16="http://schemas.microsoft.com/office/drawing/2014/main" id="{B150B440-8A59-4C2E-813C-0E5227403C20}"/>
              </a:ext>
            </a:extLst>
          </p:cNvPr>
          <p:cNvSpPr>
            <a:spLocks noChangeArrowheads="1"/>
          </p:cNvSpPr>
          <p:nvPr/>
        </p:nvSpPr>
        <p:spPr bwMode="auto">
          <a:xfrm>
            <a:off x="111125" y="876925"/>
            <a:ext cx="1182908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
            </a:pPr>
            <a:r>
              <a:rPr lang="pt-BR" altLang="pt-BR" sz="2600" b="1" dirty="0">
                <a:solidFill>
                  <a:srgbClr val="000000"/>
                </a:solidFill>
                <a:latin typeface="TimesNewRoman"/>
              </a:rPr>
              <a:t>Observações:</a:t>
            </a:r>
            <a:endParaRPr lang="pt-BR" altLang="pt-BR" sz="2600" dirty="0">
              <a:solidFill>
                <a:srgbClr val="000000"/>
              </a:solidFill>
              <a:latin typeface="TimesNewRoman"/>
            </a:endParaRPr>
          </a:p>
          <a:p>
            <a:pPr marL="514350" indent="-514350" algn="just">
              <a:buFont typeface="+mj-lt"/>
              <a:buAutoNum type="alphaLcParenR"/>
            </a:pPr>
            <a:r>
              <a:rPr lang="pt-BR" altLang="pt-BR" sz="2600" dirty="0">
                <a:solidFill>
                  <a:srgbClr val="000000"/>
                </a:solidFill>
                <a:latin typeface="TimesNewRoman"/>
              </a:rPr>
              <a:t>O Índice de </a:t>
            </a:r>
            <a:r>
              <a:rPr lang="pt-BR" altLang="pt-BR" sz="2600" dirty="0" err="1">
                <a:solidFill>
                  <a:srgbClr val="000000"/>
                </a:solidFill>
                <a:latin typeface="TimesNewRoman"/>
              </a:rPr>
              <a:t>Paasche</a:t>
            </a:r>
            <a:r>
              <a:rPr lang="pt-BR" altLang="pt-BR" sz="2600" dirty="0">
                <a:solidFill>
                  <a:srgbClr val="000000"/>
                </a:solidFill>
                <a:latin typeface="TimesNewRoman"/>
              </a:rPr>
              <a:t>  pode ser escrito como uma média harmônica de Índices Relativos com pesos calculados no período corrente.</a:t>
            </a:r>
          </a:p>
          <a:p>
            <a:pPr marL="514350" indent="-514350" algn="just">
              <a:buFont typeface="+mj-lt"/>
              <a:buAutoNum type="alphaLcParenR"/>
            </a:pPr>
            <a:r>
              <a:rPr lang="pt-BR" altLang="pt-BR" sz="2600" dirty="0">
                <a:solidFill>
                  <a:srgbClr val="000000"/>
                </a:solidFill>
                <a:latin typeface="TimesNewRoman"/>
              </a:rPr>
              <a:t>Considerando uma curva de demanda (sobre a curva: P</a:t>
            </a:r>
            <a:r>
              <a:rPr lang="pt-BR" altLang="pt-BR" sz="2600" dirty="0">
                <a:solidFill>
                  <a:srgbClr val="000000"/>
                </a:solidFill>
                <a:latin typeface="TimesNewRoman"/>
                <a:sym typeface="Symbol" panose="05050102010706020507" pitchFamily="18" charset="2"/>
              </a:rPr>
              <a:t> </a:t>
            </a:r>
            <a:r>
              <a:rPr lang="pt-BR" altLang="pt-BR" sz="2600" dirty="0">
                <a:solidFill>
                  <a:srgbClr val="000000"/>
                </a:solidFill>
                <a:latin typeface="Calibri" panose="020F0502020204030204" pitchFamily="34" charset="0"/>
                <a:cs typeface="Calibri" panose="020F0502020204030204" pitchFamily="34" charset="0"/>
                <a:sym typeface="Symbol" panose="05050102010706020507" pitchFamily="18" charset="2"/>
              </a:rPr>
              <a:t>→ </a:t>
            </a:r>
            <a:r>
              <a:rPr lang="pt-BR" altLang="pt-BR" sz="26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Q</a:t>
            </a:r>
            <a:r>
              <a:rPr lang="pt-BR" altLang="pt-BR" sz="2600" dirty="0">
                <a:solidFill>
                  <a:srgbClr val="000000"/>
                </a:solidFill>
                <a:latin typeface="Calibri" panose="020F0502020204030204" pitchFamily="34" charset="0"/>
                <a:cs typeface="Calibri" panose="020F0502020204030204" pitchFamily="34" charset="0"/>
                <a:sym typeface="Symbol" panose="05050102010706020507" pitchFamily="18" charset="2"/>
              </a:rPr>
              <a:t></a:t>
            </a:r>
            <a:r>
              <a:rPr lang="pt-BR" altLang="pt-BR" sz="26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o Índice de </a:t>
            </a:r>
            <a:r>
              <a:rPr lang="pt-BR" altLang="pt-BR" sz="26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Laspeyres</a:t>
            </a:r>
            <a:r>
              <a:rPr lang="pt-BR" altLang="pt-BR" sz="26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superestima a inflação (</a:t>
            </a:r>
            <a:r>
              <a:rPr lang="pt-BR" altLang="pt-BR" sz="26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Paasche</a:t>
            </a:r>
            <a:r>
              <a:rPr lang="pt-BR" altLang="pt-BR" sz="26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subestima).</a:t>
            </a:r>
          </a:p>
          <a:p>
            <a:pPr lvl="1" algn="just">
              <a:buFont typeface="Wingdings" panose="05000000000000000000" pitchFamily="2" charset="2"/>
              <a:buChar char="§"/>
            </a:pPr>
            <a:r>
              <a:rPr lang="pt-BR" altLang="pt-BR" sz="26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Se a correlação entre P e Q é negativa </a:t>
            </a:r>
            <a:r>
              <a:rPr lang="pt-BR" altLang="pt-BR" sz="2600" dirty="0">
                <a:solidFill>
                  <a:srgbClr val="000000"/>
                </a:solidFill>
                <a:latin typeface="Symbol" panose="05050102010706020507" pitchFamily="18" charset="2"/>
                <a:cs typeface="Times New Roman" panose="02020603050405020304" pitchFamily="18" charset="0"/>
                <a:sym typeface="Symbol" panose="05050102010706020507" pitchFamily="18" charset="2"/>
              </a:rPr>
              <a:t>D</a:t>
            </a:r>
            <a:r>
              <a:rPr lang="pt-BR" altLang="pt-BR" sz="2600" i="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IL</a:t>
            </a:r>
            <a:r>
              <a:rPr lang="pt-BR" altLang="pt-BR" sz="26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&gt; </a:t>
            </a:r>
            <a:r>
              <a:rPr lang="pt-BR" altLang="pt-BR" sz="2600" dirty="0">
                <a:solidFill>
                  <a:srgbClr val="000000"/>
                </a:solidFill>
                <a:latin typeface="Symbol" panose="05050102010706020507" pitchFamily="18" charset="2"/>
                <a:cs typeface="Times New Roman" panose="02020603050405020304" pitchFamily="18" charset="0"/>
                <a:sym typeface="Symbol" panose="05050102010706020507" pitchFamily="18" charset="2"/>
              </a:rPr>
              <a:t>D</a:t>
            </a:r>
            <a:r>
              <a:rPr lang="pt-BR" altLang="pt-BR" sz="2600" i="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IP</a:t>
            </a:r>
            <a:r>
              <a:rPr lang="pt-BR" altLang="pt-BR" sz="26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p>
          <a:p>
            <a:pPr lvl="1" algn="just">
              <a:buFont typeface="Wingdings" panose="05000000000000000000" pitchFamily="2" charset="2"/>
              <a:buChar char="§"/>
            </a:pPr>
            <a:r>
              <a:rPr lang="pt-BR" altLang="pt-BR" sz="26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Intuitivamente: se P</a:t>
            </a:r>
            <a:r>
              <a:rPr lang="pt-BR" altLang="pt-BR" sz="16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1</a:t>
            </a:r>
            <a:r>
              <a:rPr lang="pt-BR" altLang="pt-BR" sz="26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aumenta o consumidor tenderá a substituir o bem 1 por um outro bem, fazendo com que a perda do poder de compra seja menor que aquela medida pelo Índice de </a:t>
            </a:r>
            <a:r>
              <a:rPr lang="pt-BR" altLang="pt-BR" sz="26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Laspeyres</a:t>
            </a:r>
            <a:r>
              <a:rPr lang="pt-BR" altLang="pt-BR" sz="26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p>
          <a:p>
            <a:pPr lvl="1" algn="just">
              <a:buFont typeface="Wingdings" panose="05000000000000000000" pitchFamily="2" charset="2"/>
              <a:buChar char="§"/>
            </a:pPr>
            <a:r>
              <a:rPr lang="pt-BR" altLang="pt-BR" sz="2600" dirty="0">
                <a:latin typeface="Times New Roman" panose="02020603050405020304" pitchFamily="18" charset="0"/>
                <a:cs typeface="Times New Roman" panose="02020603050405020304" pitchFamily="18" charset="0"/>
              </a:rPr>
              <a:t>O índice de </a:t>
            </a:r>
            <a:r>
              <a:rPr lang="pt-BR" altLang="pt-BR" sz="2600" dirty="0" err="1">
                <a:latin typeface="Times New Roman" panose="02020603050405020304" pitchFamily="18" charset="0"/>
                <a:cs typeface="Times New Roman" panose="02020603050405020304" pitchFamily="18" charset="0"/>
              </a:rPr>
              <a:t>Laspeyres</a:t>
            </a:r>
            <a:r>
              <a:rPr lang="pt-BR" altLang="pt-BR" sz="2600" dirty="0">
                <a:latin typeface="Times New Roman" panose="02020603050405020304" pitchFamily="18" charset="0"/>
                <a:cs typeface="Times New Roman" panose="02020603050405020304" pitchFamily="18" charset="0"/>
              </a:rPr>
              <a:t> é uma média aritmética dos preços relativos, enquanto </a:t>
            </a:r>
            <a:r>
              <a:rPr lang="pt-BR" altLang="pt-BR" sz="2600" dirty="0" err="1">
                <a:latin typeface="Times New Roman" panose="02020603050405020304" pitchFamily="18" charset="0"/>
                <a:cs typeface="Times New Roman" panose="02020603050405020304" pitchFamily="18" charset="0"/>
              </a:rPr>
              <a:t>Paasche</a:t>
            </a:r>
            <a:r>
              <a:rPr lang="pt-BR" altLang="pt-BR" sz="2600" dirty="0">
                <a:latin typeface="Times New Roman" panose="02020603050405020304" pitchFamily="18" charset="0"/>
                <a:cs typeface="Times New Roman" panose="02020603050405020304" pitchFamily="18" charset="0"/>
              </a:rPr>
              <a:t> é uma média harmônica (ponderada). Isso induz à noção (errada, como já vimos) que o primeiro é </a:t>
            </a:r>
            <a:r>
              <a:rPr lang="pt-BR" altLang="pt-BR" sz="2600" b="1" dirty="0">
                <a:latin typeface="Times New Roman" panose="02020603050405020304" pitchFamily="18" charset="0"/>
                <a:cs typeface="Times New Roman" panose="02020603050405020304" pitchFamily="18" charset="0"/>
              </a:rPr>
              <a:t>sempre </a:t>
            </a:r>
            <a:r>
              <a:rPr lang="pt-BR" altLang="pt-BR" sz="2600" dirty="0">
                <a:latin typeface="Times New Roman" panose="02020603050405020304" pitchFamily="18" charset="0"/>
                <a:cs typeface="Times New Roman" panose="02020603050405020304" pitchFamily="18" charset="0"/>
              </a:rPr>
              <a:t>maior, isto porque a média aritmética é sempre maior ou, no </a:t>
            </a:r>
            <a:r>
              <a:rPr lang="pt-BR" altLang="pt-BR" sz="2600" dirty="0" err="1">
                <a:latin typeface="Times New Roman" panose="02020603050405020304" pitchFamily="18" charset="0"/>
                <a:cs typeface="Times New Roman" panose="02020603050405020304" pitchFamily="18" charset="0"/>
              </a:rPr>
              <a:t>mímimo</a:t>
            </a:r>
            <a:r>
              <a:rPr lang="pt-BR" altLang="pt-BR" sz="2600" dirty="0">
                <a:latin typeface="Times New Roman" panose="02020603050405020304" pitchFamily="18" charset="0"/>
                <a:cs typeface="Times New Roman" panose="02020603050405020304" pitchFamily="18" charset="0"/>
              </a:rPr>
              <a:t>, igual à média harmônica, desde que, obviamente, </a:t>
            </a:r>
            <a:r>
              <a:rPr lang="pt-BR" altLang="pt-BR" sz="2600" b="1" dirty="0">
                <a:latin typeface="Times New Roman" panose="02020603050405020304" pitchFamily="18" charset="0"/>
                <a:cs typeface="Times New Roman" panose="02020603050405020304" pitchFamily="18" charset="0"/>
              </a:rPr>
              <a:t>os pesos sejam os mesmos</a:t>
            </a:r>
            <a:r>
              <a:rPr lang="pt-BR" altLang="pt-BR" sz="2600" dirty="0">
                <a:latin typeface="Times New Roman" panose="02020603050405020304" pitchFamily="18" charset="0"/>
                <a:cs typeface="Times New Roman" panose="02020603050405020304" pitchFamily="18" charset="0"/>
              </a:rPr>
              <a:t>, o que não é o caso. </a:t>
            </a:r>
            <a:endParaRPr lang="pt-BR" altLang="pt-BR" sz="2600" dirty="0">
              <a:solidFill>
                <a:srgbClr val="000000"/>
              </a:solidFill>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135A1C24-AEFE-49BF-AAD5-751B82EAB009}"/>
              </a:ext>
            </a:extLst>
          </p:cNvPr>
          <p:cNvSpPr>
            <a:spLocks noGrp="1" noChangeArrowheads="1"/>
          </p:cNvSpPr>
          <p:nvPr>
            <p:ph type="title"/>
          </p:nvPr>
        </p:nvSpPr>
        <p:spPr bwMode="auto">
          <a:xfrm>
            <a:off x="251791" y="-152532"/>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6931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66602B0-3528-44F9-9056-D3E06C64A6A2}"/>
              </a:ext>
            </a:extLst>
          </p:cNvPr>
          <p:cNvSpPr>
            <a:spLocks noChangeArrowheads="1"/>
          </p:cNvSpPr>
          <p:nvPr/>
        </p:nvSpPr>
        <p:spPr bwMode="auto">
          <a:xfrm>
            <a:off x="136524" y="793613"/>
            <a:ext cx="1191418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a:buFont typeface="+mj-lt"/>
              <a:buAutoNum type="alphaLcParenR" startAt="4"/>
              <a:defRPr/>
            </a:pPr>
            <a:r>
              <a:rPr lang="pt-BR" altLang="pt-BR" sz="2600" b="1" dirty="0">
                <a:solidFill>
                  <a:srgbClr val="000000"/>
                </a:solidFill>
                <a:latin typeface="TimesNewRoman"/>
              </a:rPr>
              <a:t>Índice de Fisher</a:t>
            </a:r>
          </a:p>
          <a:p>
            <a:pPr algn="just">
              <a:buFont typeface="Wingdings" panose="05000000000000000000" pitchFamily="2" charset="2"/>
              <a:buChar char="§"/>
              <a:defRPr/>
            </a:pPr>
            <a:r>
              <a:rPr lang="pt-BR" altLang="pt-BR" sz="2600" dirty="0">
                <a:solidFill>
                  <a:srgbClr val="000000"/>
                </a:solidFill>
                <a:latin typeface="TimesNewRoman"/>
              </a:rPr>
              <a:t>O Índice de Fisher é a média geométrica dos Índices de </a:t>
            </a:r>
            <a:r>
              <a:rPr lang="pt-BR" altLang="pt-BR" sz="2600" dirty="0" err="1">
                <a:solidFill>
                  <a:srgbClr val="000000"/>
                </a:solidFill>
                <a:latin typeface="TimesNewRoman"/>
              </a:rPr>
              <a:t>Laspeyres</a:t>
            </a:r>
            <a:r>
              <a:rPr lang="pt-BR" altLang="pt-BR" sz="2600" dirty="0">
                <a:solidFill>
                  <a:srgbClr val="000000"/>
                </a:solidFill>
                <a:latin typeface="TimesNewRoman"/>
              </a:rPr>
              <a:t> e </a:t>
            </a:r>
            <a:r>
              <a:rPr lang="pt-BR" altLang="pt-BR" sz="2600" dirty="0" err="1">
                <a:solidFill>
                  <a:srgbClr val="000000"/>
                </a:solidFill>
                <a:latin typeface="TimesNewRoman"/>
              </a:rPr>
              <a:t>Paasche</a:t>
            </a:r>
            <a:r>
              <a:rPr lang="pt-BR" altLang="pt-BR" sz="2600" dirty="0">
                <a:solidFill>
                  <a:srgbClr val="000000"/>
                </a:solidFill>
                <a:latin typeface="TimesNewRoman"/>
              </a:rPr>
              <a:t>.</a:t>
            </a:r>
            <a:endParaRPr lang="pt-BR" altLang="pt-BR" sz="2600" dirty="0"/>
          </a:p>
        </p:txBody>
      </p:sp>
      <p:graphicFrame>
        <p:nvGraphicFramePr>
          <p:cNvPr id="5" name="Object 9">
            <a:extLst>
              <a:ext uri="{FF2B5EF4-FFF2-40B4-BE49-F238E27FC236}">
                <a16:creationId xmlns:a16="http://schemas.microsoft.com/office/drawing/2014/main" id="{A3DD354C-B795-4854-9618-306C7DFDBB90}"/>
              </a:ext>
            </a:extLst>
          </p:cNvPr>
          <p:cNvGraphicFramePr>
            <a:graphicFrameLocks noChangeAspect="1"/>
          </p:cNvGraphicFramePr>
          <p:nvPr>
            <p:extLst>
              <p:ext uri="{D42A27DB-BD31-4B8C-83A1-F6EECF244321}">
                <p14:modId xmlns:p14="http://schemas.microsoft.com/office/powerpoint/2010/main" val="3395016978"/>
              </p:ext>
            </p:extLst>
          </p:nvPr>
        </p:nvGraphicFramePr>
        <p:xfrm>
          <a:off x="631757" y="1711563"/>
          <a:ext cx="2433171" cy="620819"/>
        </p:xfrm>
        <a:graphic>
          <a:graphicData uri="http://schemas.openxmlformats.org/presentationml/2006/ole">
            <mc:AlternateContent xmlns:mc="http://schemas.openxmlformats.org/markup-compatibility/2006">
              <mc:Choice xmlns:v="urn:schemas-microsoft-com:vml" Requires="v">
                <p:oleObj name="Equation" r:id="rId2" imgW="888614" imgH="215806" progId="Equation.DSMT4">
                  <p:embed/>
                </p:oleObj>
              </mc:Choice>
              <mc:Fallback>
                <p:oleObj name="Equation" r:id="rId2" imgW="888614" imgH="215806" progId="Equation.DSMT4">
                  <p:embed/>
                  <p:pic>
                    <p:nvPicPr>
                      <p:cNvPr id="4" name="Object 9">
                        <a:extLst>
                          <a:ext uri="{FF2B5EF4-FFF2-40B4-BE49-F238E27FC236}">
                            <a16:creationId xmlns:a16="http://schemas.microsoft.com/office/drawing/2014/main" id="{BBAC68F8-B57F-4982-B5B2-15D121073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57" y="1711563"/>
                        <a:ext cx="2433171" cy="620819"/>
                      </a:xfrm>
                      <a:prstGeom prst="rect">
                        <a:avLst/>
                      </a:prstGeom>
                      <a:solidFill>
                        <a:srgbClr val="F2F2F2"/>
                      </a:solidFill>
                      <a:ln w="9525">
                        <a:solidFill>
                          <a:schemeClr val="tx1"/>
                        </a:solidFill>
                        <a:miter lim="800000"/>
                        <a:headEnd/>
                        <a:tailEnd/>
                      </a:ln>
                    </p:spPr>
                  </p:pic>
                </p:oleObj>
              </mc:Fallback>
            </mc:AlternateContent>
          </a:graphicData>
        </a:graphic>
      </p:graphicFrame>
      <p:sp>
        <p:nvSpPr>
          <p:cNvPr id="6" name="Retângulo 5">
            <a:extLst>
              <a:ext uri="{FF2B5EF4-FFF2-40B4-BE49-F238E27FC236}">
                <a16:creationId xmlns:a16="http://schemas.microsoft.com/office/drawing/2014/main" id="{7E433DFF-792E-47D9-92FC-47FEB273ABD6}"/>
              </a:ext>
            </a:extLst>
          </p:cNvPr>
          <p:cNvSpPr>
            <a:spLocks noChangeArrowheads="1"/>
          </p:cNvSpPr>
          <p:nvPr/>
        </p:nvSpPr>
        <p:spPr bwMode="auto">
          <a:xfrm>
            <a:off x="141287" y="2523022"/>
            <a:ext cx="11909423"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a:buFont typeface="+mj-lt"/>
              <a:buAutoNum type="alphaLcParenR" startAt="5"/>
              <a:defRPr/>
            </a:pPr>
            <a:r>
              <a:rPr lang="pt-BR" altLang="pt-BR" sz="2600" b="1" dirty="0">
                <a:solidFill>
                  <a:srgbClr val="000000"/>
                </a:solidFill>
                <a:latin typeface="Times New Roman" panose="02020603050405020304" pitchFamily="18" charset="0"/>
                <a:cs typeface="Times New Roman" panose="02020603050405020304" pitchFamily="18" charset="0"/>
              </a:rPr>
              <a:t>Índice de </a:t>
            </a:r>
            <a:r>
              <a:rPr lang="pt-BR" sz="2600" b="1" dirty="0">
                <a:latin typeface="Times New Roman" panose="02020603050405020304" pitchFamily="18" charset="0"/>
                <a:cs typeface="Times New Roman" panose="02020603050405020304" pitchFamily="18" charset="0"/>
              </a:rPr>
              <a:t>Marshall-</a:t>
            </a:r>
            <a:r>
              <a:rPr lang="pt-BR" sz="2600" b="1" dirty="0" err="1">
                <a:latin typeface="Times New Roman" panose="02020603050405020304" pitchFamily="18" charset="0"/>
                <a:cs typeface="Times New Roman" panose="02020603050405020304" pitchFamily="18" charset="0"/>
              </a:rPr>
              <a:t>Edgeworth</a:t>
            </a:r>
            <a:endParaRPr lang="pt-BR" altLang="pt-BR" sz="2600" b="1" dirty="0">
              <a:solidFill>
                <a:srgbClr val="00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defRPr/>
            </a:pPr>
            <a:r>
              <a:rPr lang="pt-BR" altLang="pt-BR" sz="2600" dirty="0">
                <a:solidFill>
                  <a:srgbClr val="000000"/>
                </a:solidFill>
                <a:latin typeface="Times New Roman" panose="02020603050405020304" pitchFamily="18" charset="0"/>
                <a:cs typeface="Times New Roman" panose="02020603050405020304" pitchFamily="18" charset="0"/>
              </a:rPr>
              <a:t>O </a:t>
            </a:r>
            <a:r>
              <a:rPr lang="pt-BR" sz="2600" dirty="0">
                <a:latin typeface="Times New Roman" panose="02020603050405020304" pitchFamily="18" charset="0"/>
                <a:cs typeface="Times New Roman" panose="02020603050405020304" pitchFamily="18" charset="0"/>
              </a:rPr>
              <a:t>Na dúvida entre escolher as quantidades iniciais (</a:t>
            </a:r>
            <a:r>
              <a:rPr lang="pt-BR" sz="2600" dirty="0" err="1">
                <a:latin typeface="Times New Roman" panose="02020603050405020304" pitchFamily="18" charset="0"/>
                <a:cs typeface="Times New Roman" panose="02020603050405020304" pitchFamily="18" charset="0"/>
              </a:rPr>
              <a:t>Laspeyres</a:t>
            </a:r>
            <a:r>
              <a:rPr lang="pt-BR" sz="2600" dirty="0">
                <a:latin typeface="Times New Roman" panose="02020603050405020304" pitchFamily="18" charset="0"/>
                <a:cs typeface="Times New Roman" panose="02020603050405020304" pitchFamily="18" charset="0"/>
              </a:rPr>
              <a:t>) ou as atuais (</a:t>
            </a:r>
            <a:r>
              <a:rPr lang="pt-BR" sz="2600" dirty="0" err="1">
                <a:latin typeface="Times New Roman" panose="02020603050405020304" pitchFamily="18" charset="0"/>
                <a:cs typeface="Times New Roman" panose="02020603050405020304" pitchFamily="18" charset="0"/>
              </a:rPr>
              <a:t>Paasche</a:t>
            </a:r>
            <a:r>
              <a:rPr lang="pt-BR" sz="2600" dirty="0">
                <a:latin typeface="Times New Roman" panose="02020603050405020304" pitchFamily="18" charset="0"/>
                <a:cs typeface="Times New Roman" panose="02020603050405020304" pitchFamily="18" charset="0"/>
              </a:rPr>
              <a:t>), é possível escolher a média das duas. Quando fazemos isto, calculamos o índice de Marshall-</a:t>
            </a:r>
            <a:r>
              <a:rPr lang="pt-BR" sz="2600" dirty="0" err="1">
                <a:latin typeface="Times New Roman" panose="02020603050405020304" pitchFamily="18" charset="0"/>
                <a:cs typeface="Times New Roman" panose="02020603050405020304" pitchFamily="18" charset="0"/>
              </a:rPr>
              <a:t>Edgeworth</a:t>
            </a:r>
            <a:r>
              <a:rPr lang="pt-BR" sz="2600" dirty="0">
                <a:latin typeface="Times New Roman" panose="02020603050405020304" pitchFamily="18" charset="0"/>
                <a:cs typeface="Times New Roman" panose="02020603050405020304" pitchFamily="18" charset="0"/>
              </a:rPr>
              <a:t>.</a:t>
            </a:r>
            <a:endParaRPr lang="pt-BR" altLang="pt-BR" sz="2600" dirty="0">
              <a:latin typeface="Times New Roman" panose="02020603050405020304" pitchFamily="18" charset="0"/>
              <a:cs typeface="Times New Roman" panose="02020603050405020304" pitchFamily="18" charset="0"/>
            </a:endParaRPr>
          </a:p>
        </p:txBody>
      </p:sp>
      <p:graphicFrame>
        <p:nvGraphicFramePr>
          <p:cNvPr id="7" name="Object 9">
            <a:extLst>
              <a:ext uri="{FF2B5EF4-FFF2-40B4-BE49-F238E27FC236}">
                <a16:creationId xmlns:a16="http://schemas.microsoft.com/office/drawing/2014/main" id="{99BBE446-FD42-4AC2-A8E0-E0AC469D36E2}"/>
              </a:ext>
            </a:extLst>
          </p:cNvPr>
          <p:cNvGraphicFramePr>
            <a:graphicFrameLocks noChangeAspect="1"/>
          </p:cNvGraphicFramePr>
          <p:nvPr>
            <p:extLst>
              <p:ext uri="{D42A27DB-BD31-4B8C-83A1-F6EECF244321}">
                <p14:modId xmlns:p14="http://schemas.microsoft.com/office/powerpoint/2010/main" val="3871725104"/>
              </p:ext>
            </p:extLst>
          </p:nvPr>
        </p:nvGraphicFramePr>
        <p:xfrm>
          <a:off x="631757" y="4215793"/>
          <a:ext cx="3582434" cy="2409044"/>
        </p:xfrm>
        <a:graphic>
          <a:graphicData uri="http://schemas.openxmlformats.org/presentationml/2006/ole">
            <mc:AlternateContent xmlns:mc="http://schemas.openxmlformats.org/markup-compatibility/2006">
              <mc:Choice xmlns:v="urn:schemas-microsoft-com:vml" Requires="v">
                <p:oleObj name="Equation" r:id="rId4" imgW="1422400" imgH="939800" progId="Equation.DSMT4">
                  <p:embed/>
                </p:oleObj>
              </mc:Choice>
              <mc:Fallback>
                <p:oleObj name="Equation" r:id="rId4" imgW="1422400" imgH="939800" progId="Equation.DSMT4">
                  <p:embed/>
                  <p:pic>
                    <p:nvPicPr>
                      <p:cNvPr id="6" name="Object 9">
                        <a:extLst>
                          <a:ext uri="{FF2B5EF4-FFF2-40B4-BE49-F238E27FC236}">
                            <a16:creationId xmlns:a16="http://schemas.microsoft.com/office/drawing/2014/main" id="{B2113217-FD80-4790-8F79-697ED77876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57" y="4215793"/>
                        <a:ext cx="3582434" cy="2409044"/>
                      </a:xfrm>
                      <a:prstGeom prst="rect">
                        <a:avLst/>
                      </a:prstGeom>
                      <a:solidFill>
                        <a:srgbClr val="F2F2F2"/>
                      </a:solidFill>
                      <a:ln w="9525">
                        <a:solidFill>
                          <a:schemeClr val="tx1"/>
                        </a:solidFill>
                        <a:miter lim="800000"/>
                        <a:headEnd/>
                        <a:tailEnd/>
                      </a:ln>
                    </p:spPr>
                  </p:pic>
                </p:oleObj>
              </mc:Fallback>
            </mc:AlternateContent>
          </a:graphicData>
        </a:graphic>
      </p:graphicFrame>
      <p:sp>
        <p:nvSpPr>
          <p:cNvPr id="8" name="Rectangle 2">
            <a:extLst>
              <a:ext uri="{FF2B5EF4-FFF2-40B4-BE49-F238E27FC236}">
                <a16:creationId xmlns:a16="http://schemas.microsoft.com/office/drawing/2014/main" id="{A3155909-A3D0-49EA-B2F8-CAFA91894D9D}"/>
              </a:ext>
            </a:extLst>
          </p:cNvPr>
          <p:cNvSpPr>
            <a:spLocks noGrp="1" noChangeArrowheads="1"/>
          </p:cNvSpPr>
          <p:nvPr>
            <p:ph type="title"/>
          </p:nvPr>
        </p:nvSpPr>
        <p:spPr bwMode="auto">
          <a:xfrm>
            <a:off x="251791" y="-152532"/>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0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BA79FFC4-8D99-4C40-A085-507FD9774B49}"/>
              </a:ext>
            </a:extLst>
          </p:cNvPr>
          <p:cNvSpPr/>
          <p:nvPr/>
        </p:nvSpPr>
        <p:spPr>
          <a:xfrm>
            <a:off x="179512" y="164738"/>
            <a:ext cx="11826958" cy="2492990"/>
          </a:xfrm>
          <a:prstGeom prst="rect">
            <a:avLst/>
          </a:prstGeom>
        </p:spPr>
        <p:txBody>
          <a:bodyPr wrap="square">
            <a:spAutoFit/>
          </a:bodyPr>
          <a:lstStyle/>
          <a:p>
            <a:pPr algn="just"/>
            <a:r>
              <a:rPr lang="pt-BR" sz="2600" b="1" dirty="0">
                <a:latin typeface="Arial" panose="020B0604020202020204" pitchFamily="34" charset="0"/>
                <a:cs typeface="Arial" panose="020B0604020202020204" pitchFamily="34" charset="0"/>
              </a:rPr>
              <a:t>Exemplo 2: QUESTÃO 11 – ANPEC 2020</a:t>
            </a:r>
          </a:p>
          <a:p>
            <a:pPr algn="just"/>
            <a:r>
              <a:rPr lang="pt-BR" sz="2600" b="0" i="0" dirty="0">
                <a:effectLst/>
                <a:latin typeface="Arial" panose="020B0604020202020204" pitchFamily="34" charset="0"/>
                <a:cs typeface="Arial" panose="020B0604020202020204" pitchFamily="34" charset="0"/>
              </a:rPr>
              <a:t>Considere uma economia hipotética fechada que produz e consome apenas três tipos de bens finais: X, Y e Z. Segundo a tabela a seguir para o ano base e o ano corrente, avalie as afirmativas como verdadeiras ou falsas. O preço de cada bem é expresso em unidades monetárias ($).</a:t>
            </a:r>
            <a:r>
              <a:rPr lang="pt-BR" sz="2600" dirty="0">
                <a:latin typeface="Arial" panose="020B0604020202020204" pitchFamily="34" charset="0"/>
                <a:cs typeface="Arial" panose="020B0604020202020204" pitchFamily="34" charset="0"/>
              </a:rPr>
              <a:t>  </a:t>
            </a:r>
            <a:endParaRPr lang="pt-BR" sz="2600" b="1" dirty="0">
              <a:latin typeface="Arial" panose="020B0604020202020204" pitchFamily="34" charset="0"/>
              <a:cs typeface="Arial" panose="020B0604020202020204" pitchFamily="34" charset="0"/>
            </a:endParaRPr>
          </a:p>
          <a:p>
            <a:pPr algn="just"/>
            <a:endParaRPr lang="pt-BR" sz="2600" b="1" dirty="0">
              <a:latin typeface="Arial" panose="020B0604020202020204" pitchFamily="34" charset="0"/>
              <a:cs typeface="Arial" panose="020B0604020202020204" pitchFamily="34" charset="0"/>
            </a:endParaRPr>
          </a:p>
        </p:txBody>
      </p:sp>
      <p:grpSp>
        <p:nvGrpSpPr>
          <p:cNvPr id="5" name="Agrupar 4">
            <a:extLst>
              <a:ext uri="{FF2B5EF4-FFF2-40B4-BE49-F238E27FC236}">
                <a16:creationId xmlns:a16="http://schemas.microsoft.com/office/drawing/2014/main" id="{2B0C91AD-5696-44CE-A170-8A0A09E9FDA5}"/>
              </a:ext>
            </a:extLst>
          </p:cNvPr>
          <p:cNvGrpSpPr/>
          <p:nvPr/>
        </p:nvGrpSpPr>
        <p:grpSpPr>
          <a:xfrm>
            <a:off x="298208" y="2201129"/>
            <a:ext cx="7931392" cy="4518637"/>
            <a:chOff x="323528" y="1683728"/>
            <a:chExt cx="6591300" cy="3324225"/>
          </a:xfrm>
        </p:grpSpPr>
        <p:pic>
          <p:nvPicPr>
            <p:cNvPr id="6" name="Imagem 5">
              <a:extLst>
                <a:ext uri="{FF2B5EF4-FFF2-40B4-BE49-F238E27FC236}">
                  <a16:creationId xmlns:a16="http://schemas.microsoft.com/office/drawing/2014/main" id="{6485700A-0750-49AB-AD19-5DC863E5210E}"/>
                </a:ext>
              </a:extLst>
            </p:cNvPr>
            <p:cNvPicPr>
              <a:picLocks noChangeAspect="1"/>
            </p:cNvPicPr>
            <p:nvPr/>
          </p:nvPicPr>
          <p:blipFill>
            <a:blip r:embed="rId2"/>
            <a:stretch>
              <a:fillRect/>
            </a:stretch>
          </p:blipFill>
          <p:spPr>
            <a:xfrm>
              <a:off x="323528" y="1683728"/>
              <a:ext cx="6591300" cy="3324225"/>
            </a:xfrm>
            <a:prstGeom prst="rect">
              <a:avLst/>
            </a:prstGeom>
          </p:spPr>
        </p:pic>
        <p:sp>
          <p:nvSpPr>
            <p:cNvPr id="7" name="Retângulo 6">
              <a:extLst>
                <a:ext uri="{FF2B5EF4-FFF2-40B4-BE49-F238E27FC236}">
                  <a16:creationId xmlns:a16="http://schemas.microsoft.com/office/drawing/2014/main" id="{652966D8-86EB-4025-82DB-D3C71137C4F6}"/>
                </a:ext>
              </a:extLst>
            </p:cNvPr>
            <p:cNvSpPr/>
            <p:nvPr/>
          </p:nvSpPr>
          <p:spPr>
            <a:xfrm>
              <a:off x="329608" y="1722474"/>
              <a:ext cx="6585219" cy="322554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27648057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B1F5E79-017F-4CC1-B98A-125D0041D999}"/>
              </a:ext>
            </a:extLst>
          </p:cNvPr>
          <p:cNvSpPr txBox="1"/>
          <p:nvPr/>
        </p:nvSpPr>
        <p:spPr>
          <a:xfrm>
            <a:off x="107504" y="173995"/>
            <a:ext cx="11940480" cy="3693319"/>
          </a:xfrm>
          <a:prstGeom prst="rect">
            <a:avLst/>
          </a:prstGeom>
          <a:noFill/>
        </p:spPr>
        <p:txBody>
          <a:bodyPr wrap="square">
            <a:spAutoFit/>
          </a:bodyPr>
          <a:lstStyle/>
          <a:p>
            <a:pPr algn="just"/>
            <a:r>
              <a:rPr lang="pt-BR" sz="2600" b="1" dirty="0">
                <a:latin typeface="Arial" panose="020B0604020202020204" pitchFamily="34" charset="0"/>
                <a:cs typeface="Arial" panose="020B0604020202020204" pitchFamily="34" charset="0"/>
              </a:rPr>
              <a:t>0)</a:t>
            </a:r>
            <a:r>
              <a:rPr lang="pt-BR" sz="2600" dirty="0">
                <a:latin typeface="Arial" panose="020B0604020202020204" pitchFamily="34" charset="0"/>
                <a:cs typeface="Arial" panose="020B0604020202020204" pitchFamily="34" charset="0"/>
              </a:rPr>
              <a:t> </a:t>
            </a:r>
            <a:r>
              <a:rPr lang="pt-BR" sz="2600" b="0" i="0" dirty="0">
                <a:effectLst/>
                <a:latin typeface="Arial" panose="020B0604020202020204" pitchFamily="34" charset="0"/>
                <a:cs typeface="Arial" panose="020B0604020202020204" pitchFamily="34" charset="0"/>
              </a:rPr>
              <a:t>O PIB real para o ano corrente foi de $178.000.</a:t>
            </a:r>
          </a:p>
          <a:p>
            <a:pPr algn="just"/>
            <a:r>
              <a:rPr lang="pt-BR" sz="2600" b="1" i="0" dirty="0">
                <a:effectLst/>
                <a:latin typeface="Arial" panose="020B0604020202020204" pitchFamily="34" charset="0"/>
                <a:cs typeface="Arial" panose="020B0604020202020204" pitchFamily="34" charset="0"/>
              </a:rPr>
              <a:t>1) </a:t>
            </a:r>
            <a:r>
              <a:rPr lang="pt-BR" sz="2600" b="0" i="0" dirty="0">
                <a:effectLst/>
                <a:latin typeface="Arial" panose="020B0604020202020204" pitchFamily="34" charset="0"/>
                <a:cs typeface="Arial" panose="020B0604020202020204" pitchFamily="34" charset="0"/>
              </a:rPr>
              <a:t>O PIB real cresceu mais do que 250% entre o ano base e o ano corrente.</a:t>
            </a:r>
          </a:p>
          <a:p>
            <a:pPr algn="just"/>
            <a:br>
              <a:rPr lang="pt-BR" sz="2600" b="0" i="0" dirty="0">
                <a:effectLst/>
                <a:latin typeface="Arial" panose="020B0604020202020204" pitchFamily="34" charset="0"/>
                <a:cs typeface="Arial" panose="020B0604020202020204" pitchFamily="34" charset="0"/>
              </a:rPr>
            </a:br>
            <a:r>
              <a:rPr lang="pt-BR" sz="2600" b="1" dirty="0">
                <a:latin typeface="Arial" panose="020B0604020202020204" pitchFamily="34" charset="0"/>
                <a:cs typeface="Arial" panose="020B0604020202020204" pitchFamily="34" charset="0"/>
              </a:rPr>
              <a:t>2)</a:t>
            </a:r>
            <a:r>
              <a:rPr lang="pt-BR" sz="2600" dirty="0">
                <a:latin typeface="Arial" panose="020B0604020202020204" pitchFamily="34" charset="0"/>
                <a:cs typeface="Arial" panose="020B0604020202020204" pitchFamily="34" charset="0"/>
              </a:rPr>
              <a:t> </a:t>
            </a:r>
            <a:r>
              <a:rPr lang="pt-BR" sz="2600" b="0" i="0" dirty="0">
                <a:effectLst/>
                <a:latin typeface="Arial" panose="020B0604020202020204" pitchFamily="34" charset="0"/>
                <a:cs typeface="Arial" panose="020B0604020202020204" pitchFamily="34" charset="0"/>
              </a:rPr>
              <a:t>O deflator do PNB entre o ano base e o ano corrente foi inferior a 10%.</a:t>
            </a:r>
          </a:p>
          <a:p>
            <a:pPr algn="just"/>
            <a:br>
              <a:rPr lang="pt-BR" sz="2600" b="0" i="0" dirty="0">
                <a:effectLst/>
                <a:latin typeface="Arial" panose="020B0604020202020204" pitchFamily="34" charset="0"/>
                <a:cs typeface="Arial" panose="020B0604020202020204" pitchFamily="34" charset="0"/>
              </a:rPr>
            </a:br>
            <a:r>
              <a:rPr lang="pt-BR" sz="2600" b="1" dirty="0">
                <a:latin typeface="Arial" panose="020B0604020202020204" pitchFamily="34" charset="0"/>
                <a:cs typeface="Arial" panose="020B0604020202020204" pitchFamily="34" charset="0"/>
              </a:rPr>
              <a:t>3)</a:t>
            </a:r>
            <a:r>
              <a:rPr lang="pt-BR" sz="2600" dirty="0">
                <a:latin typeface="Arial" panose="020B0604020202020204" pitchFamily="34" charset="0"/>
                <a:cs typeface="Arial" panose="020B0604020202020204" pitchFamily="34" charset="0"/>
              </a:rPr>
              <a:t> </a:t>
            </a:r>
            <a:r>
              <a:rPr lang="pt-BR" sz="2600" b="0" i="0" dirty="0">
                <a:effectLst/>
                <a:latin typeface="Arial" panose="020B0604020202020204" pitchFamily="34" charset="0"/>
                <a:cs typeface="Arial" panose="020B0604020202020204" pitchFamily="34" charset="0"/>
              </a:rPr>
              <a:t>A mudança percentual no nível de preços entre o ano base e o ano corrente medida pelo deflator do PNB foi superior à medida por um índice de preços ao consumidor do tipo </a:t>
            </a:r>
            <a:r>
              <a:rPr lang="pt-BR" sz="2600" b="0" i="0" dirty="0" err="1">
                <a:effectLst/>
                <a:latin typeface="Arial" panose="020B0604020202020204" pitchFamily="34" charset="0"/>
                <a:cs typeface="Arial" panose="020B0604020202020204" pitchFamily="34" charset="0"/>
              </a:rPr>
              <a:t>Laspeyres</a:t>
            </a:r>
            <a:r>
              <a:rPr lang="pt-BR" sz="2600" b="0" i="0" dirty="0">
                <a:effectLst/>
                <a:latin typeface="Arial" panose="020B0604020202020204" pitchFamily="34" charset="0"/>
                <a:cs typeface="Arial" panose="020B0604020202020204" pitchFamily="34" charset="0"/>
              </a:rPr>
              <a:t>.</a:t>
            </a:r>
          </a:p>
          <a:p>
            <a:pPr algn="just"/>
            <a:r>
              <a:rPr lang="pt-BR" sz="2600" b="1" dirty="0">
                <a:latin typeface="Arial" panose="020B0604020202020204" pitchFamily="34" charset="0"/>
                <a:cs typeface="Arial" panose="020B0604020202020204" pitchFamily="34" charset="0"/>
              </a:rPr>
              <a:t>4)</a:t>
            </a:r>
            <a:r>
              <a:rPr lang="pt-BR" sz="2600" dirty="0">
                <a:latin typeface="Arial" panose="020B0604020202020204" pitchFamily="34" charset="0"/>
                <a:cs typeface="Arial" panose="020B0604020202020204" pitchFamily="34" charset="0"/>
              </a:rPr>
              <a:t> </a:t>
            </a:r>
            <a:r>
              <a:rPr lang="pt-BR" sz="2600" b="0" i="0" dirty="0">
                <a:effectLst/>
                <a:latin typeface="Arial" panose="020B0604020202020204" pitchFamily="34" charset="0"/>
                <a:cs typeface="Arial" panose="020B0604020202020204" pitchFamily="34" charset="0"/>
              </a:rPr>
              <a:t>Os bens Y e Z são complementares.</a:t>
            </a:r>
            <a:r>
              <a:rPr lang="pt-BR" sz="2600" dirty="0">
                <a:latin typeface="Arial" panose="020B0604020202020204" pitchFamily="34" charset="0"/>
                <a:cs typeface="Arial" panose="020B0604020202020204" pitchFamily="34" charset="0"/>
              </a:rPr>
              <a:t> </a:t>
            </a:r>
          </a:p>
        </p:txBody>
      </p:sp>
      <p:sp>
        <p:nvSpPr>
          <p:cNvPr id="5" name="CaixaDeTexto 4">
            <a:extLst>
              <a:ext uri="{FF2B5EF4-FFF2-40B4-BE49-F238E27FC236}">
                <a16:creationId xmlns:a16="http://schemas.microsoft.com/office/drawing/2014/main" id="{FE3E21A6-18B3-46BE-AF82-47008750BCE9}"/>
              </a:ext>
            </a:extLst>
          </p:cNvPr>
          <p:cNvSpPr txBox="1"/>
          <p:nvPr/>
        </p:nvSpPr>
        <p:spPr>
          <a:xfrm>
            <a:off x="520551" y="1750613"/>
            <a:ext cx="2050369" cy="492443"/>
          </a:xfrm>
          <a:prstGeom prst="rect">
            <a:avLst/>
          </a:prstGeom>
          <a:noFill/>
        </p:spPr>
        <p:txBody>
          <a:bodyPr wrap="square" rtlCol="0">
            <a:spAutoFit/>
          </a:bodyPr>
          <a:lstStyle/>
          <a:p>
            <a:r>
              <a:rPr lang="pt-BR" sz="2600" b="1" dirty="0">
                <a:solidFill>
                  <a:srgbClr val="FF0000"/>
                </a:solidFill>
                <a:latin typeface="Arial" panose="020B0604020202020204" pitchFamily="34" charset="0"/>
                <a:cs typeface="Arial" panose="020B0604020202020204" pitchFamily="34" charset="0"/>
              </a:rPr>
              <a:t>F = 12,36%</a:t>
            </a:r>
          </a:p>
        </p:txBody>
      </p:sp>
      <p:sp>
        <p:nvSpPr>
          <p:cNvPr id="6" name="CaixaDeTexto 5">
            <a:extLst>
              <a:ext uri="{FF2B5EF4-FFF2-40B4-BE49-F238E27FC236}">
                <a16:creationId xmlns:a16="http://schemas.microsoft.com/office/drawing/2014/main" id="{67E6CBB8-DB45-4C5F-B886-1C3559A211A8}"/>
              </a:ext>
            </a:extLst>
          </p:cNvPr>
          <p:cNvSpPr txBox="1"/>
          <p:nvPr/>
        </p:nvSpPr>
        <p:spPr>
          <a:xfrm>
            <a:off x="7577674" y="182234"/>
            <a:ext cx="360040" cy="492443"/>
          </a:xfrm>
          <a:prstGeom prst="rect">
            <a:avLst/>
          </a:prstGeom>
          <a:noFill/>
        </p:spPr>
        <p:txBody>
          <a:bodyPr wrap="square" rtlCol="0">
            <a:spAutoFit/>
          </a:bodyPr>
          <a:lstStyle/>
          <a:p>
            <a:r>
              <a:rPr lang="pt-BR" sz="2600" b="1" dirty="0">
                <a:solidFill>
                  <a:srgbClr val="FF0000"/>
                </a:solidFill>
                <a:latin typeface="Arial" panose="020B0604020202020204" pitchFamily="34" charset="0"/>
                <a:cs typeface="Arial" panose="020B0604020202020204" pitchFamily="34" charset="0"/>
              </a:rPr>
              <a:t>V</a:t>
            </a:r>
          </a:p>
        </p:txBody>
      </p:sp>
      <p:sp>
        <p:nvSpPr>
          <p:cNvPr id="7" name="CaixaDeTexto 6">
            <a:extLst>
              <a:ext uri="{FF2B5EF4-FFF2-40B4-BE49-F238E27FC236}">
                <a16:creationId xmlns:a16="http://schemas.microsoft.com/office/drawing/2014/main" id="{5DEF2FC9-62F8-4917-B98A-80259BFD1D13}"/>
              </a:ext>
            </a:extLst>
          </p:cNvPr>
          <p:cNvSpPr txBox="1"/>
          <p:nvPr/>
        </p:nvSpPr>
        <p:spPr>
          <a:xfrm>
            <a:off x="4644480" y="2978580"/>
            <a:ext cx="3293233" cy="492443"/>
          </a:xfrm>
          <a:prstGeom prst="rect">
            <a:avLst/>
          </a:prstGeom>
          <a:noFill/>
        </p:spPr>
        <p:txBody>
          <a:bodyPr wrap="square" rtlCol="0">
            <a:spAutoFit/>
          </a:bodyPr>
          <a:lstStyle/>
          <a:p>
            <a:r>
              <a:rPr lang="pt-BR" sz="2600" b="1" dirty="0">
                <a:solidFill>
                  <a:srgbClr val="FF0000"/>
                </a:solidFill>
                <a:latin typeface="Arial" panose="020B0604020202020204" pitchFamily="34" charset="0"/>
                <a:cs typeface="Arial" panose="020B0604020202020204" pitchFamily="34" charset="0"/>
              </a:rPr>
              <a:t>V : 12,36% &gt; 8,93%</a:t>
            </a:r>
          </a:p>
        </p:txBody>
      </p:sp>
      <p:sp>
        <p:nvSpPr>
          <p:cNvPr id="8" name="CaixaDeTexto 7">
            <a:extLst>
              <a:ext uri="{FF2B5EF4-FFF2-40B4-BE49-F238E27FC236}">
                <a16:creationId xmlns:a16="http://schemas.microsoft.com/office/drawing/2014/main" id="{C287AD6B-5186-4716-8A83-64632A11957E}"/>
              </a:ext>
            </a:extLst>
          </p:cNvPr>
          <p:cNvSpPr txBox="1"/>
          <p:nvPr/>
        </p:nvSpPr>
        <p:spPr>
          <a:xfrm>
            <a:off x="520552" y="904070"/>
            <a:ext cx="1656184" cy="492443"/>
          </a:xfrm>
          <a:prstGeom prst="rect">
            <a:avLst/>
          </a:prstGeom>
          <a:noFill/>
        </p:spPr>
        <p:txBody>
          <a:bodyPr wrap="square" rtlCol="0">
            <a:spAutoFit/>
          </a:bodyPr>
          <a:lstStyle/>
          <a:p>
            <a:r>
              <a:rPr lang="pt-BR" sz="2600" b="1" dirty="0">
                <a:solidFill>
                  <a:srgbClr val="FF0000"/>
                </a:solidFill>
                <a:latin typeface="Arial" panose="020B0604020202020204" pitchFamily="34" charset="0"/>
                <a:cs typeface="Arial" panose="020B0604020202020204" pitchFamily="34" charset="0"/>
              </a:rPr>
              <a:t>F = 217%</a:t>
            </a:r>
          </a:p>
        </p:txBody>
      </p:sp>
      <p:sp>
        <p:nvSpPr>
          <p:cNvPr id="9" name="CaixaDeTexto 8">
            <a:extLst>
              <a:ext uri="{FF2B5EF4-FFF2-40B4-BE49-F238E27FC236}">
                <a16:creationId xmlns:a16="http://schemas.microsoft.com/office/drawing/2014/main" id="{1A0E0B64-6CCC-44B9-BFC4-6F4FF01E534F}"/>
              </a:ext>
            </a:extLst>
          </p:cNvPr>
          <p:cNvSpPr txBox="1"/>
          <p:nvPr/>
        </p:nvSpPr>
        <p:spPr>
          <a:xfrm>
            <a:off x="5923721" y="3372630"/>
            <a:ext cx="360040" cy="492443"/>
          </a:xfrm>
          <a:prstGeom prst="rect">
            <a:avLst/>
          </a:prstGeom>
          <a:noFill/>
        </p:spPr>
        <p:txBody>
          <a:bodyPr wrap="square" rtlCol="0">
            <a:spAutoFit/>
          </a:bodyPr>
          <a:lstStyle/>
          <a:p>
            <a:r>
              <a:rPr lang="pt-BR" sz="2600" b="1" dirty="0">
                <a:solidFill>
                  <a:srgbClr val="FF0000"/>
                </a:solidFill>
                <a:latin typeface="Arial" panose="020B0604020202020204" pitchFamily="34" charset="0"/>
                <a:cs typeface="Arial" panose="020B0604020202020204" pitchFamily="34" charset="0"/>
              </a:rPr>
              <a:t>F</a:t>
            </a:r>
          </a:p>
        </p:txBody>
      </p:sp>
      <p:sp>
        <p:nvSpPr>
          <p:cNvPr id="10" name="CaixaDeTexto 9">
            <a:extLst>
              <a:ext uri="{FF2B5EF4-FFF2-40B4-BE49-F238E27FC236}">
                <a16:creationId xmlns:a16="http://schemas.microsoft.com/office/drawing/2014/main" id="{55FBD497-7526-46FF-90C8-E49CEF95F044}"/>
              </a:ext>
            </a:extLst>
          </p:cNvPr>
          <p:cNvSpPr txBox="1"/>
          <p:nvPr/>
        </p:nvSpPr>
        <p:spPr>
          <a:xfrm>
            <a:off x="144016" y="3995954"/>
            <a:ext cx="11903968" cy="1692771"/>
          </a:xfrm>
          <a:prstGeom prst="rect">
            <a:avLst/>
          </a:prstGeom>
          <a:noFill/>
        </p:spPr>
        <p:txBody>
          <a:bodyPr wrap="square" rtlCol="0">
            <a:spAutoFit/>
          </a:bodyPr>
          <a:lstStyle/>
          <a:p>
            <a:pPr marL="342900" indent="-342900">
              <a:buFont typeface="Wingdings" panose="05000000000000000000" pitchFamily="2" charset="2"/>
              <a:buChar char="§"/>
            </a:pPr>
            <a:r>
              <a:rPr lang="pt-BR" sz="2600" dirty="0">
                <a:latin typeface="Arial" panose="020B0604020202020204" pitchFamily="34" charset="0"/>
                <a:cs typeface="Arial" panose="020B0604020202020204" pitchFamily="34" charset="0"/>
              </a:rPr>
              <a:t>Vamos calcular o valor do PIB, nominal e real, a taxa de inflação medida pelo DIP e utilizando um índice de </a:t>
            </a:r>
            <a:r>
              <a:rPr lang="pt-BR" sz="2600" dirty="0" err="1">
                <a:latin typeface="Arial" panose="020B0604020202020204" pitchFamily="34" charset="0"/>
                <a:cs typeface="Arial" panose="020B0604020202020204" pitchFamily="34" charset="0"/>
              </a:rPr>
              <a:t>Laspeyres</a:t>
            </a:r>
            <a:r>
              <a:rPr lang="pt-BR" sz="2600" dirty="0">
                <a:latin typeface="Arial" panose="020B0604020202020204" pitchFamily="34" charset="0"/>
                <a:cs typeface="Arial" panose="020B0604020202020204" pitchFamily="34" charset="0"/>
              </a:rPr>
              <a:t>,..., depois responderemos todos os itens.</a:t>
            </a:r>
          </a:p>
          <a:p>
            <a:pPr marL="342900" indent="-342900">
              <a:buFont typeface="Wingdings" panose="05000000000000000000" pitchFamily="2" charset="2"/>
              <a:buChar char="§"/>
            </a:pPr>
            <a:endParaRPr lang="pt-B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25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DE30F89-F40C-4D14-BC97-EEEFB99CE9C3}"/>
              </a:ext>
            </a:extLst>
          </p:cNvPr>
          <p:cNvSpPr txBox="1"/>
          <p:nvPr/>
        </p:nvSpPr>
        <p:spPr>
          <a:xfrm>
            <a:off x="144016" y="115927"/>
            <a:ext cx="11875706" cy="1292662"/>
          </a:xfrm>
          <a:prstGeom prst="rect">
            <a:avLst/>
          </a:prstGeom>
          <a:noFill/>
        </p:spPr>
        <p:txBody>
          <a:bodyPr wrap="square" rtlCol="0">
            <a:spAutoFit/>
          </a:bodyPr>
          <a:lstStyle/>
          <a:p>
            <a:pPr marL="342900" indent="-3429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Primeiro vamos calcular o </a:t>
            </a:r>
            <a:r>
              <a:rPr lang="pt-BR" sz="2600" b="1" dirty="0">
                <a:latin typeface="Arial" panose="020B0604020202020204" pitchFamily="34" charset="0"/>
                <a:cs typeface="Arial" panose="020B0604020202020204" pitchFamily="34" charset="0"/>
              </a:rPr>
              <a:t>PIB Nominal </a:t>
            </a:r>
            <a:r>
              <a:rPr lang="pt-BR" sz="2600" dirty="0">
                <a:latin typeface="Arial" panose="020B0604020202020204" pitchFamily="34" charset="0"/>
                <a:cs typeface="Arial" panose="020B0604020202020204" pitchFamily="34" charset="0"/>
              </a:rPr>
              <a:t>nos anos Base e corrente, doravante chamados de períodos 0 e 1.</a:t>
            </a:r>
          </a:p>
          <a:p>
            <a:pPr marL="342900" indent="-342900" algn="just">
              <a:buFont typeface="Wingdings" panose="05000000000000000000" pitchFamily="2" charset="2"/>
              <a:buChar char="§"/>
            </a:pPr>
            <a:endParaRPr lang="pt-BR" sz="2600" dirty="0">
              <a:latin typeface="Arial" panose="020B0604020202020204" pitchFamily="34" charset="0"/>
              <a:cs typeface="Arial" panose="020B0604020202020204" pitchFamily="34" charset="0"/>
            </a:endParaRPr>
          </a:p>
        </p:txBody>
      </p:sp>
      <p:graphicFrame>
        <p:nvGraphicFramePr>
          <p:cNvPr id="5" name="Objeto 4">
            <a:extLst>
              <a:ext uri="{FF2B5EF4-FFF2-40B4-BE49-F238E27FC236}">
                <a16:creationId xmlns:a16="http://schemas.microsoft.com/office/drawing/2014/main" id="{948AAE32-2AED-4F02-90DD-22FEB82FEACB}"/>
              </a:ext>
            </a:extLst>
          </p:cNvPr>
          <p:cNvGraphicFramePr>
            <a:graphicFrameLocks noChangeAspect="1"/>
          </p:cNvGraphicFramePr>
          <p:nvPr>
            <p:extLst>
              <p:ext uri="{D42A27DB-BD31-4B8C-83A1-F6EECF244321}">
                <p14:modId xmlns:p14="http://schemas.microsoft.com/office/powerpoint/2010/main" val="1420217500"/>
              </p:ext>
            </p:extLst>
          </p:nvPr>
        </p:nvGraphicFramePr>
        <p:xfrm>
          <a:off x="625017" y="1049626"/>
          <a:ext cx="8636041" cy="1176739"/>
        </p:xfrm>
        <a:graphic>
          <a:graphicData uri="http://schemas.openxmlformats.org/presentationml/2006/ole">
            <mc:AlternateContent xmlns:mc="http://schemas.openxmlformats.org/markup-compatibility/2006">
              <mc:Choice xmlns:v="urn:schemas-microsoft-com:vml" Requires="v">
                <p:oleObj name="Equation" r:id="rId2" imgW="3454200" imgH="507960" progId="Equation.DSMT4">
                  <p:embed/>
                </p:oleObj>
              </mc:Choice>
              <mc:Fallback>
                <p:oleObj name="Equation" r:id="rId2" imgW="3454200" imgH="507960" progId="Equation.DSMT4">
                  <p:embed/>
                  <p:pic>
                    <p:nvPicPr>
                      <p:cNvPr id="4" name="Objeto 3">
                        <a:extLst>
                          <a:ext uri="{FF2B5EF4-FFF2-40B4-BE49-F238E27FC236}">
                            <a16:creationId xmlns:a16="http://schemas.microsoft.com/office/drawing/2014/main" id="{2DDD4F85-2A6D-4EBB-895E-68A8E5AE7EFC}"/>
                          </a:ext>
                        </a:extLst>
                      </p:cNvPr>
                      <p:cNvPicPr>
                        <a:picLocks noChangeAspect="1" noChangeArrowheads="1"/>
                      </p:cNvPicPr>
                      <p:nvPr/>
                    </p:nvPicPr>
                    <p:blipFill>
                      <a:blip r:embed="rId3"/>
                      <a:srcRect/>
                      <a:stretch>
                        <a:fillRect/>
                      </a:stretch>
                    </p:blipFill>
                    <p:spPr bwMode="auto">
                      <a:xfrm>
                        <a:off x="625017" y="1049626"/>
                        <a:ext cx="8636041" cy="1176739"/>
                      </a:xfrm>
                      <a:prstGeom prst="rect">
                        <a:avLst/>
                      </a:prstGeom>
                      <a:noFill/>
                    </p:spPr>
                  </p:pic>
                </p:oleObj>
              </mc:Fallback>
            </mc:AlternateContent>
          </a:graphicData>
        </a:graphic>
      </p:graphicFrame>
      <p:sp>
        <p:nvSpPr>
          <p:cNvPr id="6" name="CaixaDeTexto 5">
            <a:extLst>
              <a:ext uri="{FF2B5EF4-FFF2-40B4-BE49-F238E27FC236}">
                <a16:creationId xmlns:a16="http://schemas.microsoft.com/office/drawing/2014/main" id="{ECA3FAA2-E5A3-4810-BB1E-76C865D85AC8}"/>
              </a:ext>
            </a:extLst>
          </p:cNvPr>
          <p:cNvSpPr txBox="1"/>
          <p:nvPr/>
        </p:nvSpPr>
        <p:spPr>
          <a:xfrm>
            <a:off x="144016" y="2477719"/>
            <a:ext cx="11875706" cy="1692771"/>
          </a:xfrm>
          <a:prstGeom prst="rect">
            <a:avLst/>
          </a:prstGeom>
          <a:noFill/>
        </p:spPr>
        <p:txBody>
          <a:bodyPr wrap="square" rtlCol="0">
            <a:spAutoFit/>
          </a:bodyPr>
          <a:lstStyle/>
          <a:p>
            <a:pPr marL="342900" indent="-3429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Já o </a:t>
            </a:r>
            <a:r>
              <a:rPr lang="pt-BR" sz="2600" b="1" dirty="0">
                <a:latin typeface="Arial" panose="020B0604020202020204" pitchFamily="34" charset="0"/>
                <a:cs typeface="Arial" panose="020B0604020202020204" pitchFamily="34" charset="0"/>
              </a:rPr>
              <a:t>PIB Real do ano 1</a:t>
            </a:r>
            <a:r>
              <a:rPr lang="pt-BR" sz="2600" dirty="0">
                <a:latin typeface="Arial" panose="020B0604020202020204" pitchFamily="34" charset="0"/>
                <a:cs typeface="Arial" panose="020B0604020202020204" pitchFamily="34" charset="0"/>
              </a:rPr>
              <a:t>, em moeda do ano 0, é dado por:</a:t>
            </a:r>
          </a:p>
          <a:p>
            <a:pPr marL="800100" lvl="1" indent="-3429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(Quantidades produzidas no ano 1 aos preços do ano 0)</a:t>
            </a:r>
          </a:p>
          <a:p>
            <a:pPr marL="342900" indent="-342900" algn="just">
              <a:buFont typeface="Wingdings" panose="05000000000000000000" pitchFamily="2" charset="2"/>
              <a:buChar char="§"/>
            </a:pPr>
            <a:endParaRPr lang="pt-BR" sz="26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2600" dirty="0">
              <a:latin typeface="Arial" panose="020B0604020202020204" pitchFamily="34" charset="0"/>
              <a:cs typeface="Arial" panose="020B0604020202020204" pitchFamily="34" charset="0"/>
            </a:endParaRPr>
          </a:p>
        </p:txBody>
      </p:sp>
      <p:graphicFrame>
        <p:nvGraphicFramePr>
          <p:cNvPr id="7" name="Objeto 6">
            <a:extLst>
              <a:ext uri="{FF2B5EF4-FFF2-40B4-BE49-F238E27FC236}">
                <a16:creationId xmlns:a16="http://schemas.microsoft.com/office/drawing/2014/main" id="{95DBD07B-B7EE-4525-99E2-1C6276B8EBC2}"/>
              </a:ext>
            </a:extLst>
          </p:cNvPr>
          <p:cNvGraphicFramePr>
            <a:graphicFrameLocks noChangeAspect="1"/>
          </p:cNvGraphicFramePr>
          <p:nvPr>
            <p:extLst>
              <p:ext uri="{D42A27DB-BD31-4B8C-83A1-F6EECF244321}">
                <p14:modId xmlns:p14="http://schemas.microsoft.com/office/powerpoint/2010/main" val="732320282"/>
              </p:ext>
            </p:extLst>
          </p:nvPr>
        </p:nvGraphicFramePr>
        <p:xfrm>
          <a:off x="704531" y="3451402"/>
          <a:ext cx="8929228" cy="643522"/>
        </p:xfrm>
        <a:graphic>
          <a:graphicData uri="http://schemas.openxmlformats.org/presentationml/2006/ole">
            <mc:AlternateContent xmlns:mc="http://schemas.openxmlformats.org/markup-compatibility/2006">
              <mc:Choice xmlns:v="urn:schemas-microsoft-com:vml" Requires="v">
                <p:oleObj name="Equation" r:id="rId4" imgW="3949560" imgH="279360" progId="Equation.DSMT4">
                  <p:embed/>
                </p:oleObj>
              </mc:Choice>
              <mc:Fallback>
                <p:oleObj name="Equation" r:id="rId4" imgW="3949560" imgH="279360" progId="Equation.DSMT4">
                  <p:embed/>
                  <p:pic>
                    <p:nvPicPr>
                      <p:cNvPr id="7" name="Objeto 6">
                        <a:extLst>
                          <a:ext uri="{FF2B5EF4-FFF2-40B4-BE49-F238E27FC236}">
                            <a16:creationId xmlns:a16="http://schemas.microsoft.com/office/drawing/2014/main" id="{5DB6399C-3944-4BCC-AB05-D339F036C4EF}"/>
                          </a:ext>
                        </a:extLst>
                      </p:cNvPr>
                      <p:cNvPicPr>
                        <a:picLocks noChangeAspect="1" noChangeArrowheads="1"/>
                      </p:cNvPicPr>
                      <p:nvPr/>
                    </p:nvPicPr>
                    <p:blipFill>
                      <a:blip r:embed="rId5"/>
                      <a:srcRect/>
                      <a:stretch>
                        <a:fillRect/>
                      </a:stretch>
                    </p:blipFill>
                    <p:spPr bwMode="auto">
                      <a:xfrm>
                        <a:off x="704531" y="3451402"/>
                        <a:ext cx="8929228" cy="643522"/>
                      </a:xfrm>
                      <a:prstGeom prst="rect">
                        <a:avLst/>
                      </a:prstGeom>
                      <a:noFill/>
                    </p:spPr>
                  </p:pic>
                </p:oleObj>
              </mc:Fallback>
            </mc:AlternateContent>
          </a:graphicData>
        </a:graphic>
      </p:graphicFrame>
      <p:sp>
        <p:nvSpPr>
          <p:cNvPr id="8" name="CaixaDeTexto 7">
            <a:extLst>
              <a:ext uri="{FF2B5EF4-FFF2-40B4-BE49-F238E27FC236}">
                <a16:creationId xmlns:a16="http://schemas.microsoft.com/office/drawing/2014/main" id="{5F8A7AFC-2F2E-4C22-B230-A6E0E9F936FE}"/>
              </a:ext>
            </a:extLst>
          </p:cNvPr>
          <p:cNvSpPr txBox="1"/>
          <p:nvPr/>
        </p:nvSpPr>
        <p:spPr>
          <a:xfrm>
            <a:off x="144015" y="4407943"/>
            <a:ext cx="11875705" cy="892552"/>
          </a:xfrm>
          <a:prstGeom prst="rect">
            <a:avLst/>
          </a:prstGeom>
          <a:noFill/>
        </p:spPr>
        <p:txBody>
          <a:bodyPr wrap="square" rtlCol="0">
            <a:spAutoFit/>
          </a:bodyPr>
          <a:lstStyle/>
          <a:p>
            <a:pPr marL="342900" indent="-3429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Logo, a </a:t>
            </a:r>
            <a:r>
              <a:rPr lang="pt-BR" sz="2600" b="1" dirty="0">
                <a:latin typeface="Arial" panose="020B0604020202020204" pitchFamily="34" charset="0"/>
                <a:cs typeface="Arial" panose="020B0604020202020204" pitchFamily="34" charset="0"/>
              </a:rPr>
              <a:t>taxa de crescimento </a:t>
            </a:r>
            <a:r>
              <a:rPr lang="pt-BR" sz="2600" dirty="0">
                <a:latin typeface="Arial" panose="020B0604020202020204" pitchFamily="34" charset="0"/>
                <a:cs typeface="Arial" panose="020B0604020202020204" pitchFamily="34" charset="0"/>
              </a:rPr>
              <a:t>do </a:t>
            </a:r>
            <a:r>
              <a:rPr lang="pt-BR" sz="2600" b="1" dirty="0">
                <a:latin typeface="Arial" panose="020B0604020202020204" pitchFamily="34" charset="0"/>
                <a:cs typeface="Arial" panose="020B0604020202020204" pitchFamily="34" charset="0"/>
              </a:rPr>
              <a:t>PIB Real do ano 1 </a:t>
            </a:r>
            <a:r>
              <a:rPr lang="pt-BR" sz="2600" dirty="0">
                <a:latin typeface="Arial" panose="020B0604020202020204" pitchFamily="34" charset="0"/>
                <a:cs typeface="Arial" panose="020B0604020202020204" pitchFamily="34" charset="0"/>
              </a:rPr>
              <a:t>é igual a:</a:t>
            </a:r>
          </a:p>
          <a:p>
            <a:pPr marL="342900" indent="-342900" algn="just">
              <a:buFont typeface="Wingdings" panose="05000000000000000000" pitchFamily="2" charset="2"/>
              <a:buChar char="§"/>
            </a:pPr>
            <a:endParaRPr lang="pt-BR" sz="2600" dirty="0">
              <a:latin typeface="Arial" panose="020B060402020202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46E86904-3266-4924-91D1-F9CE26C1CE37}"/>
              </a:ext>
            </a:extLst>
          </p:cNvPr>
          <p:cNvSpPr>
            <a:spLocks noChangeArrowheads="1"/>
          </p:cNvSpPr>
          <p:nvPr/>
        </p:nvSpPr>
        <p:spPr bwMode="auto">
          <a:xfrm>
            <a:off x="0" y="197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 name="Objeto 9">
            <a:extLst>
              <a:ext uri="{FF2B5EF4-FFF2-40B4-BE49-F238E27FC236}">
                <a16:creationId xmlns:a16="http://schemas.microsoft.com/office/drawing/2014/main" id="{8828509F-4ABA-49C5-B7EA-1FC1007B8E03}"/>
              </a:ext>
            </a:extLst>
          </p:cNvPr>
          <p:cNvGraphicFramePr>
            <a:graphicFrameLocks noChangeAspect="1"/>
          </p:cNvGraphicFramePr>
          <p:nvPr>
            <p:extLst>
              <p:ext uri="{D42A27DB-BD31-4B8C-83A1-F6EECF244321}">
                <p14:modId xmlns:p14="http://schemas.microsoft.com/office/powerpoint/2010/main" val="1011616352"/>
              </p:ext>
            </p:extLst>
          </p:nvPr>
        </p:nvGraphicFramePr>
        <p:xfrm>
          <a:off x="625017" y="5005304"/>
          <a:ext cx="6464896" cy="1018976"/>
        </p:xfrm>
        <a:graphic>
          <a:graphicData uri="http://schemas.openxmlformats.org/presentationml/2006/ole">
            <mc:AlternateContent xmlns:mc="http://schemas.openxmlformats.org/markup-compatibility/2006">
              <mc:Choice xmlns:v="urn:schemas-microsoft-com:vml" Requires="v">
                <p:oleObj name="Equation" r:id="rId6" imgW="2781300" imgH="431800" progId="Equation.DSMT4">
                  <p:embed/>
                </p:oleObj>
              </mc:Choice>
              <mc:Fallback>
                <p:oleObj name="Equation" r:id="rId6" imgW="2781300" imgH="431800" progId="Equation.DSMT4">
                  <p:embed/>
                  <p:pic>
                    <p:nvPicPr>
                      <p:cNvPr id="10" name="Objeto 9">
                        <a:extLst>
                          <a:ext uri="{FF2B5EF4-FFF2-40B4-BE49-F238E27FC236}">
                            <a16:creationId xmlns:a16="http://schemas.microsoft.com/office/drawing/2014/main" id="{13834878-8438-4CA9-9F17-2405B814FB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017" y="5005304"/>
                        <a:ext cx="6464896" cy="1018976"/>
                      </a:xfrm>
                      <a:prstGeom prst="rect">
                        <a:avLst/>
                      </a:prstGeom>
                      <a:noFill/>
                    </p:spPr>
                  </p:pic>
                </p:oleObj>
              </mc:Fallback>
            </mc:AlternateContent>
          </a:graphicData>
        </a:graphic>
      </p:graphicFrame>
    </p:spTree>
    <p:extLst>
      <p:ext uri="{BB962C8B-B14F-4D97-AF65-F5344CB8AC3E}">
        <p14:creationId xmlns:p14="http://schemas.microsoft.com/office/powerpoint/2010/main" val="59611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D1FEC4F4-D8D5-4495-ABA5-5A87CD7EADF3}"/>
              </a:ext>
            </a:extLst>
          </p:cNvPr>
          <p:cNvSpPr txBox="1"/>
          <p:nvPr/>
        </p:nvSpPr>
        <p:spPr>
          <a:xfrm>
            <a:off x="144016" y="188362"/>
            <a:ext cx="11875706" cy="1292662"/>
          </a:xfrm>
          <a:prstGeom prst="rect">
            <a:avLst/>
          </a:prstGeom>
          <a:noFill/>
        </p:spPr>
        <p:txBody>
          <a:bodyPr wrap="square" rtlCol="0">
            <a:spAutoFit/>
          </a:bodyPr>
          <a:lstStyle/>
          <a:p>
            <a:pPr marL="342900" indent="-3429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A inflação medida pelo </a:t>
            </a:r>
            <a:r>
              <a:rPr lang="pt-BR" sz="2600" b="1" dirty="0">
                <a:latin typeface="Arial" panose="020B0604020202020204" pitchFamily="34" charset="0"/>
                <a:cs typeface="Arial" panose="020B0604020202020204" pitchFamily="34" charset="0"/>
              </a:rPr>
              <a:t>Deflator Implícito do PIB </a:t>
            </a:r>
            <a:r>
              <a:rPr lang="pt-BR" sz="2600" dirty="0">
                <a:latin typeface="Arial" panose="020B0604020202020204" pitchFamily="34" charset="0"/>
                <a:cs typeface="Arial" panose="020B0604020202020204" pitchFamily="34" charset="0"/>
              </a:rPr>
              <a:t>(índice de </a:t>
            </a:r>
            <a:r>
              <a:rPr lang="pt-BR" sz="2600" b="1" dirty="0">
                <a:latin typeface="Arial" panose="020B0604020202020204" pitchFamily="34" charset="0"/>
                <a:cs typeface="Arial" panose="020B0604020202020204" pitchFamily="34" charset="0"/>
              </a:rPr>
              <a:t>preços de </a:t>
            </a:r>
            <a:r>
              <a:rPr lang="pt-BR" sz="2600" b="1" dirty="0" err="1">
                <a:latin typeface="Arial" panose="020B0604020202020204" pitchFamily="34" charset="0"/>
                <a:cs typeface="Arial" panose="020B0604020202020204" pitchFamily="34" charset="0"/>
              </a:rPr>
              <a:t>Paasche</a:t>
            </a:r>
            <a:r>
              <a:rPr lang="pt-BR" sz="2600" dirty="0">
                <a:latin typeface="Arial" panose="020B0604020202020204" pitchFamily="34" charset="0"/>
                <a:cs typeface="Arial" panose="020B0604020202020204" pitchFamily="34" charset="0"/>
              </a:rPr>
              <a:t>) pode ser calculado da seguinte forma:</a:t>
            </a:r>
          </a:p>
          <a:p>
            <a:pPr marL="342900" indent="-342900" algn="just">
              <a:buFont typeface="Wingdings" panose="05000000000000000000" pitchFamily="2" charset="2"/>
              <a:buChar char="§"/>
            </a:pPr>
            <a:endParaRPr lang="pt-BR" sz="2600"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ACEF0A5C-8EC8-4758-BC4D-9BCB1268D58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 name="Objeto 5">
            <a:extLst>
              <a:ext uri="{FF2B5EF4-FFF2-40B4-BE49-F238E27FC236}">
                <a16:creationId xmlns:a16="http://schemas.microsoft.com/office/drawing/2014/main" id="{B9E5CF36-597B-4FB3-BB40-827C67312586}"/>
              </a:ext>
            </a:extLst>
          </p:cNvPr>
          <p:cNvGraphicFramePr>
            <a:graphicFrameLocks noChangeAspect="1"/>
          </p:cNvGraphicFramePr>
          <p:nvPr>
            <p:extLst>
              <p:ext uri="{D42A27DB-BD31-4B8C-83A1-F6EECF244321}">
                <p14:modId xmlns:p14="http://schemas.microsoft.com/office/powerpoint/2010/main" val="4250337539"/>
              </p:ext>
            </p:extLst>
          </p:nvPr>
        </p:nvGraphicFramePr>
        <p:xfrm>
          <a:off x="610714" y="1101589"/>
          <a:ext cx="7741576" cy="2061746"/>
        </p:xfrm>
        <a:graphic>
          <a:graphicData uri="http://schemas.openxmlformats.org/presentationml/2006/ole">
            <mc:AlternateContent xmlns:mc="http://schemas.openxmlformats.org/markup-compatibility/2006">
              <mc:Choice xmlns:v="urn:schemas-microsoft-com:vml" Requires="v">
                <p:oleObj name="Equation" r:id="rId2" imgW="3479800" imgH="965200" progId="Equation.DSMT4">
                  <p:embed/>
                </p:oleObj>
              </mc:Choice>
              <mc:Fallback>
                <p:oleObj name="Equation" r:id="rId2" imgW="3479800" imgH="965200" progId="Equation.DSMT4">
                  <p:embed/>
                  <p:pic>
                    <p:nvPicPr>
                      <p:cNvPr id="4" name="Objeto 3">
                        <a:extLst>
                          <a:ext uri="{FF2B5EF4-FFF2-40B4-BE49-F238E27FC236}">
                            <a16:creationId xmlns:a16="http://schemas.microsoft.com/office/drawing/2014/main" id="{4A3BA4BD-60C0-4D6D-A2AB-E85817B49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14" y="1101589"/>
                        <a:ext cx="7741576" cy="2061746"/>
                      </a:xfrm>
                      <a:prstGeom prst="rect">
                        <a:avLst/>
                      </a:prstGeom>
                      <a:noFill/>
                    </p:spPr>
                  </p:pic>
                </p:oleObj>
              </mc:Fallback>
            </mc:AlternateContent>
          </a:graphicData>
        </a:graphic>
      </p:graphicFrame>
      <p:sp>
        <p:nvSpPr>
          <p:cNvPr id="7" name="CaixaDeTexto 6">
            <a:extLst>
              <a:ext uri="{FF2B5EF4-FFF2-40B4-BE49-F238E27FC236}">
                <a16:creationId xmlns:a16="http://schemas.microsoft.com/office/drawing/2014/main" id="{ABA2CB5F-94F6-4F80-81C1-D6618975A45B}"/>
              </a:ext>
            </a:extLst>
          </p:cNvPr>
          <p:cNvSpPr txBox="1"/>
          <p:nvPr/>
        </p:nvSpPr>
        <p:spPr>
          <a:xfrm>
            <a:off x="144015" y="3491898"/>
            <a:ext cx="11875705" cy="892552"/>
          </a:xfrm>
          <a:prstGeom prst="rect">
            <a:avLst/>
          </a:prstGeom>
          <a:noFill/>
        </p:spPr>
        <p:txBody>
          <a:bodyPr wrap="square" rtlCol="0">
            <a:spAutoFit/>
          </a:bodyPr>
          <a:lstStyle/>
          <a:p>
            <a:pPr marL="342900" indent="-3429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Já o Índice de </a:t>
            </a:r>
            <a:r>
              <a:rPr lang="pt-BR" sz="2600" b="1" dirty="0">
                <a:latin typeface="Arial" panose="020B0604020202020204" pitchFamily="34" charset="0"/>
                <a:cs typeface="Arial" panose="020B0604020202020204" pitchFamily="34" charset="0"/>
              </a:rPr>
              <a:t>Preços de  </a:t>
            </a:r>
            <a:r>
              <a:rPr lang="pt-BR" sz="2600" b="1" dirty="0" err="1">
                <a:latin typeface="Arial" panose="020B0604020202020204" pitchFamily="34" charset="0"/>
                <a:cs typeface="Arial" panose="020B0604020202020204" pitchFamily="34" charset="0"/>
              </a:rPr>
              <a:t>Laspeyres</a:t>
            </a:r>
            <a:r>
              <a:rPr lang="pt-BR" sz="2600" b="1" dirty="0">
                <a:latin typeface="Arial" panose="020B0604020202020204" pitchFamily="34" charset="0"/>
                <a:cs typeface="Arial" panose="020B0604020202020204" pitchFamily="34" charset="0"/>
              </a:rPr>
              <a:t> </a:t>
            </a:r>
            <a:r>
              <a:rPr lang="pt-BR" sz="2600" dirty="0">
                <a:latin typeface="Arial" panose="020B0604020202020204" pitchFamily="34" charset="0"/>
                <a:cs typeface="Arial" panose="020B0604020202020204" pitchFamily="34" charset="0"/>
              </a:rPr>
              <a:t>é calculado da seguinte forma:</a:t>
            </a:r>
          </a:p>
          <a:p>
            <a:pPr marL="342900" indent="-342900" algn="just">
              <a:buFont typeface="Wingdings" panose="05000000000000000000" pitchFamily="2" charset="2"/>
              <a:buChar char="§"/>
            </a:pPr>
            <a:endParaRPr lang="pt-BR" sz="2600" dirty="0">
              <a:latin typeface="Arial" panose="020B0604020202020204" pitchFamily="34" charset="0"/>
              <a:cs typeface="Arial" panose="020B0604020202020204" pitchFamily="34" charset="0"/>
            </a:endParaRPr>
          </a:p>
        </p:txBody>
      </p:sp>
      <p:sp>
        <p:nvSpPr>
          <p:cNvPr id="8" name="Rectangle 4">
            <a:extLst>
              <a:ext uri="{FF2B5EF4-FFF2-40B4-BE49-F238E27FC236}">
                <a16:creationId xmlns:a16="http://schemas.microsoft.com/office/drawing/2014/main" id="{1CDF4622-A65D-4501-947C-541C20B77DB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 name="Objeto 8">
            <a:extLst>
              <a:ext uri="{FF2B5EF4-FFF2-40B4-BE49-F238E27FC236}">
                <a16:creationId xmlns:a16="http://schemas.microsoft.com/office/drawing/2014/main" id="{6B76E2F5-23CA-4FD5-B425-51B4550F50D9}"/>
              </a:ext>
            </a:extLst>
          </p:cNvPr>
          <p:cNvGraphicFramePr>
            <a:graphicFrameLocks noChangeAspect="1"/>
          </p:cNvGraphicFramePr>
          <p:nvPr>
            <p:extLst>
              <p:ext uri="{D42A27DB-BD31-4B8C-83A1-F6EECF244321}">
                <p14:modId xmlns:p14="http://schemas.microsoft.com/office/powerpoint/2010/main" val="1747760007"/>
              </p:ext>
            </p:extLst>
          </p:nvPr>
        </p:nvGraphicFramePr>
        <p:xfrm>
          <a:off x="610711" y="3942790"/>
          <a:ext cx="10680141" cy="1857478"/>
        </p:xfrm>
        <a:graphic>
          <a:graphicData uri="http://schemas.openxmlformats.org/presentationml/2006/ole">
            <mc:AlternateContent xmlns:mc="http://schemas.openxmlformats.org/markup-compatibility/2006">
              <mc:Choice xmlns:v="urn:schemas-microsoft-com:vml" Requires="v">
                <p:oleObj name="Equation" r:id="rId4" imgW="4826000" imgH="838200" progId="Equation.DSMT4">
                  <p:embed/>
                </p:oleObj>
              </mc:Choice>
              <mc:Fallback>
                <p:oleObj name="Equation" r:id="rId4" imgW="4826000" imgH="838200" progId="Equation.DSMT4">
                  <p:embed/>
                  <p:pic>
                    <p:nvPicPr>
                      <p:cNvPr id="7" name="Objeto 6">
                        <a:extLst>
                          <a:ext uri="{FF2B5EF4-FFF2-40B4-BE49-F238E27FC236}">
                            <a16:creationId xmlns:a16="http://schemas.microsoft.com/office/drawing/2014/main" id="{D507E0CC-0A6D-4007-B68A-EB9C2A32E5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711" y="3942790"/>
                        <a:ext cx="10680141" cy="1857478"/>
                      </a:xfrm>
                      <a:prstGeom prst="rect">
                        <a:avLst/>
                      </a:prstGeom>
                      <a:noFill/>
                    </p:spPr>
                  </p:pic>
                </p:oleObj>
              </mc:Fallback>
            </mc:AlternateContent>
          </a:graphicData>
        </a:graphic>
      </p:graphicFrame>
      <p:sp>
        <p:nvSpPr>
          <p:cNvPr id="10" name="CaixaDeTexto 9">
            <a:extLst>
              <a:ext uri="{FF2B5EF4-FFF2-40B4-BE49-F238E27FC236}">
                <a16:creationId xmlns:a16="http://schemas.microsoft.com/office/drawing/2014/main" id="{CB7974D8-2A65-4D6D-B915-F5FE57C67459}"/>
              </a:ext>
            </a:extLst>
          </p:cNvPr>
          <p:cNvSpPr txBox="1"/>
          <p:nvPr/>
        </p:nvSpPr>
        <p:spPr>
          <a:xfrm>
            <a:off x="144016" y="5882814"/>
            <a:ext cx="11875704" cy="926985"/>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
            </a:pPr>
            <a:r>
              <a:rPr lang="pt-BR" sz="2600" dirty="0">
                <a:effectLst/>
                <a:latin typeface="Arial" panose="020B0604020202020204" pitchFamily="34" charset="0"/>
                <a:ea typeface="Calibri" panose="020F0502020204030204" pitchFamily="34" charset="0"/>
                <a:cs typeface="Times New Roman" panose="02020603050405020304" pitchFamily="18" charset="0"/>
              </a:rPr>
              <a:t> </a:t>
            </a:r>
            <a:r>
              <a:rPr lang="pt-BR" sz="2600" dirty="0">
                <a:latin typeface="Arial" panose="020B0604020202020204" pitchFamily="34" charset="0"/>
                <a:ea typeface="Calibri" panose="020F0502020204030204" pitchFamily="34" charset="0"/>
                <a:cs typeface="Times New Roman" panose="02020603050405020304" pitchFamily="18" charset="0"/>
              </a:rPr>
              <a:t>A i</a:t>
            </a:r>
            <a:r>
              <a:rPr lang="pt-BR" sz="2600" dirty="0">
                <a:effectLst/>
                <a:latin typeface="Arial" panose="020B0604020202020204" pitchFamily="34" charset="0"/>
                <a:ea typeface="Calibri" panose="020F0502020204030204" pitchFamily="34" charset="0"/>
                <a:cs typeface="Times New Roman" panose="02020603050405020304" pitchFamily="18" charset="0"/>
              </a:rPr>
              <a:t>nflação, </a:t>
            </a:r>
            <a:r>
              <a:rPr lang="pt-BR" sz="2600" dirty="0">
                <a:latin typeface="Arial" panose="020B0604020202020204" pitchFamily="34" charset="0"/>
                <a:ea typeface="Calibri" panose="020F0502020204030204" pitchFamily="34" charset="0"/>
                <a:cs typeface="Times New Roman" panose="02020603050405020304" pitchFamily="18" charset="0"/>
              </a:rPr>
              <a:t>segundo o</a:t>
            </a:r>
            <a:r>
              <a:rPr lang="pt-BR" sz="2600" dirty="0">
                <a:effectLst/>
                <a:latin typeface="Arial" panose="020B0604020202020204" pitchFamily="34" charset="0"/>
                <a:ea typeface="Calibri" panose="020F0502020204030204" pitchFamily="34" charset="0"/>
                <a:cs typeface="Times New Roman" panose="02020603050405020304" pitchFamily="18" charset="0"/>
              </a:rPr>
              <a:t> </a:t>
            </a:r>
            <a:r>
              <a:rPr lang="pt-BR" sz="2600" dirty="0" err="1">
                <a:effectLst/>
                <a:latin typeface="Arial" panose="020B0604020202020204" pitchFamily="34" charset="0"/>
                <a:ea typeface="Calibri" panose="020F0502020204030204" pitchFamily="34" charset="0"/>
                <a:cs typeface="Times New Roman" panose="02020603050405020304" pitchFamily="18" charset="0"/>
              </a:rPr>
              <a:t>IL</a:t>
            </a:r>
            <a:r>
              <a:rPr lang="pt-BR" sz="2000" dirty="0" err="1">
                <a:effectLst/>
                <a:latin typeface="Arial" panose="020B0604020202020204" pitchFamily="34" charset="0"/>
                <a:ea typeface="Calibri" panose="020F0502020204030204" pitchFamily="34" charset="0"/>
                <a:cs typeface="Times New Roman" panose="02020603050405020304" pitchFamily="18" charset="0"/>
              </a:rPr>
              <a:t>preços</a:t>
            </a:r>
            <a:r>
              <a:rPr lang="pt-BR" sz="2600" dirty="0">
                <a:effectLst/>
                <a:latin typeface="Arial" panose="020B0604020202020204" pitchFamily="34" charset="0"/>
                <a:ea typeface="Calibri" panose="020F0502020204030204" pitchFamily="34" charset="0"/>
                <a:cs typeface="Times New Roman" panose="02020603050405020304" pitchFamily="18" charset="0"/>
              </a:rPr>
              <a:t> é 8,93%, menor que a calculada utilizando o DIP.</a:t>
            </a:r>
            <a:endParaRPr lang="pt-BR"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79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90114B0-62EE-40D0-AF27-1E96F89F8C15}"/>
              </a:ext>
            </a:extLst>
          </p:cNvPr>
          <p:cNvSpPr txBox="1"/>
          <p:nvPr/>
        </p:nvSpPr>
        <p:spPr>
          <a:xfrm>
            <a:off x="144016" y="178242"/>
            <a:ext cx="11862454" cy="1292662"/>
          </a:xfrm>
          <a:prstGeom prst="rect">
            <a:avLst/>
          </a:prstGeom>
          <a:noFill/>
        </p:spPr>
        <p:txBody>
          <a:bodyPr wrap="square" rtlCol="0">
            <a:spAutoFit/>
          </a:bodyPr>
          <a:lstStyle/>
          <a:p>
            <a:pPr marL="342900" indent="-342900" algn="just">
              <a:buFont typeface="Wingdings" panose="05000000000000000000" pitchFamily="2" charset="2"/>
              <a:buChar char="§"/>
            </a:pPr>
            <a:r>
              <a:rPr lang="pt-BR" sz="2600" b="1" dirty="0">
                <a:latin typeface="Arial" panose="020B0604020202020204" pitchFamily="34" charset="0"/>
                <a:cs typeface="Arial" panose="020B0604020202020204" pitchFamily="34" charset="0"/>
              </a:rPr>
              <a:t>Item (4): </a:t>
            </a:r>
            <a:r>
              <a:rPr lang="pt-BR" sz="2600" dirty="0">
                <a:latin typeface="Arial" panose="020B0604020202020204" pitchFamily="34" charset="0"/>
                <a:cs typeface="Arial" panose="020B0604020202020204" pitchFamily="34" charset="0"/>
              </a:rPr>
              <a:t>devemos lembrar que dois bens são </a:t>
            </a:r>
            <a:r>
              <a:rPr lang="pt-BR" sz="2600" b="1" dirty="0">
                <a:latin typeface="Arial" panose="020B0604020202020204" pitchFamily="34" charset="0"/>
                <a:cs typeface="Arial" panose="020B0604020202020204" pitchFamily="34" charset="0"/>
              </a:rPr>
              <a:t> complementares caso a elasticidade cruzada seja negativa</a:t>
            </a:r>
            <a:r>
              <a:rPr lang="pt-BR" sz="26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
            </a:pPr>
            <a:endParaRPr lang="pt-BR" sz="2600" dirty="0">
              <a:latin typeface="Arial" panose="020B0604020202020204" pitchFamily="34" charset="0"/>
              <a:cs typeface="Arial" panose="020B0604020202020204" pitchFamily="34" charset="0"/>
            </a:endParaRPr>
          </a:p>
        </p:txBody>
      </p:sp>
      <p:grpSp>
        <p:nvGrpSpPr>
          <p:cNvPr id="5" name="Agrupar 4">
            <a:extLst>
              <a:ext uri="{FF2B5EF4-FFF2-40B4-BE49-F238E27FC236}">
                <a16:creationId xmlns:a16="http://schemas.microsoft.com/office/drawing/2014/main" id="{E472A000-DACD-405A-AF20-1B31F2AB0110}"/>
              </a:ext>
            </a:extLst>
          </p:cNvPr>
          <p:cNvGrpSpPr/>
          <p:nvPr/>
        </p:nvGrpSpPr>
        <p:grpSpPr>
          <a:xfrm>
            <a:off x="611560" y="1089598"/>
            <a:ext cx="7193970" cy="3999235"/>
            <a:chOff x="323528" y="1683728"/>
            <a:chExt cx="6591300" cy="3324225"/>
          </a:xfrm>
        </p:grpSpPr>
        <p:pic>
          <p:nvPicPr>
            <p:cNvPr id="6" name="Imagem 5">
              <a:extLst>
                <a:ext uri="{FF2B5EF4-FFF2-40B4-BE49-F238E27FC236}">
                  <a16:creationId xmlns:a16="http://schemas.microsoft.com/office/drawing/2014/main" id="{CE33CD39-62F8-4A1B-8E0B-60EB588ED3F7}"/>
                </a:ext>
              </a:extLst>
            </p:cNvPr>
            <p:cNvPicPr>
              <a:picLocks noChangeAspect="1"/>
            </p:cNvPicPr>
            <p:nvPr/>
          </p:nvPicPr>
          <p:blipFill>
            <a:blip r:embed="rId2"/>
            <a:stretch>
              <a:fillRect/>
            </a:stretch>
          </p:blipFill>
          <p:spPr>
            <a:xfrm>
              <a:off x="323528" y="1683728"/>
              <a:ext cx="6591300" cy="3324225"/>
            </a:xfrm>
            <a:prstGeom prst="rect">
              <a:avLst/>
            </a:prstGeom>
          </p:spPr>
        </p:pic>
        <p:sp>
          <p:nvSpPr>
            <p:cNvPr id="7" name="Retângulo 6">
              <a:extLst>
                <a:ext uri="{FF2B5EF4-FFF2-40B4-BE49-F238E27FC236}">
                  <a16:creationId xmlns:a16="http://schemas.microsoft.com/office/drawing/2014/main" id="{18A3E028-D6FC-451A-8F4B-4513F7987C5D}"/>
                </a:ext>
              </a:extLst>
            </p:cNvPr>
            <p:cNvSpPr/>
            <p:nvPr/>
          </p:nvSpPr>
          <p:spPr>
            <a:xfrm>
              <a:off x="329608" y="1722474"/>
              <a:ext cx="6585219" cy="322554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Retângulo 7">
            <a:extLst>
              <a:ext uri="{FF2B5EF4-FFF2-40B4-BE49-F238E27FC236}">
                <a16:creationId xmlns:a16="http://schemas.microsoft.com/office/drawing/2014/main" id="{1A8049AD-F63F-4430-8564-24D932792A83}"/>
              </a:ext>
            </a:extLst>
          </p:cNvPr>
          <p:cNvSpPr/>
          <p:nvPr/>
        </p:nvSpPr>
        <p:spPr>
          <a:xfrm>
            <a:off x="4228727" y="3005078"/>
            <a:ext cx="792088" cy="288032"/>
          </a:xfrm>
          <a:prstGeom prst="rect">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779D15AE-4F9D-4A93-BFFF-8BBDEBD5C659}"/>
              </a:ext>
            </a:extLst>
          </p:cNvPr>
          <p:cNvSpPr/>
          <p:nvPr/>
        </p:nvSpPr>
        <p:spPr>
          <a:xfrm>
            <a:off x="4255231" y="4531799"/>
            <a:ext cx="792088" cy="301451"/>
          </a:xfrm>
          <a:prstGeom prst="rect">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37A1BA8D-FC98-4462-8666-464E75FC3BAC}"/>
              </a:ext>
            </a:extLst>
          </p:cNvPr>
          <p:cNvSpPr/>
          <p:nvPr/>
        </p:nvSpPr>
        <p:spPr>
          <a:xfrm>
            <a:off x="6502491" y="2592029"/>
            <a:ext cx="360040" cy="288032"/>
          </a:xfrm>
          <a:prstGeom prst="rect">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5F18B336-613B-40D1-BB8F-6B207F50FB47}"/>
              </a:ext>
            </a:extLst>
          </p:cNvPr>
          <p:cNvSpPr/>
          <p:nvPr/>
        </p:nvSpPr>
        <p:spPr>
          <a:xfrm>
            <a:off x="6502491" y="4105499"/>
            <a:ext cx="360040" cy="301451"/>
          </a:xfrm>
          <a:prstGeom prst="rect">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Curva para a Esquerda 11">
            <a:extLst>
              <a:ext uri="{FF2B5EF4-FFF2-40B4-BE49-F238E27FC236}">
                <a16:creationId xmlns:a16="http://schemas.microsoft.com/office/drawing/2014/main" id="{A9D319A2-C65B-4EC2-B201-DE96D6114ACC}"/>
              </a:ext>
            </a:extLst>
          </p:cNvPr>
          <p:cNvSpPr/>
          <p:nvPr/>
        </p:nvSpPr>
        <p:spPr>
          <a:xfrm>
            <a:off x="6934539" y="2736045"/>
            <a:ext cx="206088" cy="1653938"/>
          </a:xfrm>
          <a:prstGeom prst="curvedLeftArrow">
            <a:avLst/>
          </a:prstGeom>
          <a:solidFill>
            <a:srgbClr val="FFCCFF"/>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3" name="Seta: Curva para a Esquerda 12">
            <a:extLst>
              <a:ext uri="{FF2B5EF4-FFF2-40B4-BE49-F238E27FC236}">
                <a16:creationId xmlns:a16="http://schemas.microsoft.com/office/drawing/2014/main" id="{1F5E1485-F75C-4628-A2B7-8224B2C8690D}"/>
              </a:ext>
            </a:extLst>
          </p:cNvPr>
          <p:cNvSpPr/>
          <p:nvPr/>
        </p:nvSpPr>
        <p:spPr>
          <a:xfrm>
            <a:off x="5092823" y="3077085"/>
            <a:ext cx="206088" cy="1653939"/>
          </a:xfrm>
          <a:prstGeom prst="curvedLeftArrow">
            <a:avLst/>
          </a:prstGeom>
          <a:solidFill>
            <a:srgbClr val="FFCCFF"/>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4" name="CaixaDeTexto 13">
            <a:extLst>
              <a:ext uri="{FF2B5EF4-FFF2-40B4-BE49-F238E27FC236}">
                <a16:creationId xmlns:a16="http://schemas.microsoft.com/office/drawing/2014/main" id="{D9E0A4C5-84CB-4911-8651-F19078913FA9}"/>
              </a:ext>
            </a:extLst>
          </p:cNvPr>
          <p:cNvSpPr txBox="1"/>
          <p:nvPr/>
        </p:nvSpPr>
        <p:spPr>
          <a:xfrm>
            <a:off x="144016" y="5016607"/>
            <a:ext cx="11862454" cy="1692771"/>
          </a:xfrm>
          <a:prstGeom prst="rect">
            <a:avLst/>
          </a:prstGeom>
          <a:noFill/>
        </p:spPr>
        <p:txBody>
          <a:bodyPr wrap="square" rtlCol="0">
            <a:spAutoFit/>
          </a:bodyPr>
          <a:lstStyle/>
          <a:p>
            <a:pPr marL="342900" indent="-342900" algn="just">
              <a:buFont typeface="Wingdings" panose="05000000000000000000" pitchFamily="2" charset="2"/>
              <a:buChar char="§"/>
            </a:pPr>
            <a:r>
              <a:rPr lang="pt-BR" sz="2600" dirty="0">
                <a:solidFill>
                  <a:srgbClr val="FF0000"/>
                </a:solidFill>
                <a:latin typeface="Arial" panose="020B0604020202020204" pitchFamily="34" charset="0"/>
                <a:cs typeface="Arial" panose="020B0604020202020204" pitchFamily="34" charset="0"/>
              </a:rPr>
              <a:t>O problema é que a demanda por Z aumentou, mas não sabemos se isso ocorreu por conta, exclusivamente, da variação no preço de Y, pois os preços de X e de Z também foram alterados. Por isso, </a:t>
            </a:r>
            <a:r>
              <a:rPr lang="pt-BR" sz="2600" b="1" dirty="0">
                <a:solidFill>
                  <a:srgbClr val="FF0000"/>
                </a:solidFill>
                <a:latin typeface="Arial" panose="020B0604020202020204" pitchFamily="34" charset="0"/>
                <a:cs typeface="Arial" panose="020B0604020202020204" pitchFamily="34" charset="0"/>
              </a:rPr>
              <a:t>(F)</a:t>
            </a:r>
            <a:r>
              <a:rPr lang="pt-BR" sz="2600" dirty="0">
                <a:solidFill>
                  <a:srgbClr val="FF0000"/>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
            </a:pPr>
            <a:r>
              <a:rPr lang="pt-BR" sz="2600" dirty="0">
                <a:solidFill>
                  <a:srgbClr val="FF0000"/>
                </a:solidFill>
                <a:latin typeface="Arial" panose="020B0604020202020204" pitchFamily="34" charset="0"/>
                <a:cs typeface="Arial" panose="020B0604020202020204" pitchFamily="34" charset="0"/>
              </a:rPr>
              <a:t>Você conseguiria raciocinar em termos da </a:t>
            </a:r>
            <a:r>
              <a:rPr lang="pt-BR" sz="2600" dirty="0">
                <a:solidFill>
                  <a:srgbClr val="FF0000"/>
                </a:solidFill>
                <a:latin typeface="Symbol" panose="05050102010706020507" pitchFamily="18" charset="2"/>
                <a:cs typeface="Arial" panose="020B0604020202020204" pitchFamily="34" charset="0"/>
              </a:rPr>
              <a:t>r</a:t>
            </a:r>
            <a:r>
              <a:rPr lang="pt-BR" sz="2200" dirty="0">
                <a:solidFill>
                  <a:srgbClr val="FF0000"/>
                </a:solidFill>
                <a:latin typeface="Arial" panose="020B0604020202020204" pitchFamily="34" charset="0"/>
                <a:cs typeface="Arial" panose="020B0604020202020204" pitchFamily="34" charset="0"/>
              </a:rPr>
              <a:t>(</a:t>
            </a:r>
            <a:r>
              <a:rPr lang="pt-BR" dirty="0">
                <a:solidFill>
                  <a:srgbClr val="FF0000"/>
                </a:solidFill>
                <a:latin typeface="Arial" panose="020B0604020202020204" pitchFamily="34" charset="0"/>
                <a:cs typeface="Arial" panose="020B0604020202020204" pitchFamily="34" charset="0"/>
              </a:rPr>
              <a:t>P</a:t>
            </a:r>
            <a:r>
              <a:rPr lang="pt-BR" sz="1200" dirty="0">
                <a:solidFill>
                  <a:srgbClr val="FF0000"/>
                </a:solidFill>
                <a:latin typeface="Arial" panose="020B0604020202020204" pitchFamily="34" charset="0"/>
                <a:cs typeface="Arial" panose="020B0604020202020204" pitchFamily="34" charset="0"/>
              </a:rPr>
              <a:t>Y,</a:t>
            </a:r>
            <a:r>
              <a:rPr lang="pt-BR" dirty="0">
                <a:solidFill>
                  <a:srgbClr val="FF0000"/>
                </a:solidFill>
                <a:latin typeface="Arial" panose="020B0604020202020204" pitchFamily="34" charset="0"/>
                <a:cs typeface="Arial" panose="020B0604020202020204" pitchFamily="34" charset="0"/>
              </a:rPr>
              <a:t>Q</a:t>
            </a:r>
            <a:r>
              <a:rPr lang="pt-BR" sz="1200" dirty="0">
                <a:solidFill>
                  <a:srgbClr val="FF0000"/>
                </a:solidFill>
                <a:latin typeface="Arial" panose="020B0604020202020204" pitchFamily="34" charset="0"/>
                <a:cs typeface="Arial" panose="020B0604020202020204" pitchFamily="34" charset="0"/>
              </a:rPr>
              <a:t>Z</a:t>
            </a:r>
            <a:r>
              <a:rPr lang="pt-BR" sz="2200" dirty="0">
                <a:solidFill>
                  <a:srgbClr val="FF0000"/>
                </a:solidFill>
                <a:latin typeface="Arial" panose="020B0604020202020204" pitchFamily="34" charset="0"/>
                <a:cs typeface="Arial" panose="020B0604020202020204" pitchFamily="34" charset="0"/>
              </a:rPr>
              <a:t>)</a:t>
            </a:r>
            <a:r>
              <a:rPr lang="pt-BR" sz="1200" dirty="0">
                <a:solidFill>
                  <a:srgbClr val="FF0000"/>
                </a:solidFill>
                <a:latin typeface="Arial" panose="020B0604020202020204" pitchFamily="34" charset="0"/>
                <a:cs typeface="Arial" panose="020B0604020202020204" pitchFamily="34" charset="0"/>
              </a:rPr>
              <a:t>  </a:t>
            </a:r>
            <a:r>
              <a:rPr lang="pt-BR" sz="26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841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54AB777-22B8-42E3-B950-B82FC1FA69CE}"/>
              </a:ext>
            </a:extLst>
          </p:cNvPr>
          <p:cNvSpPr/>
          <p:nvPr/>
        </p:nvSpPr>
        <p:spPr>
          <a:xfrm>
            <a:off x="562883" y="1404735"/>
            <a:ext cx="11118573" cy="2994991"/>
          </a:xfrm>
          <a:prstGeom prst="rect">
            <a:avLst/>
          </a:prstGeom>
          <a:solidFill>
            <a:schemeClr val="bg1">
              <a:lumMod val="9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9718E998-383A-426E-B4D4-7F5137B6A16B}"/>
              </a:ext>
            </a:extLst>
          </p:cNvPr>
          <p:cNvSpPr/>
          <p:nvPr/>
        </p:nvSpPr>
        <p:spPr>
          <a:xfrm>
            <a:off x="1808923" y="719761"/>
            <a:ext cx="8289231" cy="60957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800">
              <a:solidFill>
                <a:schemeClr val="tx1"/>
              </a:solidFill>
            </a:endParaRPr>
          </a:p>
        </p:txBody>
      </p:sp>
      <p:sp>
        <p:nvSpPr>
          <p:cNvPr id="6" name="Espaço Reservado para Conteúdo 1">
            <a:extLst>
              <a:ext uri="{FF2B5EF4-FFF2-40B4-BE49-F238E27FC236}">
                <a16:creationId xmlns:a16="http://schemas.microsoft.com/office/drawing/2014/main" id="{96CCF607-A47C-449A-BFB4-1A481012A281}"/>
              </a:ext>
            </a:extLst>
          </p:cNvPr>
          <p:cNvSpPr>
            <a:spLocks noGrp="1"/>
          </p:cNvSpPr>
          <p:nvPr>
            <p:ph idx="1"/>
          </p:nvPr>
        </p:nvSpPr>
        <p:spPr>
          <a:xfrm>
            <a:off x="1099934" y="719759"/>
            <a:ext cx="9170502" cy="623888"/>
          </a:xfrm>
        </p:spPr>
        <p:txBody>
          <a:bodyPr/>
          <a:lstStyle/>
          <a:p>
            <a:pPr eaLnBrk="1" hangingPunct="1">
              <a:buFont typeface="Wingdings 3" panose="05040102010807070707" pitchFamily="18" charset="2"/>
              <a:buNone/>
              <a:defRPr/>
            </a:pPr>
            <a:r>
              <a:rPr lang="pt-BR" sz="3200" b="1" dirty="0">
                <a:solidFill>
                  <a:schemeClr val="accent4">
                    <a:lumMod val="50000"/>
                  </a:schemeClr>
                </a:solidFill>
                <a:latin typeface="Arial" panose="020B0604020202020204" pitchFamily="34" charset="0"/>
                <a:cs typeface="Arial" panose="020B0604020202020204" pitchFamily="34" charset="0"/>
              </a:rPr>
              <a:t>     </a:t>
            </a:r>
            <a:r>
              <a:rPr lang="pt-BR" sz="3200" b="1" dirty="0">
                <a:latin typeface="Arial" panose="020B0604020202020204" pitchFamily="34" charset="0"/>
                <a:cs typeface="Arial" panose="020B0604020202020204" pitchFamily="34" charset="0"/>
              </a:rPr>
              <a:t>Produto = Renda  =  Dispêndio (Demanda)</a:t>
            </a:r>
          </a:p>
        </p:txBody>
      </p:sp>
      <p:sp>
        <p:nvSpPr>
          <p:cNvPr id="7" name="Título 2">
            <a:extLst>
              <a:ext uri="{FF2B5EF4-FFF2-40B4-BE49-F238E27FC236}">
                <a16:creationId xmlns:a16="http://schemas.microsoft.com/office/drawing/2014/main" id="{BE5861C2-26B0-42E1-B6F0-AB8F02454C42}"/>
              </a:ext>
            </a:extLst>
          </p:cNvPr>
          <p:cNvSpPr>
            <a:spLocks noGrp="1"/>
          </p:cNvSpPr>
          <p:nvPr>
            <p:ph type="title"/>
          </p:nvPr>
        </p:nvSpPr>
        <p:spPr>
          <a:xfrm>
            <a:off x="735159" y="53838"/>
            <a:ext cx="11019518" cy="642938"/>
          </a:xfrm>
        </p:spPr>
        <p:txBody>
          <a:bodyPr/>
          <a:lstStyle/>
          <a:p>
            <a:pPr eaLnBrk="1" hangingPunct="1">
              <a:defRPr/>
            </a:pPr>
            <a:r>
              <a:rPr lang="pt-BR" sz="3600" dirty="0">
                <a:solidFill>
                  <a:schemeClr val="tx1"/>
                </a:solidFill>
                <a:effectLst/>
                <a:latin typeface="Arial" panose="020B0604020202020204" pitchFamily="34" charset="0"/>
                <a:cs typeface="Arial" panose="020B0604020202020204" pitchFamily="34" charset="0"/>
              </a:rPr>
              <a:t>A Identidade Fundamental (Economia Fechada)</a:t>
            </a:r>
            <a:br>
              <a:rPr lang="pt-BR" sz="3600" dirty="0">
                <a:solidFill>
                  <a:schemeClr val="tx1"/>
                </a:solidFill>
                <a:effectLst/>
                <a:latin typeface="Arial" panose="020B0604020202020204" pitchFamily="34" charset="0"/>
                <a:cs typeface="Arial" panose="020B0604020202020204" pitchFamily="34" charset="0"/>
              </a:rPr>
            </a:br>
            <a:r>
              <a:rPr lang="pt-BR" sz="3600" dirty="0">
                <a:solidFill>
                  <a:schemeClr val="tx1"/>
                </a:solidFill>
                <a:effectLst/>
                <a:latin typeface="Arial" panose="020B0604020202020204" pitchFamily="34" charset="0"/>
                <a:cs typeface="Arial" panose="020B0604020202020204" pitchFamily="34" charset="0"/>
              </a:rPr>
              <a:t>  </a:t>
            </a:r>
          </a:p>
        </p:txBody>
      </p:sp>
      <p:grpSp>
        <p:nvGrpSpPr>
          <p:cNvPr id="8" name="Agrupar 7">
            <a:extLst>
              <a:ext uri="{FF2B5EF4-FFF2-40B4-BE49-F238E27FC236}">
                <a16:creationId xmlns:a16="http://schemas.microsoft.com/office/drawing/2014/main" id="{F16FEA7E-9742-46CB-BDB4-AE124BD93E30}"/>
              </a:ext>
            </a:extLst>
          </p:cNvPr>
          <p:cNvGrpSpPr/>
          <p:nvPr/>
        </p:nvGrpSpPr>
        <p:grpSpPr>
          <a:xfrm>
            <a:off x="682598" y="1525939"/>
            <a:ext cx="10846794" cy="2752422"/>
            <a:chOff x="864994" y="2069274"/>
            <a:chExt cx="9002680" cy="2752422"/>
          </a:xfrm>
        </p:grpSpPr>
        <p:graphicFrame>
          <p:nvGraphicFramePr>
            <p:cNvPr id="9" name="Object 4">
              <a:extLst>
                <a:ext uri="{FF2B5EF4-FFF2-40B4-BE49-F238E27FC236}">
                  <a16:creationId xmlns:a16="http://schemas.microsoft.com/office/drawing/2014/main" id="{917A1B81-2DE7-4358-B454-1B5DA5285300}"/>
                </a:ext>
              </a:extLst>
            </p:cNvPr>
            <p:cNvGraphicFramePr>
              <a:graphicFrameLocks noChangeAspect="1"/>
            </p:cNvGraphicFramePr>
            <p:nvPr>
              <p:extLst>
                <p:ext uri="{D42A27DB-BD31-4B8C-83A1-F6EECF244321}">
                  <p14:modId xmlns:p14="http://schemas.microsoft.com/office/powerpoint/2010/main" val="4190324416"/>
                </p:ext>
              </p:extLst>
            </p:nvPr>
          </p:nvGraphicFramePr>
          <p:xfrm>
            <a:off x="3334080" y="3348660"/>
            <a:ext cx="2166942" cy="492443"/>
          </p:xfrm>
          <a:graphic>
            <a:graphicData uri="http://schemas.openxmlformats.org/presentationml/2006/ole">
              <mc:AlternateContent xmlns:mc="http://schemas.openxmlformats.org/markup-compatibility/2006">
                <mc:Choice xmlns:v="urn:schemas-microsoft-com:vml" Requires="v">
                  <p:oleObj name="Equation" r:id="rId2" imgW="609336" imgH="177723" progId="Equation.3">
                    <p:embed/>
                  </p:oleObj>
                </mc:Choice>
                <mc:Fallback>
                  <p:oleObj name="Equation" r:id="rId2" imgW="609336" imgH="177723" progId="Equation.3">
                    <p:embed/>
                    <p:pic>
                      <p:nvPicPr>
                        <p:cNvPr id="8" name="Object 4">
                          <a:extLst>
                            <a:ext uri="{FF2B5EF4-FFF2-40B4-BE49-F238E27FC236}">
                              <a16:creationId xmlns:a16="http://schemas.microsoft.com/office/drawing/2014/main" id="{59239DB5-B5A9-491D-B8EB-F2DDB169C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080" y="3348660"/>
                          <a:ext cx="2166942" cy="492443"/>
                        </a:xfrm>
                        <a:prstGeom prst="rect">
                          <a:avLst/>
                        </a:prstGeom>
                        <a:noFill/>
                        <a:ln>
                          <a:noFill/>
                        </a:ln>
                        <a:effectLst/>
                      </p:spPr>
                    </p:pic>
                  </p:oleObj>
                </mc:Fallback>
              </mc:AlternateContent>
            </a:graphicData>
          </a:graphic>
        </p:graphicFrame>
        <p:sp>
          <p:nvSpPr>
            <p:cNvPr id="10" name="Text Box 7">
              <a:extLst>
                <a:ext uri="{FF2B5EF4-FFF2-40B4-BE49-F238E27FC236}">
                  <a16:creationId xmlns:a16="http://schemas.microsoft.com/office/drawing/2014/main" id="{4108A3E0-B2AC-40BD-95C5-FEC647384ACF}"/>
                </a:ext>
              </a:extLst>
            </p:cNvPr>
            <p:cNvSpPr txBox="1">
              <a:spLocks noChangeArrowheads="1"/>
            </p:cNvSpPr>
            <p:nvPr/>
          </p:nvSpPr>
          <p:spPr bwMode="auto">
            <a:xfrm>
              <a:off x="864994" y="2069274"/>
              <a:ext cx="8518712" cy="9541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pt-BR" altLang="en-US" sz="2800" b="1" dirty="0"/>
                <a:t>PRODUTO      =      DEMANDA FINAL        =         RENDA</a:t>
              </a:r>
            </a:p>
            <a:p>
              <a:pPr eaLnBrk="1" hangingPunct="1">
                <a:defRPr/>
              </a:pPr>
              <a:r>
                <a:rPr lang="pt-BR" altLang="en-US" sz="2800" b="1" dirty="0"/>
                <a:t>  </a:t>
              </a:r>
              <a:r>
                <a:rPr lang="en-US" altLang="en-US" sz="2800" b="1" dirty="0"/>
                <a:t> </a:t>
              </a:r>
              <a:r>
                <a:rPr lang="pt-BR" altLang="en-US" sz="2800" b="1" dirty="0"/>
                <a:t>Oferta                 Composição do Produto           (</a:t>
              </a:r>
              <a:r>
                <a:rPr lang="pt-BR" altLang="en-US" sz="2800" b="1" i="1" dirty="0"/>
                <a:t>w + A + R + L </a:t>
              </a:r>
              <a:r>
                <a:rPr lang="pt-BR" altLang="en-US" sz="2800" b="1" dirty="0"/>
                <a:t>)</a:t>
              </a:r>
            </a:p>
          </p:txBody>
        </p:sp>
        <p:graphicFrame>
          <p:nvGraphicFramePr>
            <p:cNvPr id="11" name="Object 5">
              <a:extLst>
                <a:ext uri="{FF2B5EF4-FFF2-40B4-BE49-F238E27FC236}">
                  <a16:creationId xmlns:a16="http://schemas.microsoft.com/office/drawing/2014/main" id="{00DCB2D7-4FBB-4AB8-BD55-8CF91D46732D}"/>
                </a:ext>
              </a:extLst>
            </p:cNvPr>
            <p:cNvGraphicFramePr>
              <a:graphicFrameLocks noChangeAspect="1"/>
            </p:cNvGraphicFramePr>
            <p:nvPr>
              <p:extLst>
                <p:ext uri="{D42A27DB-BD31-4B8C-83A1-F6EECF244321}">
                  <p14:modId xmlns:p14="http://schemas.microsoft.com/office/powerpoint/2010/main" val="4006870328"/>
                </p:ext>
              </p:extLst>
            </p:nvPr>
          </p:nvGraphicFramePr>
          <p:xfrm>
            <a:off x="930901" y="2919413"/>
            <a:ext cx="1399991" cy="1154715"/>
          </p:xfrm>
          <a:graphic>
            <a:graphicData uri="http://schemas.openxmlformats.org/presentationml/2006/ole">
              <mc:AlternateContent xmlns:mc="http://schemas.openxmlformats.org/markup-compatibility/2006">
                <mc:Choice xmlns:v="urn:schemas-microsoft-com:vml" Requires="v">
                  <p:oleObj name="Equation" r:id="rId4" imgW="533169" imgH="431613" progId="Equation.3">
                    <p:embed/>
                  </p:oleObj>
                </mc:Choice>
                <mc:Fallback>
                  <p:oleObj name="Equation" r:id="rId4" imgW="533169" imgH="431613" progId="Equation.3">
                    <p:embed/>
                    <p:pic>
                      <p:nvPicPr>
                        <p:cNvPr id="10" name="Object 5">
                          <a:extLst>
                            <a:ext uri="{FF2B5EF4-FFF2-40B4-BE49-F238E27FC236}">
                              <a16:creationId xmlns:a16="http://schemas.microsoft.com/office/drawing/2014/main" id="{4909A241-73FE-4C6B-AF41-36DD76EE3D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901" y="2919413"/>
                          <a:ext cx="1399991" cy="1154715"/>
                        </a:xfrm>
                        <a:prstGeom prst="rect">
                          <a:avLst/>
                        </a:prstGeom>
                        <a:noFill/>
                        <a:ln>
                          <a:noFill/>
                        </a:ln>
                        <a:effectLst/>
                      </p:spPr>
                    </p:pic>
                  </p:oleObj>
                </mc:Fallback>
              </mc:AlternateContent>
            </a:graphicData>
          </a:graphic>
        </p:graphicFrame>
        <p:sp>
          <p:nvSpPr>
            <p:cNvPr id="12" name="Text Box 12">
              <a:extLst>
                <a:ext uri="{FF2B5EF4-FFF2-40B4-BE49-F238E27FC236}">
                  <a16:creationId xmlns:a16="http://schemas.microsoft.com/office/drawing/2014/main" id="{40008CAA-9AAF-4770-94AC-54E6E843A711}"/>
                </a:ext>
              </a:extLst>
            </p:cNvPr>
            <p:cNvSpPr txBox="1">
              <a:spLocks noChangeArrowheads="1"/>
            </p:cNvSpPr>
            <p:nvPr/>
          </p:nvSpPr>
          <p:spPr bwMode="auto">
            <a:xfrm>
              <a:off x="1029892" y="4329253"/>
              <a:ext cx="8837782" cy="492443"/>
            </a:xfrm>
            <a:prstGeom prst="rect">
              <a:avLst/>
            </a:prstGeom>
            <a:noFill/>
            <a:ln w="9525">
              <a:solidFill>
                <a:schemeClr val="tx1">
                  <a:lumMod val="65000"/>
                  <a:lumOff val="3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pt-BR" altLang="en-US" sz="2600" b="1" dirty="0">
                  <a:solidFill>
                    <a:srgbClr val="000000"/>
                  </a:solidFill>
                </a:rPr>
                <a:t>R$ 1000            =    700  +  200  + 100        =      500  +  300 + 150  + 50</a:t>
              </a:r>
              <a:endParaRPr lang="en-US" altLang="en-US" sz="2600" b="1" dirty="0">
                <a:solidFill>
                  <a:srgbClr val="000000"/>
                </a:solidFill>
              </a:endParaRPr>
            </a:p>
          </p:txBody>
        </p:sp>
        <p:sp>
          <p:nvSpPr>
            <p:cNvPr id="13" name="Line 13">
              <a:extLst>
                <a:ext uri="{FF2B5EF4-FFF2-40B4-BE49-F238E27FC236}">
                  <a16:creationId xmlns:a16="http://schemas.microsoft.com/office/drawing/2014/main" id="{EFC13AA5-202A-460F-9B08-B2ADA88A1CF2}"/>
                </a:ext>
              </a:extLst>
            </p:cNvPr>
            <p:cNvSpPr>
              <a:spLocks noChangeShapeType="1"/>
            </p:cNvSpPr>
            <p:nvPr/>
          </p:nvSpPr>
          <p:spPr bwMode="auto">
            <a:xfrm>
              <a:off x="3540544" y="3825379"/>
              <a:ext cx="0" cy="464119"/>
            </a:xfrm>
            <a:prstGeom prst="line">
              <a:avLst/>
            </a:prstGeom>
            <a:noFill/>
            <a:ln w="9525">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Line 14">
              <a:extLst>
                <a:ext uri="{FF2B5EF4-FFF2-40B4-BE49-F238E27FC236}">
                  <a16:creationId xmlns:a16="http://schemas.microsoft.com/office/drawing/2014/main" id="{A7A93042-CE6C-412D-8BD0-F183AF6B5E3F}"/>
                </a:ext>
              </a:extLst>
            </p:cNvPr>
            <p:cNvSpPr>
              <a:spLocks noChangeShapeType="1"/>
            </p:cNvSpPr>
            <p:nvPr/>
          </p:nvSpPr>
          <p:spPr bwMode="auto">
            <a:xfrm>
              <a:off x="4333218" y="3838631"/>
              <a:ext cx="0" cy="464119"/>
            </a:xfrm>
            <a:prstGeom prst="line">
              <a:avLst/>
            </a:prstGeom>
            <a:noFill/>
            <a:ln w="9525">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 name="Line 15">
              <a:extLst>
                <a:ext uri="{FF2B5EF4-FFF2-40B4-BE49-F238E27FC236}">
                  <a16:creationId xmlns:a16="http://schemas.microsoft.com/office/drawing/2014/main" id="{0589CCDF-FB2E-49F1-AB38-38964B8B5A18}"/>
                </a:ext>
              </a:extLst>
            </p:cNvPr>
            <p:cNvSpPr>
              <a:spLocks noChangeShapeType="1"/>
            </p:cNvSpPr>
            <p:nvPr/>
          </p:nvSpPr>
          <p:spPr bwMode="auto">
            <a:xfrm>
              <a:off x="5114892" y="3825379"/>
              <a:ext cx="0" cy="464119"/>
            </a:xfrm>
            <a:prstGeom prst="line">
              <a:avLst/>
            </a:prstGeom>
            <a:noFill/>
            <a:ln w="9525">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cxnSp>
          <p:nvCxnSpPr>
            <p:cNvPr id="16" name="Conector de Seta Reta 15">
              <a:extLst>
                <a:ext uri="{FF2B5EF4-FFF2-40B4-BE49-F238E27FC236}">
                  <a16:creationId xmlns:a16="http://schemas.microsoft.com/office/drawing/2014/main" id="{F610691B-417C-45FF-A58F-D68002F98115}"/>
                </a:ext>
              </a:extLst>
            </p:cNvPr>
            <p:cNvCxnSpPr/>
            <p:nvPr/>
          </p:nvCxnSpPr>
          <p:spPr>
            <a:xfrm flipH="1">
              <a:off x="6832043" y="2995368"/>
              <a:ext cx="495513" cy="1254374"/>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a:extLst>
                <a:ext uri="{FF2B5EF4-FFF2-40B4-BE49-F238E27FC236}">
                  <a16:creationId xmlns:a16="http://schemas.microsoft.com/office/drawing/2014/main" id="{22FA8646-3BEF-44AC-BEBB-8849F2844976}"/>
                </a:ext>
              </a:extLst>
            </p:cNvPr>
            <p:cNvCxnSpPr/>
            <p:nvPr/>
          </p:nvCxnSpPr>
          <p:spPr>
            <a:xfrm flipH="1">
              <a:off x="7492725" y="2995367"/>
              <a:ext cx="330342" cy="1254373"/>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a:extLst>
                <a:ext uri="{FF2B5EF4-FFF2-40B4-BE49-F238E27FC236}">
                  <a16:creationId xmlns:a16="http://schemas.microsoft.com/office/drawing/2014/main" id="{1FF56A8E-2162-4C4D-B693-CE50A16D473E}"/>
                </a:ext>
              </a:extLst>
            </p:cNvPr>
            <p:cNvCxnSpPr/>
            <p:nvPr/>
          </p:nvCxnSpPr>
          <p:spPr>
            <a:xfrm flipH="1">
              <a:off x="8153410" y="2995368"/>
              <a:ext cx="165171" cy="1304548"/>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a:extLst>
                <a:ext uri="{FF2B5EF4-FFF2-40B4-BE49-F238E27FC236}">
                  <a16:creationId xmlns:a16="http://schemas.microsoft.com/office/drawing/2014/main" id="{FA697C38-0ECB-4301-B113-163DEBCEE2DF}"/>
                </a:ext>
              </a:extLst>
            </p:cNvPr>
            <p:cNvCxnSpPr/>
            <p:nvPr/>
          </p:nvCxnSpPr>
          <p:spPr>
            <a:xfrm>
              <a:off x="8814093" y="3009805"/>
              <a:ext cx="0" cy="1239936"/>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Chave Direita 19">
            <a:extLst>
              <a:ext uri="{FF2B5EF4-FFF2-40B4-BE49-F238E27FC236}">
                <a16:creationId xmlns:a16="http://schemas.microsoft.com/office/drawing/2014/main" id="{98F1CB3B-5556-437B-A4BA-3E17009EB8AE}"/>
              </a:ext>
            </a:extLst>
          </p:cNvPr>
          <p:cNvSpPr/>
          <p:nvPr/>
        </p:nvSpPr>
        <p:spPr>
          <a:xfrm rot="5400000">
            <a:off x="1477275" y="2785085"/>
            <a:ext cx="236342" cy="1706649"/>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1" name="CaixaDeTexto 20">
            <a:extLst>
              <a:ext uri="{FF2B5EF4-FFF2-40B4-BE49-F238E27FC236}">
                <a16:creationId xmlns:a16="http://schemas.microsoft.com/office/drawing/2014/main" id="{11BAAE75-DE5E-4528-ABE7-AA71E0B40B06}"/>
              </a:ext>
            </a:extLst>
          </p:cNvPr>
          <p:cNvSpPr txBox="1"/>
          <p:nvPr/>
        </p:nvSpPr>
        <p:spPr>
          <a:xfrm>
            <a:off x="152066" y="4452732"/>
            <a:ext cx="11774891" cy="2492990"/>
          </a:xfrm>
          <a:prstGeom prst="rect">
            <a:avLst/>
          </a:prstGeom>
          <a:noFill/>
        </p:spPr>
        <p:txBody>
          <a:bodyPr wrap="square" rtlCol="0">
            <a:spAutoFit/>
          </a:bodyPr>
          <a:lstStyle/>
          <a:p>
            <a:pPr marL="457200" indent="-457200" algn="just">
              <a:buFont typeface="Wingdings" panose="05000000000000000000" pitchFamily="2" charset="2"/>
              <a:buChar char="§"/>
            </a:pPr>
            <a:r>
              <a:rPr lang="pt-BR" sz="2500" dirty="0">
                <a:latin typeface="Arial" panose="020B0604020202020204" pitchFamily="34" charset="0"/>
                <a:cs typeface="Arial" panose="020B0604020202020204" pitchFamily="34" charset="0"/>
              </a:rPr>
              <a:t>Logo, podemos calcular o produto utilizando a ótica da oferta, da demanda ou da renda. Nos três casos, chegaremos ao mesmo valor.</a:t>
            </a:r>
          </a:p>
          <a:p>
            <a:pPr marL="457200" indent="-457200" algn="just">
              <a:buFont typeface="Wingdings" panose="05000000000000000000" pitchFamily="2" charset="2"/>
              <a:buChar char="§"/>
            </a:pPr>
            <a:r>
              <a:rPr lang="pt-BR" sz="2500" dirty="0">
                <a:latin typeface="Arial" panose="020B0604020202020204" pitchFamily="34" charset="0"/>
                <a:cs typeface="Arial" panose="020B0604020202020204" pitchFamily="34" charset="0"/>
              </a:rPr>
              <a:t>Mas se alguns bens forem produzidos (por exemplo, $100), mas não forem vendidos (demandados) ? Teremos uma variação de estoques igual a $100 (investimento em estoques), de forma que o PIB calculado pela ótica da oferta ou da demanda será idêntico.</a:t>
            </a:r>
          </a:p>
        </p:txBody>
      </p:sp>
    </p:spTree>
    <p:extLst>
      <p:ext uri="{BB962C8B-B14F-4D97-AF65-F5344CB8AC3E}">
        <p14:creationId xmlns:p14="http://schemas.microsoft.com/office/powerpoint/2010/main" val="333618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1573CAB4-9BD5-40EA-82D5-469AF465192B}"/>
              </a:ext>
            </a:extLst>
          </p:cNvPr>
          <p:cNvSpPr txBox="1">
            <a:spLocks noChangeArrowheads="1"/>
          </p:cNvSpPr>
          <p:nvPr/>
        </p:nvSpPr>
        <p:spPr bwMode="auto">
          <a:xfrm>
            <a:off x="533400" y="2076511"/>
            <a:ext cx="891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14350" indent="-514350">
              <a:spcBef>
                <a:spcPct val="50000"/>
              </a:spcBef>
              <a:buFont typeface="+mj-lt"/>
              <a:buAutoNum type="arabicParenR"/>
            </a:pPr>
            <a:r>
              <a:rPr lang="pt-BR" altLang="en-US" sz="3200" b="1" dirty="0">
                <a:latin typeface="Arial" panose="020B0604020202020204" pitchFamily="34" charset="0"/>
                <a:cs typeface="Arial" panose="020B0604020202020204" pitchFamily="34" charset="0"/>
              </a:rPr>
              <a:t>Poupança e Patrimônio</a:t>
            </a:r>
          </a:p>
        </p:txBody>
      </p:sp>
      <p:sp>
        <p:nvSpPr>
          <p:cNvPr id="5" name="Text Box 6">
            <a:extLst>
              <a:ext uri="{FF2B5EF4-FFF2-40B4-BE49-F238E27FC236}">
                <a16:creationId xmlns:a16="http://schemas.microsoft.com/office/drawing/2014/main" id="{6DFF1425-8D99-47C7-94D2-4FC24FA2EF94}"/>
              </a:ext>
            </a:extLst>
          </p:cNvPr>
          <p:cNvSpPr txBox="1">
            <a:spLocks noChangeArrowheads="1"/>
          </p:cNvSpPr>
          <p:nvPr/>
        </p:nvSpPr>
        <p:spPr bwMode="auto">
          <a:xfrm>
            <a:off x="381000" y="1924110"/>
            <a:ext cx="861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t-BR" altLang="en-US">
              <a:latin typeface="Arial" panose="020B0604020202020204" pitchFamily="34" charset="0"/>
              <a:cs typeface="Arial" panose="020B0604020202020204" pitchFamily="34" charset="0"/>
            </a:endParaRPr>
          </a:p>
        </p:txBody>
      </p:sp>
      <p:graphicFrame>
        <p:nvGraphicFramePr>
          <p:cNvPr id="6" name="Object 7">
            <a:extLst>
              <a:ext uri="{FF2B5EF4-FFF2-40B4-BE49-F238E27FC236}">
                <a16:creationId xmlns:a16="http://schemas.microsoft.com/office/drawing/2014/main" id="{80278872-CD99-4184-9BD2-19BA0AB86661}"/>
              </a:ext>
            </a:extLst>
          </p:cNvPr>
          <p:cNvGraphicFramePr>
            <a:graphicFrameLocks noChangeAspect="1"/>
          </p:cNvGraphicFramePr>
          <p:nvPr>
            <p:extLst>
              <p:ext uri="{D42A27DB-BD31-4B8C-83A1-F6EECF244321}">
                <p14:modId xmlns:p14="http://schemas.microsoft.com/office/powerpoint/2010/main" val="4236450026"/>
              </p:ext>
            </p:extLst>
          </p:nvPr>
        </p:nvGraphicFramePr>
        <p:xfrm>
          <a:off x="1172308" y="2813686"/>
          <a:ext cx="6066692" cy="750200"/>
        </p:xfrm>
        <a:graphic>
          <a:graphicData uri="http://schemas.openxmlformats.org/presentationml/2006/ole">
            <mc:AlternateContent xmlns:mc="http://schemas.openxmlformats.org/markup-compatibility/2006">
              <mc:Choice xmlns:v="urn:schemas-microsoft-com:vml" Requires="v">
                <p:oleObj name="Equation" r:id="rId2" imgW="1866600" imgH="228600" progId="Equation.3">
                  <p:embed/>
                </p:oleObj>
              </mc:Choice>
              <mc:Fallback>
                <p:oleObj name="Equation" r:id="rId2" imgW="1866600" imgH="228600" progId="Equation.3">
                  <p:embed/>
                  <p:pic>
                    <p:nvPicPr>
                      <p:cNvPr id="6" name="Object 7">
                        <a:extLst>
                          <a:ext uri="{FF2B5EF4-FFF2-40B4-BE49-F238E27FC236}">
                            <a16:creationId xmlns:a16="http://schemas.microsoft.com/office/drawing/2014/main" id="{3DC8489F-3322-4C7B-B80C-63A386CA6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308" y="2813686"/>
                        <a:ext cx="6066692" cy="750200"/>
                      </a:xfrm>
                      <a:prstGeom prst="rect">
                        <a:avLst/>
                      </a:prstGeom>
                      <a:noFill/>
                      <a:ln>
                        <a:noFill/>
                      </a:ln>
                      <a:effectLst/>
                    </p:spPr>
                  </p:pic>
                </p:oleObj>
              </mc:Fallback>
            </mc:AlternateContent>
          </a:graphicData>
        </a:graphic>
      </p:graphicFrame>
      <p:sp>
        <p:nvSpPr>
          <p:cNvPr id="7" name="Rectangle 8">
            <a:extLst>
              <a:ext uri="{FF2B5EF4-FFF2-40B4-BE49-F238E27FC236}">
                <a16:creationId xmlns:a16="http://schemas.microsoft.com/office/drawing/2014/main" id="{7A948298-488E-4D0A-8AA3-64D41F08D650}"/>
              </a:ext>
            </a:extLst>
          </p:cNvPr>
          <p:cNvSpPr>
            <a:spLocks noChangeArrowheads="1"/>
          </p:cNvSpPr>
          <p:nvPr/>
        </p:nvSpPr>
        <p:spPr bwMode="auto">
          <a:xfrm>
            <a:off x="1172310" y="2838510"/>
            <a:ext cx="2790091" cy="65414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9">
            <a:extLst>
              <a:ext uri="{FF2B5EF4-FFF2-40B4-BE49-F238E27FC236}">
                <a16:creationId xmlns:a16="http://schemas.microsoft.com/office/drawing/2014/main" id="{B23EE56B-7F28-405B-A4DE-38A7C4E58F6F}"/>
              </a:ext>
            </a:extLst>
          </p:cNvPr>
          <p:cNvSpPr>
            <a:spLocks noChangeArrowheads="1"/>
          </p:cNvSpPr>
          <p:nvPr/>
        </p:nvSpPr>
        <p:spPr bwMode="auto">
          <a:xfrm>
            <a:off x="4525110" y="2866149"/>
            <a:ext cx="2713891" cy="6546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2">
            <a:extLst>
              <a:ext uri="{FF2B5EF4-FFF2-40B4-BE49-F238E27FC236}">
                <a16:creationId xmlns:a16="http://schemas.microsoft.com/office/drawing/2014/main" id="{EF4091BC-11D5-410D-B35E-144FCC55C0AA}"/>
              </a:ext>
            </a:extLst>
          </p:cNvPr>
          <p:cNvSpPr txBox="1">
            <a:spLocks noChangeArrowheads="1"/>
          </p:cNvSpPr>
          <p:nvPr/>
        </p:nvSpPr>
        <p:spPr bwMode="auto">
          <a:xfrm>
            <a:off x="1172308" y="5127248"/>
            <a:ext cx="8276492" cy="8925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pt-BR" altLang="en-US" sz="2600" dirty="0">
                <a:solidFill>
                  <a:srgbClr val="000000"/>
                </a:solidFill>
                <a:latin typeface="Arial" panose="020B0604020202020204" pitchFamily="34" charset="0"/>
                <a:cs typeface="Arial" panose="020B0604020202020204" pitchFamily="34" charset="0"/>
              </a:rPr>
              <a:t>A riqueza  (</a:t>
            </a:r>
            <a:r>
              <a:rPr lang="pt-BR" altLang="en-US" sz="2600" i="1" dirty="0">
                <a:solidFill>
                  <a:srgbClr val="000000"/>
                </a:solidFill>
                <a:latin typeface="Arial" panose="020B0604020202020204" pitchFamily="34" charset="0"/>
                <a:cs typeface="Arial" panose="020B0604020202020204" pitchFamily="34" charset="0"/>
              </a:rPr>
              <a:t>W</a:t>
            </a:r>
            <a:r>
              <a:rPr lang="pt-BR" altLang="en-US" sz="2600" dirty="0">
                <a:solidFill>
                  <a:srgbClr val="000000"/>
                </a:solidFill>
                <a:latin typeface="Arial" panose="020B0604020202020204" pitchFamily="34" charset="0"/>
                <a:cs typeface="Arial" panose="020B0604020202020204" pitchFamily="34" charset="0"/>
              </a:rPr>
              <a:t>)  em  um  determinado período  é  dada  pela riqueza no período anterior mais a poupança.</a:t>
            </a:r>
          </a:p>
        </p:txBody>
      </p:sp>
      <p:sp>
        <p:nvSpPr>
          <p:cNvPr id="10" name="Text Box 16">
            <a:extLst>
              <a:ext uri="{FF2B5EF4-FFF2-40B4-BE49-F238E27FC236}">
                <a16:creationId xmlns:a16="http://schemas.microsoft.com/office/drawing/2014/main" id="{B9C46672-72E9-433A-813E-41D61966B1AC}"/>
              </a:ext>
            </a:extLst>
          </p:cNvPr>
          <p:cNvSpPr txBox="1">
            <a:spLocks noChangeArrowheads="1"/>
          </p:cNvSpPr>
          <p:nvPr/>
        </p:nvSpPr>
        <p:spPr bwMode="auto">
          <a:xfrm>
            <a:off x="4572000" y="3927158"/>
            <a:ext cx="5334000" cy="89255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pt-BR" altLang="en-US" sz="2600" dirty="0">
                <a:solidFill>
                  <a:srgbClr val="000000"/>
                </a:solidFill>
                <a:latin typeface="Arial" panose="020B0604020202020204" pitchFamily="34" charset="0"/>
                <a:cs typeface="Arial" panose="020B0604020202020204" pitchFamily="34" charset="0"/>
              </a:rPr>
              <a:t>Fluxo de poupança como variação do estoque de  riqueza.</a:t>
            </a:r>
          </a:p>
        </p:txBody>
      </p:sp>
      <p:sp>
        <p:nvSpPr>
          <p:cNvPr id="11" name="Text Box 19">
            <a:extLst>
              <a:ext uri="{FF2B5EF4-FFF2-40B4-BE49-F238E27FC236}">
                <a16:creationId xmlns:a16="http://schemas.microsoft.com/office/drawing/2014/main" id="{C48E16FA-07B5-413F-8317-CA1E03F9AD15}"/>
              </a:ext>
            </a:extLst>
          </p:cNvPr>
          <p:cNvSpPr txBox="1">
            <a:spLocks noChangeArrowheads="1"/>
          </p:cNvSpPr>
          <p:nvPr/>
        </p:nvSpPr>
        <p:spPr bwMode="auto">
          <a:xfrm>
            <a:off x="609599" y="1085911"/>
            <a:ext cx="2544417" cy="584775"/>
          </a:xfrm>
          <a:prstGeom prst="rect">
            <a:avLst/>
          </a:prstGeom>
          <a:solidFill>
            <a:schemeClr val="bg1">
              <a:lumMod val="95000"/>
            </a:schemeClr>
          </a:solidFill>
          <a:ln>
            <a:solidFill>
              <a:schemeClr val="tx1"/>
            </a:solidFill>
          </a:ln>
          <a:effectLst/>
        </p:spPr>
        <p:txBody>
          <a:bodyPr wrap="square">
            <a:spAutoFit/>
          </a:bodyPr>
          <a:lstStyle/>
          <a:p>
            <a:pPr>
              <a:spcBef>
                <a:spcPct val="50000"/>
              </a:spcBef>
            </a:pPr>
            <a:r>
              <a:rPr lang="pt-BR" altLang="en-US" sz="3200" b="1" dirty="0">
                <a:latin typeface="Arial" panose="020B0604020202020204" pitchFamily="34" charset="0"/>
                <a:cs typeface="Arial" panose="020B0604020202020204" pitchFamily="34" charset="0"/>
              </a:rPr>
              <a:t>EXEMPLOS</a:t>
            </a:r>
          </a:p>
        </p:txBody>
      </p:sp>
      <p:cxnSp>
        <p:nvCxnSpPr>
          <p:cNvPr id="12" name="Conector de Seta Reta 11">
            <a:extLst>
              <a:ext uri="{FF2B5EF4-FFF2-40B4-BE49-F238E27FC236}">
                <a16:creationId xmlns:a16="http://schemas.microsoft.com/office/drawing/2014/main" id="{24B060B5-A95C-4C3F-9C66-598DDEE26EE3}"/>
              </a:ext>
            </a:extLst>
          </p:cNvPr>
          <p:cNvCxnSpPr/>
          <p:nvPr/>
        </p:nvCxnSpPr>
        <p:spPr>
          <a:xfrm>
            <a:off x="4686300" y="3371910"/>
            <a:ext cx="0" cy="5650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a:extLst>
              <a:ext uri="{FF2B5EF4-FFF2-40B4-BE49-F238E27FC236}">
                <a16:creationId xmlns:a16="http://schemas.microsoft.com/office/drawing/2014/main" id="{D062C52C-E8C2-45D7-8597-894227BAE0BD}"/>
              </a:ext>
            </a:extLst>
          </p:cNvPr>
          <p:cNvCxnSpPr/>
          <p:nvPr/>
        </p:nvCxnSpPr>
        <p:spPr>
          <a:xfrm>
            <a:off x="1371600" y="3371910"/>
            <a:ext cx="0" cy="1784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4">
            <a:extLst>
              <a:ext uri="{FF2B5EF4-FFF2-40B4-BE49-F238E27FC236}">
                <a16:creationId xmlns:a16="http://schemas.microsoft.com/office/drawing/2014/main" id="{C2CA64BC-5053-4EE3-922D-B4008E66933A}"/>
              </a:ext>
            </a:extLst>
          </p:cNvPr>
          <p:cNvSpPr txBox="1">
            <a:spLocks noChangeArrowheads="1"/>
          </p:cNvSpPr>
          <p:nvPr/>
        </p:nvSpPr>
        <p:spPr bwMode="auto">
          <a:xfrm>
            <a:off x="1454423" y="116994"/>
            <a:ext cx="91473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pt-BR" altLang="en-US" sz="3600" b="1" dirty="0">
                <a:latin typeface="Arial" panose="020B0604020202020204" pitchFamily="34" charset="0"/>
                <a:cs typeface="Arial" panose="020B0604020202020204" pitchFamily="34" charset="0"/>
              </a:rPr>
              <a:t>Fluxos e Estoques em Macroeconomia</a:t>
            </a:r>
          </a:p>
        </p:txBody>
      </p:sp>
    </p:spTree>
    <p:extLst>
      <p:ext uri="{BB962C8B-B14F-4D97-AF65-F5344CB8AC3E}">
        <p14:creationId xmlns:p14="http://schemas.microsoft.com/office/powerpoint/2010/main" val="303042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9" grpId="0" animBg="1"/>
      <p:bldP spid="1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EC207DDC-E3C0-4ECB-BA40-25A8EEE91E8A}"/>
              </a:ext>
            </a:extLst>
          </p:cNvPr>
          <p:cNvSpPr/>
          <p:nvPr/>
        </p:nvSpPr>
        <p:spPr>
          <a:xfrm>
            <a:off x="821635" y="4068414"/>
            <a:ext cx="7116418" cy="2451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5" name="Espaço Reservado para Conteúdo 1">
            <a:extLst>
              <a:ext uri="{FF2B5EF4-FFF2-40B4-BE49-F238E27FC236}">
                <a16:creationId xmlns:a16="http://schemas.microsoft.com/office/drawing/2014/main" id="{C6D61B20-2F64-46DD-943A-4912DAFA4C2D}"/>
              </a:ext>
            </a:extLst>
          </p:cNvPr>
          <p:cNvSpPr>
            <a:spLocks noGrp="1"/>
          </p:cNvSpPr>
          <p:nvPr>
            <p:ph idx="1"/>
          </p:nvPr>
        </p:nvSpPr>
        <p:spPr>
          <a:xfrm>
            <a:off x="278295" y="206235"/>
            <a:ext cx="11569148" cy="2133600"/>
          </a:xfrm>
        </p:spPr>
        <p:txBody>
          <a:bodyPr/>
          <a:lstStyle/>
          <a:p>
            <a:pPr eaLnBrk="1" hangingPunct="1">
              <a:buClrTx/>
              <a:buFont typeface="Wingdings" panose="05000000000000000000" pitchFamily="2" charset="2"/>
              <a:buChar char="§"/>
              <a:defRPr/>
            </a:pPr>
            <a:r>
              <a:rPr lang="pt-BR" altLang="en-US" sz="2800" b="1" dirty="0">
                <a:latin typeface="Arial" panose="020B0604020202020204" pitchFamily="34" charset="0"/>
                <a:cs typeface="Arial" panose="020B0604020202020204" pitchFamily="34" charset="0"/>
              </a:rPr>
              <a:t>Onde:</a:t>
            </a:r>
            <a:endParaRPr lang="pt-BR" altLang="en-US" sz="2800" dirty="0">
              <a:latin typeface="Arial" panose="020B0604020202020204" pitchFamily="34" charset="0"/>
              <a:cs typeface="Arial" panose="020B0604020202020204" pitchFamily="34" charset="0"/>
            </a:endParaRPr>
          </a:p>
          <a:p>
            <a:pPr marL="465524" lvl="1" eaLnBrk="1" hangingPunct="1">
              <a:spcBef>
                <a:spcPts val="244"/>
              </a:spcBef>
              <a:buClrTx/>
              <a:defRPr/>
            </a:pPr>
            <a:r>
              <a:rPr lang="pt-BR" altLang="en-US" sz="2800" i="1" dirty="0">
                <a:latin typeface="Arial" panose="020B0604020202020204" pitchFamily="34" charset="0"/>
                <a:cs typeface="Arial" panose="020B0604020202020204" pitchFamily="34" charset="0"/>
              </a:rPr>
              <a:t>w = salários</a:t>
            </a:r>
          </a:p>
          <a:p>
            <a:pPr marL="465524" lvl="1" eaLnBrk="1" hangingPunct="1">
              <a:spcBef>
                <a:spcPts val="244"/>
              </a:spcBef>
              <a:buClrTx/>
              <a:defRPr/>
            </a:pPr>
            <a:r>
              <a:rPr lang="pt-BR" altLang="en-US" sz="2800" i="1" dirty="0">
                <a:latin typeface="Arial" panose="020B0604020202020204" pitchFamily="34" charset="0"/>
                <a:cs typeface="Arial" panose="020B0604020202020204" pitchFamily="34" charset="0"/>
              </a:rPr>
              <a:t>A = aluguéis</a:t>
            </a:r>
          </a:p>
          <a:p>
            <a:pPr marL="465524" lvl="1" eaLnBrk="1" hangingPunct="1">
              <a:spcBef>
                <a:spcPts val="244"/>
              </a:spcBef>
              <a:buClrTx/>
              <a:defRPr/>
            </a:pPr>
            <a:r>
              <a:rPr lang="pt-BR" altLang="en-US" sz="2800" i="1" dirty="0">
                <a:latin typeface="Arial" panose="020B0604020202020204" pitchFamily="34" charset="0"/>
                <a:cs typeface="Arial" panose="020B0604020202020204" pitchFamily="34" charset="0"/>
              </a:rPr>
              <a:t>R = juros</a:t>
            </a:r>
          </a:p>
          <a:p>
            <a:pPr marL="465524" lvl="1" eaLnBrk="1" hangingPunct="1">
              <a:spcBef>
                <a:spcPts val="244"/>
              </a:spcBef>
              <a:buClrTx/>
              <a:defRPr/>
            </a:pPr>
            <a:r>
              <a:rPr lang="pt-BR" altLang="en-US" sz="2800" i="1" dirty="0">
                <a:latin typeface="Arial" panose="020B0604020202020204" pitchFamily="34" charset="0"/>
                <a:cs typeface="Arial" panose="020B0604020202020204" pitchFamily="34" charset="0"/>
              </a:rPr>
              <a:t>L = lucros</a:t>
            </a:r>
          </a:p>
          <a:p>
            <a:pPr marL="465524" lvl="1" eaLnBrk="1" hangingPunct="1">
              <a:spcBef>
                <a:spcPts val="244"/>
              </a:spcBef>
              <a:buClrTx/>
              <a:defRPr/>
            </a:pPr>
            <a:r>
              <a:rPr lang="pt-BR" altLang="en-US" sz="2800" i="1" dirty="0">
                <a:latin typeface="Arial" panose="020B0604020202020204" pitchFamily="34" charset="0"/>
                <a:cs typeface="Arial" panose="020B0604020202020204" pitchFamily="34" charset="0"/>
              </a:rPr>
              <a:t>C = consumo das famílias</a:t>
            </a:r>
          </a:p>
          <a:p>
            <a:pPr marL="465524" lvl="1" eaLnBrk="1" hangingPunct="1">
              <a:spcBef>
                <a:spcPts val="244"/>
              </a:spcBef>
              <a:buClrTx/>
              <a:defRPr/>
            </a:pPr>
            <a:r>
              <a:rPr lang="pt-BR" altLang="en-US" sz="2800" i="1" dirty="0">
                <a:latin typeface="Arial" panose="020B0604020202020204" pitchFamily="34" charset="0"/>
                <a:cs typeface="Arial" panose="020B0604020202020204" pitchFamily="34" charset="0"/>
              </a:rPr>
              <a:t>G = consumo do governo</a:t>
            </a:r>
          </a:p>
          <a:p>
            <a:pPr marL="465524" lvl="1" eaLnBrk="1" hangingPunct="1">
              <a:spcBef>
                <a:spcPts val="244"/>
              </a:spcBef>
              <a:buClrTx/>
              <a:defRPr/>
            </a:pPr>
            <a:r>
              <a:rPr lang="pt-BR" altLang="en-US" sz="2800" i="1" dirty="0">
                <a:latin typeface="Arial" panose="020B0604020202020204" pitchFamily="34" charset="0"/>
                <a:cs typeface="Arial" panose="020B0604020202020204" pitchFamily="34" charset="0"/>
              </a:rPr>
              <a:t>I = investimento (privado + público)</a:t>
            </a:r>
          </a:p>
        </p:txBody>
      </p:sp>
      <p:sp>
        <p:nvSpPr>
          <p:cNvPr id="6" name="Espaço Reservado para Conteúdo 1">
            <a:extLst>
              <a:ext uri="{FF2B5EF4-FFF2-40B4-BE49-F238E27FC236}">
                <a16:creationId xmlns:a16="http://schemas.microsoft.com/office/drawing/2014/main" id="{0EA04C11-9899-483E-B69D-8C20FB116E2D}"/>
              </a:ext>
            </a:extLst>
          </p:cNvPr>
          <p:cNvSpPr txBox="1">
            <a:spLocks/>
          </p:cNvSpPr>
          <p:nvPr/>
        </p:nvSpPr>
        <p:spPr bwMode="auto">
          <a:xfrm>
            <a:off x="821635" y="4171947"/>
            <a:ext cx="617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ts val="300"/>
              </a:spcBef>
              <a:spcAft>
                <a:spcPct val="0"/>
              </a:spcAft>
              <a:buClr>
                <a:schemeClr val="accent1"/>
              </a:buClr>
              <a:buSzPct val="68000"/>
              <a:buFont typeface="Wingdings 3" panose="05040102010807070707" pitchFamily="18" charset="2"/>
              <a:buChar char="•"/>
              <a:defRPr sz="1900" kern="1200">
                <a:solidFill>
                  <a:schemeClr val="tx1"/>
                </a:solidFill>
                <a:latin typeface="Verdana" pitchFamily="34" charset="0"/>
                <a:ea typeface="Verdana" pitchFamily="34" charset="0"/>
                <a:cs typeface="Verdana" pitchFamily="34" charset="0"/>
              </a:defRPr>
            </a:lvl1pPr>
            <a:lvl2pPr marL="465138" indent="-171450" algn="l" rtl="0" eaLnBrk="0" fontAlgn="base" hangingPunct="0">
              <a:spcBef>
                <a:spcPts val="250"/>
              </a:spcBef>
              <a:spcAft>
                <a:spcPct val="0"/>
              </a:spcAft>
              <a:buClr>
                <a:srgbClr val="C00000"/>
              </a:buClr>
              <a:buFont typeface="Wingdings" panose="05000000000000000000" pitchFamily="2" charset="2"/>
              <a:buChar char="§"/>
              <a:defRPr sz="1875" kern="1200">
                <a:solidFill>
                  <a:schemeClr val="tx1"/>
                </a:solidFill>
                <a:latin typeface="Verdana" pitchFamily="34" charset="0"/>
                <a:ea typeface="Verdana" pitchFamily="34" charset="0"/>
                <a:cs typeface="Verdana" pitchFamily="34" charset="0"/>
              </a:defRPr>
            </a:lvl2pPr>
            <a:lvl3pPr marL="642938" indent="-171450" algn="l" rtl="0" eaLnBrk="0" fontAlgn="base" hangingPunct="0">
              <a:spcBef>
                <a:spcPts val="263"/>
              </a:spcBef>
              <a:spcAft>
                <a:spcPct val="0"/>
              </a:spcAft>
              <a:buClr>
                <a:srgbClr val="C00000"/>
              </a:buClr>
              <a:buSzPct val="100000"/>
              <a:buFont typeface="Wingdings" panose="05000000000000000000" pitchFamily="2" charset="2"/>
              <a:buChar char="§"/>
              <a:defRPr sz="1875" kern="1200">
                <a:solidFill>
                  <a:schemeClr val="tx1"/>
                </a:solidFill>
                <a:latin typeface="Verdana" pitchFamily="34" charset="0"/>
                <a:ea typeface="Verdana" pitchFamily="34" charset="0"/>
                <a:cs typeface="Verdana" pitchFamily="34" charset="0"/>
              </a:defRPr>
            </a:lvl3pPr>
            <a:lvl4pPr marL="857250" indent="-171450" algn="l" rtl="0" eaLnBrk="0" fontAlgn="base" hangingPunct="0">
              <a:spcBef>
                <a:spcPts val="263"/>
              </a:spcBef>
              <a:spcAft>
                <a:spcPct val="0"/>
              </a:spcAft>
              <a:buClr>
                <a:srgbClr val="C00000"/>
              </a:buClr>
              <a:buFont typeface="Wingdings" panose="05000000000000000000" pitchFamily="2" charset="2"/>
              <a:buChar char="§"/>
              <a:defRPr sz="1875" kern="1200">
                <a:solidFill>
                  <a:schemeClr val="tx1"/>
                </a:solidFill>
                <a:latin typeface="Verdana" pitchFamily="34" charset="0"/>
                <a:ea typeface="Verdana" pitchFamily="34" charset="0"/>
                <a:cs typeface="Verdana" pitchFamily="34" charset="0"/>
              </a:defRPr>
            </a:lvl4pPr>
            <a:lvl5pPr marL="1028700" indent="-171450" algn="l" rtl="0" eaLnBrk="0" fontAlgn="base" hangingPunct="0">
              <a:spcBef>
                <a:spcPts val="263"/>
              </a:spcBef>
              <a:spcAft>
                <a:spcPct val="0"/>
              </a:spcAft>
              <a:buClr>
                <a:srgbClr val="C00000"/>
              </a:buClr>
              <a:buFont typeface="Wingdings" panose="05000000000000000000" pitchFamily="2" charset="2"/>
              <a:buChar char="§"/>
              <a:defRPr sz="1875" kern="1200">
                <a:solidFill>
                  <a:schemeClr val="tx1"/>
                </a:solidFill>
                <a:latin typeface="Verdana" pitchFamily="34" charset="0"/>
                <a:ea typeface="Verdana" pitchFamily="34" charset="0"/>
                <a:cs typeface="Verdana" pitchFamily="34" charset="0"/>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a:lstStyle>
          <a:p>
            <a:pPr eaLnBrk="1" hangingPunct="1">
              <a:buClrTx/>
              <a:buSzPct val="100000"/>
              <a:buFont typeface="Wingdings" panose="05000000000000000000" pitchFamily="2" charset="2"/>
              <a:buChar char="§"/>
              <a:defRPr/>
            </a:pPr>
            <a:r>
              <a:rPr lang="pt-BR" altLang="en-US" sz="2600" b="1" dirty="0">
                <a:latin typeface="Arial" panose="020B0604020202020204" pitchFamily="34" charset="0"/>
                <a:cs typeface="Arial" panose="020B0604020202020204" pitchFamily="34" charset="0"/>
              </a:rPr>
              <a:t>Observação:</a:t>
            </a:r>
          </a:p>
          <a:p>
            <a:pPr eaLnBrk="1" hangingPunct="1">
              <a:buClrTx/>
              <a:buSzPct val="100000"/>
              <a:buFont typeface="Wingdings" panose="05000000000000000000" pitchFamily="2" charset="2"/>
              <a:buChar char="§"/>
              <a:defRPr/>
            </a:pPr>
            <a:endParaRPr lang="pt-BR" altLang="en-US" sz="200" b="1" dirty="0">
              <a:latin typeface="Arial" panose="020B0604020202020204" pitchFamily="34" charset="0"/>
              <a:cs typeface="Arial" panose="020B0604020202020204" pitchFamily="34" charset="0"/>
            </a:endParaRPr>
          </a:p>
          <a:p>
            <a:pPr lvl="1" eaLnBrk="1" hangingPunct="1">
              <a:buClrTx/>
              <a:defRPr/>
            </a:pPr>
            <a:r>
              <a:rPr lang="pt-BR" altLang="en-US" sz="2600" dirty="0">
                <a:latin typeface="Arial" panose="020B0604020202020204" pitchFamily="34" charset="0"/>
                <a:cs typeface="Arial" panose="020B0604020202020204" pitchFamily="34" charset="0"/>
              </a:rPr>
              <a:t> </a:t>
            </a:r>
            <a:r>
              <a:rPr lang="pt-BR" altLang="en-US" sz="2600" i="1" dirty="0">
                <a:latin typeface="Arial" panose="020B0604020202020204" pitchFamily="34" charset="0"/>
                <a:cs typeface="Arial" panose="020B0604020202020204" pitchFamily="34" charset="0"/>
              </a:rPr>
              <a:t>I = FBK (formação Bruta de Capital)</a:t>
            </a:r>
          </a:p>
          <a:p>
            <a:pPr lvl="1" eaLnBrk="1" hangingPunct="1">
              <a:buClrTx/>
              <a:defRPr/>
            </a:pPr>
            <a:endParaRPr lang="pt-BR" altLang="en-US" sz="200" i="1" dirty="0">
              <a:latin typeface="Arial" panose="020B0604020202020204" pitchFamily="34" charset="0"/>
              <a:cs typeface="Arial" panose="020B0604020202020204" pitchFamily="34" charset="0"/>
            </a:endParaRPr>
          </a:p>
          <a:p>
            <a:pPr lvl="1" eaLnBrk="1" hangingPunct="1">
              <a:buClrTx/>
              <a:defRPr/>
            </a:pPr>
            <a:r>
              <a:rPr lang="pt-BR" altLang="en-US" sz="2600" i="1" dirty="0">
                <a:latin typeface="Arial" panose="020B0604020202020204" pitchFamily="34" charset="0"/>
                <a:cs typeface="Arial" panose="020B0604020202020204" pitchFamily="34" charset="0"/>
              </a:rPr>
              <a:t> I = FBK = FBKF + </a:t>
            </a:r>
            <a:r>
              <a:rPr lang="pt-BR" altLang="en-US" sz="2600" i="1" dirty="0">
                <a:latin typeface="Arial" panose="020B0604020202020204" pitchFamily="34" charset="0"/>
                <a:cs typeface="Arial" panose="020B0604020202020204" pitchFamily="34" charset="0"/>
                <a:sym typeface="Symbol" panose="05050102010706020507" pitchFamily="18" charset="2"/>
              </a:rPr>
              <a:t>Estoques</a:t>
            </a:r>
            <a:endParaRPr lang="pt-BR" altLang="en-US" sz="2600" i="1" dirty="0">
              <a:latin typeface="Arial" panose="020B0604020202020204" pitchFamily="34" charset="0"/>
              <a:cs typeface="Arial" panose="020B0604020202020204" pitchFamily="34" charset="0"/>
            </a:endParaRPr>
          </a:p>
        </p:txBody>
      </p:sp>
      <p:cxnSp>
        <p:nvCxnSpPr>
          <p:cNvPr id="7" name="Conector reto 6">
            <a:extLst>
              <a:ext uri="{FF2B5EF4-FFF2-40B4-BE49-F238E27FC236}">
                <a16:creationId xmlns:a16="http://schemas.microsoft.com/office/drawing/2014/main" id="{3824D042-A135-40AB-8BBF-A4E2BBD282AB}"/>
              </a:ext>
            </a:extLst>
          </p:cNvPr>
          <p:cNvCxnSpPr>
            <a:cxnSpLocks/>
          </p:cNvCxnSpPr>
          <p:nvPr/>
        </p:nvCxnSpPr>
        <p:spPr>
          <a:xfrm>
            <a:off x="3362739" y="5618915"/>
            <a:ext cx="0" cy="285748"/>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1D939B14-D3E1-47CC-8E77-B090371E32E0}"/>
              </a:ext>
            </a:extLst>
          </p:cNvPr>
          <p:cNvSpPr txBox="1"/>
          <p:nvPr/>
        </p:nvSpPr>
        <p:spPr>
          <a:xfrm>
            <a:off x="3200400" y="5904666"/>
            <a:ext cx="4207551" cy="430887"/>
          </a:xfrm>
          <a:prstGeom prst="rect">
            <a:avLst/>
          </a:prstGeom>
          <a:noFill/>
          <a:ln>
            <a:solidFill>
              <a:schemeClr val="tx1"/>
            </a:solidFill>
          </a:ln>
        </p:spPr>
        <p:txBody>
          <a:bodyPr wrap="square" rtlCol="0">
            <a:spAutoFit/>
          </a:bodyPr>
          <a:lstStyle/>
          <a:p>
            <a:r>
              <a:rPr lang="pt-BR" sz="2200" dirty="0">
                <a:latin typeface="Arial" panose="020B0604020202020204" pitchFamily="34" charset="0"/>
                <a:cs typeface="Arial" panose="020B0604020202020204" pitchFamily="34" charset="0"/>
              </a:rPr>
              <a:t>Formação Bruta de Capital Fixo</a:t>
            </a:r>
            <a:endParaRPr lang="en-US" sz="2200" dirty="0">
              <a:latin typeface="Arial" panose="020B0604020202020204" pitchFamily="34" charset="0"/>
              <a:cs typeface="Arial" panose="020B0604020202020204" pitchFamily="34" charset="0"/>
            </a:endParaRPr>
          </a:p>
        </p:txBody>
      </p:sp>
      <p:sp>
        <p:nvSpPr>
          <p:cNvPr id="9" name="Chave Direita 8">
            <a:extLst>
              <a:ext uri="{FF2B5EF4-FFF2-40B4-BE49-F238E27FC236}">
                <a16:creationId xmlns:a16="http://schemas.microsoft.com/office/drawing/2014/main" id="{FE9E790B-9A9F-4443-92AA-6979DB5FC7BB}"/>
              </a:ext>
            </a:extLst>
          </p:cNvPr>
          <p:cNvSpPr/>
          <p:nvPr/>
        </p:nvSpPr>
        <p:spPr>
          <a:xfrm>
            <a:off x="4956311" y="2604874"/>
            <a:ext cx="251793" cy="73964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 name="CaixaDeTexto 9">
            <a:extLst>
              <a:ext uri="{FF2B5EF4-FFF2-40B4-BE49-F238E27FC236}">
                <a16:creationId xmlns:a16="http://schemas.microsoft.com/office/drawing/2014/main" id="{90E5EB03-B430-4E5E-840B-36967798C700}"/>
              </a:ext>
            </a:extLst>
          </p:cNvPr>
          <p:cNvSpPr txBox="1"/>
          <p:nvPr/>
        </p:nvSpPr>
        <p:spPr>
          <a:xfrm>
            <a:off x="5181598" y="2737395"/>
            <a:ext cx="5009322" cy="492443"/>
          </a:xfrm>
          <a:prstGeom prst="rect">
            <a:avLst/>
          </a:prstGeom>
          <a:noFill/>
        </p:spPr>
        <p:txBody>
          <a:bodyPr wrap="square" rtlCol="0">
            <a:spAutoFit/>
          </a:bodyPr>
          <a:lstStyle/>
          <a:p>
            <a:r>
              <a:rPr lang="pt-BR" sz="2600" i="1" dirty="0">
                <a:latin typeface="Arial" panose="020B0604020202020204" pitchFamily="34" charset="0"/>
                <a:cs typeface="Arial" panose="020B0604020202020204" pitchFamily="34" charset="0"/>
              </a:rPr>
              <a:t>Consumo Final (Consumo Total)</a:t>
            </a:r>
          </a:p>
        </p:txBody>
      </p:sp>
    </p:spTree>
    <p:extLst>
      <p:ext uri="{BB962C8B-B14F-4D97-AF65-F5344CB8AC3E}">
        <p14:creationId xmlns:p14="http://schemas.microsoft.com/office/powerpoint/2010/main" val="56102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ítulo 2">
            <a:extLst>
              <a:ext uri="{FF2B5EF4-FFF2-40B4-BE49-F238E27FC236}">
                <a16:creationId xmlns:a16="http://schemas.microsoft.com/office/drawing/2014/main" id="{99BD527E-B4CA-4CF8-9E87-7648148910BD}"/>
              </a:ext>
            </a:extLst>
          </p:cNvPr>
          <p:cNvSpPr>
            <a:spLocks noGrp="1"/>
          </p:cNvSpPr>
          <p:nvPr>
            <p:ph type="title"/>
          </p:nvPr>
        </p:nvSpPr>
        <p:spPr>
          <a:xfrm>
            <a:off x="3101007" y="149708"/>
            <a:ext cx="6172200" cy="642938"/>
          </a:xfrm>
        </p:spPr>
        <p:txBody>
          <a:bodyPr/>
          <a:lstStyle/>
          <a:p>
            <a:pPr eaLnBrk="1" hangingPunct="1">
              <a:defRPr/>
            </a:pPr>
            <a:r>
              <a:rPr lang="pt-BR" sz="3200" dirty="0">
                <a:solidFill>
                  <a:schemeClr val="tx1"/>
                </a:solidFill>
              </a:rPr>
              <a:t>Produto, Renda e Despesa</a:t>
            </a:r>
            <a:br>
              <a:rPr lang="pt-BR" sz="3200" dirty="0">
                <a:solidFill>
                  <a:schemeClr val="tx1"/>
                </a:solidFill>
              </a:rPr>
            </a:br>
            <a:endParaRPr lang="pt-BR" sz="3200" dirty="0">
              <a:solidFill>
                <a:schemeClr val="tx1"/>
              </a:solidFill>
            </a:endParaRPr>
          </a:p>
        </p:txBody>
      </p:sp>
      <p:grpSp>
        <p:nvGrpSpPr>
          <p:cNvPr id="2" name="Agrupar 1">
            <a:extLst>
              <a:ext uri="{FF2B5EF4-FFF2-40B4-BE49-F238E27FC236}">
                <a16:creationId xmlns:a16="http://schemas.microsoft.com/office/drawing/2014/main" id="{2AFBBC42-9627-4012-ACFD-D89D773D936E}"/>
              </a:ext>
            </a:extLst>
          </p:cNvPr>
          <p:cNvGrpSpPr/>
          <p:nvPr/>
        </p:nvGrpSpPr>
        <p:grpSpPr>
          <a:xfrm>
            <a:off x="609600" y="643558"/>
            <a:ext cx="10681252" cy="6091238"/>
            <a:chOff x="609600" y="590550"/>
            <a:chExt cx="7848600" cy="4452938"/>
          </a:xfrm>
        </p:grpSpPr>
        <p:sp>
          <p:nvSpPr>
            <p:cNvPr id="4" name="Oval 3">
              <a:extLst>
                <a:ext uri="{FF2B5EF4-FFF2-40B4-BE49-F238E27FC236}">
                  <a16:creationId xmlns:a16="http://schemas.microsoft.com/office/drawing/2014/main" id="{019CCA52-17BF-4B6F-A4A5-428E31513F0C}"/>
                </a:ext>
              </a:extLst>
            </p:cNvPr>
            <p:cNvSpPr>
              <a:spLocks noChangeArrowheads="1"/>
            </p:cNvSpPr>
            <p:nvPr/>
          </p:nvSpPr>
          <p:spPr bwMode="auto">
            <a:xfrm>
              <a:off x="838200" y="2164931"/>
              <a:ext cx="1657884" cy="1033245"/>
            </a:xfrm>
            <a:prstGeom prst="ellipse">
              <a:avLst/>
            </a:prstGeom>
            <a:solidFill>
              <a:schemeClr val="bg1">
                <a:lumMod val="95000"/>
              </a:schemeClr>
            </a:solidFill>
            <a:ln w="19050">
              <a:solidFill>
                <a:schemeClr val="accent4">
                  <a:lumMod val="75000"/>
                </a:schemeClr>
              </a:solidFill>
              <a:round/>
              <a:headEnd type="none" w="sm" len="sm"/>
              <a:tailEnd type="none" w="sm" len="sm"/>
            </a:ln>
            <a:effectLst/>
          </p:spPr>
          <p:txBody>
            <a:bodyPr wrap="none" anchor="ctr"/>
            <a:lstStyle/>
            <a:p>
              <a:pPr algn="ctr"/>
              <a:r>
                <a:rPr lang="en-US" altLang="pt-BR" sz="2200" b="1" dirty="0" err="1">
                  <a:solidFill>
                    <a:schemeClr val="accent4">
                      <a:lumMod val="75000"/>
                    </a:schemeClr>
                  </a:solidFill>
                </a:rPr>
                <a:t>Firmas</a:t>
              </a:r>
              <a:endParaRPr lang="en-US" altLang="pt-BR" sz="2200" b="1" i="0" dirty="0">
                <a:solidFill>
                  <a:schemeClr val="accent4">
                    <a:lumMod val="75000"/>
                  </a:schemeClr>
                </a:solidFill>
              </a:endParaRPr>
            </a:p>
          </p:txBody>
        </p:sp>
        <p:sp>
          <p:nvSpPr>
            <p:cNvPr id="5" name="Oval 4">
              <a:extLst>
                <a:ext uri="{FF2B5EF4-FFF2-40B4-BE49-F238E27FC236}">
                  <a16:creationId xmlns:a16="http://schemas.microsoft.com/office/drawing/2014/main" id="{1945D621-70E3-463C-8D9D-5385BBE3CE5C}"/>
                </a:ext>
              </a:extLst>
            </p:cNvPr>
            <p:cNvSpPr>
              <a:spLocks noChangeArrowheads="1"/>
            </p:cNvSpPr>
            <p:nvPr/>
          </p:nvSpPr>
          <p:spPr bwMode="auto">
            <a:xfrm>
              <a:off x="6571716" y="2286489"/>
              <a:ext cx="1657884" cy="1033245"/>
            </a:xfrm>
            <a:prstGeom prst="ellipse">
              <a:avLst/>
            </a:prstGeom>
            <a:solidFill>
              <a:schemeClr val="bg1">
                <a:lumMod val="95000"/>
              </a:schemeClr>
            </a:solidFill>
            <a:ln w="19050">
              <a:solidFill>
                <a:schemeClr val="accent4">
                  <a:lumMod val="75000"/>
                </a:schemeClr>
              </a:solidFill>
              <a:round/>
              <a:headEnd type="none" w="sm" len="sm"/>
              <a:tailEnd type="none" w="sm" len="sm"/>
            </a:ln>
            <a:effectLst/>
          </p:spPr>
          <p:txBody>
            <a:bodyPr wrap="none" anchor="ctr"/>
            <a:lstStyle/>
            <a:p>
              <a:pPr algn="ctr"/>
              <a:r>
                <a:rPr lang="en-US" altLang="pt-BR" sz="2200" b="1" dirty="0" err="1">
                  <a:solidFill>
                    <a:schemeClr val="accent4">
                      <a:lumMod val="75000"/>
                    </a:schemeClr>
                  </a:solidFill>
                </a:rPr>
                <a:t>Famílias</a:t>
              </a:r>
              <a:endParaRPr lang="en-US" altLang="pt-BR" sz="2200" b="1" i="0" dirty="0">
                <a:solidFill>
                  <a:schemeClr val="accent4">
                    <a:lumMod val="75000"/>
                  </a:schemeClr>
                </a:solidFill>
              </a:endParaRPr>
            </a:p>
          </p:txBody>
        </p:sp>
        <p:sp>
          <p:nvSpPr>
            <p:cNvPr id="6" name="Rectangle 5">
              <a:extLst>
                <a:ext uri="{FF2B5EF4-FFF2-40B4-BE49-F238E27FC236}">
                  <a16:creationId xmlns:a16="http://schemas.microsoft.com/office/drawing/2014/main" id="{4B72860C-22D4-4AE1-9B45-BB4F97360E13}"/>
                </a:ext>
              </a:extLst>
            </p:cNvPr>
            <p:cNvSpPr>
              <a:spLocks noChangeArrowheads="1"/>
            </p:cNvSpPr>
            <p:nvPr/>
          </p:nvSpPr>
          <p:spPr bwMode="auto">
            <a:xfrm>
              <a:off x="3455581" y="3805966"/>
              <a:ext cx="2149035" cy="972466"/>
            </a:xfrm>
            <a:prstGeom prst="rect">
              <a:avLst/>
            </a:prstGeom>
            <a:solidFill>
              <a:schemeClr val="bg1">
                <a:lumMod val="95000"/>
              </a:schemeClr>
            </a:solidFill>
            <a:ln w="19050">
              <a:solidFill>
                <a:schemeClr val="accent4">
                  <a:lumMod val="75000"/>
                </a:schemeClr>
              </a:solidFill>
              <a:miter lim="800000"/>
              <a:headEnd type="none" w="sm" len="sm"/>
              <a:tailEnd type="none" w="sm" len="sm"/>
            </a:ln>
            <a:effectLst/>
          </p:spPr>
          <p:txBody>
            <a:bodyPr wrap="none" anchor="ctr"/>
            <a:lstStyle/>
            <a:p>
              <a:pPr algn="ctr"/>
              <a:r>
                <a:rPr lang="en-US" altLang="pt-BR" sz="1800" b="1" i="0" dirty="0">
                  <a:solidFill>
                    <a:schemeClr val="accent4">
                      <a:lumMod val="75000"/>
                    </a:schemeClr>
                  </a:solidFill>
                  <a:latin typeface="Times New Roman" panose="02020603050405020304" pitchFamily="18" charset="0"/>
                </a:rPr>
                <a:t> </a:t>
              </a:r>
              <a:r>
                <a:rPr lang="en-US" altLang="pt-BR" sz="1800" b="1" i="0" dirty="0" err="1">
                  <a:solidFill>
                    <a:schemeClr val="accent4">
                      <a:lumMod val="75000"/>
                    </a:schemeClr>
                  </a:solidFill>
                  <a:latin typeface="Times New Roman" panose="02020603050405020304" pitchFamily="18" charset="0"/>
                </a:rPr>
                <a:t>Mercados</a:t>
              </a:r>
              <a:r>
                <a:rPr lang="en-US" altLang="pt-BR" sz="1800" b="1" i="0" dirty="0">
                  <a:solidFill>
                    <a:schemeClr val="accent4">
                      <a:lumMod val="75000"/>
                    </a:schemeClr>
                  </a:solidFill>
                  <a:latin typeface="Times New Roman" panose="02020603050405020304" pitchFamily="18" charset="0"/>
                </a:rPr>
                <a:t> de </a:t>
              </a:r>
              <a:r>
                <a:rPr lang="en-US" altLang="pt-BR" sz="1800" b="1" i="0" dirty="0" err="1">
                  <a:solidFill>
                    <a:schemeClr val="accent4">
                      <a:lumMod val="75000"/>
                    </a:schemeClr>
                  </a:solidFill>
                  <a:latin typeface="Times New Roman" panose="02020603050405020304" pitchFamily="18" charset="0"/>
                </a:rPr>
                <a:t>Fatores</a:t>
              </a:r>
              <a:r>
                <a:rPr lang="en-US" altLang="pt-BR" sz="1800" b="1" i="0" dirty="0">
                  <a:solidFill>
                    <a:schemeClr val="accent4">
                      <a:lumMod val="75000"/>
                    </a:schemeClr>
                  </a:solidFill>
                  <a:latin typeface="Times New Roman" panose="02020603050405020304" pitchFamily="18" charset="0"/>
                </a:rPr>
                <a:t> </a:t>
              </a:r>
            </a:p>
            <a:p>
              <a:pPr algn="ctr"/>
              <a:r>
                <a:rPr lang="en-US" altLang="pt-BR" sz="1800" b="1" i="0" dirty="0">
                  <a:solidFill>
                    <a:schemeClr val="accent4">
                      <a:lumMod val="75000"/>
                    </a:schemeClr>
                  </a:solidFill>
                  <a:latin typeface="Times New Roman" panose="02020603050405020304" pitchFamily="18" charset="0"/>
                </a:rPr>
                <a:t>de </a:t>
              </a:r>
              <a:r>
                <a:rPr lang="en-US" altLang="pt-BR" sz="1800" b="1" i="0" dirty="0" err="1">
                  <a:solidFill>
                    <a:schemeClr val="accent4">
                      <a:lumMod val="75000"/>
                    </a:schemeClr>
                  </a:solidFill>
                  <a:latin typeface="Times New Roman" panose="02020603050405020304" pitchFamily="18" charset="0"/>
                </a:rPr>
                <a:t>Produção</a:t>
              </a:r>
              <a:endParaRPr lang="en-US" altLang="pt-BR" sz="1800" b="1" i="0" dirty="0">
                <a:solidFill>
                  <a:schemeClr val="accent4">
                    <a:lumMod val="75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2E283912-C2FF-405A-A753-2A940D6B2DD1}"/>
                </a:ext>
              </a:extLst>
            </p:cNvPr>
            <p:cNvSpPr>
              <a:spLocks noChangeArrowheads="1"/>
            </p:cNvSpPr>
            <p:nvPr/>
          </p:nvSpPr>
          <p:spPr bwMode="auto">
            <a:xfrm>
              <a:off x="3463183" y="767011"/>
              <a:ext cx="2072355" cy="972466"/>
            </a:xfrm>
            <a:prstGeom prst="rect">
              <a:avLst/>
            </a:prstGeom>
            <a:solidFill>
              <a:schemeClr val="bg1">
                <a:lumMod val="95000"/>
              </a:schemeClr>
            </a:solidFill>
            <a:ln w="19050">
              <a:solidFill>
                <a:schemeClr val="accent4">
                  <a:lumMod val="75000"/>
                </a:schemeClr>
              </a:solidFill>
              <a:miter lim="800000"/>
              <a:headEnd type="none" w="sm" len="sm"/>
              <a:tailEnd type="none" w="sm" len="sm"/>
            </a:ln>
            <a:effectLst/>
          </p:spPr>
          <p:txBody>
            <a:bodyPr wrap="none" anchor="ctr"/>
            <a:lstStyle/>
            <a:p>
              <a:pPr algn="ctr"/>
              <a:r>
                <a:rPr lang="en-US" altLang="pt-BR" sz="1800" b="1" i="0" dirty="0" err="1">
                  <a:solidFill>
                    <a:schemeClr val="accent4">
                      <a:lumMod val="75000"/>
                    </a:schemeClr>
                  </a:solidFill>
                  <a:latin typeface="Times New Roman" panose="02020603050405020304" pitchFamily="18" charset="0"/>
                </a:rPr>
                <a:t>Mercados</a:t>
              </a:r>
              <a:r>
                <a:rPr lang="en-US" altLang="pt-BR" sz="1800" b="1" i="0" dirty="0">
                  <a:solidFill>
                    <a:schemeClr val="accent4">
                      <a:lumMod val="75000"/>
                    </a:schemeClr>
                  </a:solidFill>
                  <a:latin typeface="Times New Roman" panose="02020603050405020304" pitchFamily="18" charset="0"/>
                </a:rPr>
                <a:t> de </a:t>
              </a:r>
            </a:p>
            <a:p>
              <a:pPr algn="ctr"/>
              <a:r>
                <a:rPr lang="en-US" altLang="pt-BR" sz="1800" b="1" i="0" dirty="0">
                  <a:solidFill>
                    <a:schemeClr val="accent4">
                      <a:lumMod val="75000"/>
                    </a:schemeClr>
                  </a:solidFill>
                  <a:latin typeface="Times New Roman" panose="02020603050405020304" pitchFamily="18" charset="0"/>
                </a:rPr>
                <a:t>Bens e </a:t>
              </a:r>
              <a:r>
                <a:rPr lang="en-US" altLang="pt-BR" sz="1800" b="1" i="0" dirty="0" err="1">
                  <a:solidFill>
                    <a:schemeClr val="accent4">
                      <a:lumMod val="75000"/>
                    </a:schemeClr>
                  </a:solidFill>
                  <a:latin typeface="Times New Roman" panose="02020603050405020304" pitchFamily="18" charset="0"/>
                </a:rPr>
                <a:t>Serviços</a:t>
              </a:r>
              <a:endParaRPr lang="en-US" altLang="pt-BR" sz="1800" b="1" i="0" dirty="0">
                <a:solidFill>
                  <a:schemeClr val="accent4">
                    <a:lumMod val="75000"/>
                  </a:schemeClr>
                </a:solidFill>
                <a:latin typeface="Times New Roman" panose="02020603050405020304" pitchFamily="18" charset="0"/>
              </a:endParaRPr>
            </a:p>
          </p:txBody>
        </p:sp>
        <p:graphicFrame>
          <p:nvGraphicFramePr>
            <p:cNvPr id="8" name="Object 7">
              <a:extLst>
                <a:ext uri="{FF2B5EF4-FFF2-40B4-BE49-F238E27FC236}">
                  <a16:creationId xmlns:a16="http://schemas.microsoft.com/office/drawing/2014/main" id="{57BC1A9D-1B69-4E3E-8BD8-53BC93F2B91C}"/>
                </a:ext>
              </a:extLst>
            </p:cNvPr>
            <p:cNvGraphicFramePr>
              <a:graphicFrameLocks noChangeAspect="1"/>
            </p:cNvGraphicFramePr>
            <p:nvPr>
              <p:extLst>
                <p:ext uri="{D42A27DB-BD31-4B8C-83A1-F6EECF244321}">
                  <p14:modId xmlns:p14="http://schemas.microsoft.com/office/powerpoint/2010/main" val="1764235707"/>
                </p:ext>
              </p:extLst>
            </p:nvPr>
          </p:nvGraphicFramePr>
          <p:xfrm>
            <a:off x="4585709" y="2261164"/>
            <a:ext cx="102179" cy="170942"/>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9" name="Object 7">
                          <a:extLst>
                            <a:ext uri="{FF2B5EF4-FFF2-40B4-BE49-F238E27FC236}">
                              <a16:creationId xmlns:a16="http://schemas.microsoft.com/office/drawing/2014/main" id="{33DF64A7-7136-4406-AE1F-6A3F3B7AB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709" y="2261164"/>
                          <a:ext cx="102179" cy="170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Group 8">
              <a:extLst>
                <a:ext uri="{FF2B5EF4-FFF2-40B4-BE49-F238E27FC236}">
                  <a16:creationId xmlns:a16="http://schemas.microsoft.com/office/drawing/2014/main" id="{00A57C79-5DB9-4AE7-801C-B756E0B1C4C0}"/>
                </a:ext>
              </a:extLst>
            </p:cNvPr>
            <p:cNvGrpSpPr>
              <a:grpSpLocks/>
            </p:cNvGrpSpPr>
            <p:nvPr/>
          </p:nvGrpSpPr>
          <p:grpSpPr bwMode="auto">
            <a:xfrm>
              <a:off x="1459907" y="767011"/>
              <a:ext cx="6060199" cy="1519478"/>
              <a:chOff x="672" y="912"/>
              <a:chExt cx="4211" cy="1200"/>
            </a:xfrm>
          </p:grpSpPr>
          <p:sp>
            <p:nvSpPr>
              <p:cNvPr id="10" name="Text Box 9">
                <a:extLst>
                  <a:ext uri="{FF2B5EF4-FFF2-40B4-BE49-F238E27FC236}">
                    <a16:creationId xmlns:a16="http://schemas.microsoft.com/office/drawing/2014/main" id="{041BD4AF-5A70-4164-8925-6CDA54FF7D03}"/>
                  </a:ext>
                </a:extLst>
              </p:cNvPr>
              <p:cNvSpPr txBox="1">
                <a:spLocks noChangeArrowheads="1"/>
              </p:cNvSpPr>
              <p:nvPr/>
            </p:nvSpPr>
            <p:spPr bwMode="auto">
              <a:xfrm>
                <a:off x="3682" y="944"/>
                <a:ext cx="1201"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pt-BR" sz="1600" b="1" dirty="0" err="1">
                    <a:solidFill>
                      <a:schemeClr val="accent4">
                        <a:lumMod val="75000"/>
                      </a:schemeClr>
                    </a:solidFill>
                  </a:rPr>
                  <a:t>Despesas</a:t>
                </a:r>
                <a:r>
                  <a:rPr lang="en-US" altLang="pt-BR" sz="1600" b="1" dirty="0">
                    <a:solidFill>
                      <a:schemeClr val="accent4">
                        <a:lumMod val="75000"/>
                      </a:schemeClr>
                    </a:solidFill>
                  </a:rPr>
                  <a:t> (=PIB)</a:t>
                </a:r>
                <a:endParaRPr lang="en-US" altLang="pt-BR" sz="1600" b="1" i="0" dirty="0">
                  <a:solidFill>
                    <a:schemeClr val="accent4">
                      <a:lumMod val="75000"/>
                    </a:schemeClr>
                  </a:solidFill>
                </a:endParaRPr>
              </a:p>
            </p:txBody>
          </p:sp>
          <p:sp>
            <p:nvSpPr>
              <p:cNvPr id="11" name="Text Box 10">
                <a:extLst>
                  <a:ext uri="{FF2B5EF4-FFF2-40B4-BE49-F238E27FC236}">
                    <a16:creationId xmlns:a16="http://schemas.microsoft.com/office/drawing/2014/main" id="{D704BF3D-FF31-4728-B3CC-D7CF0CF2CCB9}"/>
                  </a:ext>
                </a:extLst>
              </p:cNvPr>
              <p:cNvSpPr txBox="1">
                <a:spLocks noChangeArrowheads="1"/>
              </p:cNvSpPr>
              <p:nvPr/>
            </p:nvSpPr>
            <p:spPr bwMode="auto">
              <a:xfrm>
                <a:off x="864" y="912"/>
                <a:ext cx="1152"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pt-BR" sz="1600" b="1" dirty="0" err="1">
                    <a:solidFill>
                      <a:schemeClr val="accent4">
                        <a:lumMod val="75000"/>
                      </a:schemeClr>
                    </a:solidFill>
                  </a:rPr>
                  <a:t>Receitas</a:t>
                </a:r>
                <a:r>
                  <a:rPr lang="en-US" altLang="pt-BR" sz="1600" b="1" dirty="0">
                    <a:solidFill>
                      <a:schemeClr val="accent4">
                        <a:lumMod val="75000"/>
                      </a:schemeClr>
                    </a:solidFill>
                  </a:rPr>
                  <a:t> (=PIB)</a:t>
                </a:r>
                <a:endParaRPr lang="en-US" altLang="pt-BR" sz="1600" b="1" i="0" dirty="0">
                  <a:solidFill>
                    <a:schemeClr val="accent4">
                      <a:lumMod val="75000"/>
                    </a:schemeClr>
                  </a:solidFill>
                </a:endParaRPr>
              </a:p>
            </p:txBody>
          </p:sp>
          <p:cxnSp>
            <p:nvCxnSpPr>
              <p:cNvPr id="12" name="AutoShape 11">
                <a:extLst>
                  <a:ext uri="{FF2B5EF4-FFF2-40B4-BE49-F238E27FC236}">
                    <a16:creationId xmlns:a16="http://schemas.microsoft.com/office/drawing/2014/main" id="{ED96C425-21C6-4297-AA86-9F424CEB9370}"/>
                  </a:ext>
                </a:extLst>
              </p:cNvPr>
              <p:cNvCxnSpPr>
                <a:cxnSpLocks noChangeShapeType="1"/>
                <a:endCxn id="5" idx="0"/>
              </p:cNvCxnSpPr>
              <p:nvPr/>
            </p:nvCxnSpPr>
            <p:spPr bwMode="auto">
              <a:xfrm>
                <a:off x="3504" y="1279"/>
                <a:ext cx="1296" cy="833"/>
              </a:xfrm>
              <a:prstGeom prst="bentConnector2">
                <a:avLst/>
              </a:prstGeom>
              <a:noFill/>
              <a:ln w="57150">
                <a:solidFill>
                  <a:srgbClr val="474A8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Line 12">
                <a:extLst>
                  <a:ext uri="{FF2B5EF4-FFF2-40B4-BE49-F238E27FC236}">
                    <a16:creationId xmlns:a16="http://schemas.microsoft.com/office/drawing/2014/main" id="{CE1DC132-E9AC-46CA-8B19-82CB31E5FA4F}"/>
                  </a:ext>
                </a:extLst>
              </p:cNvPr>
              <p:cNvSpPr>
                <a:spLocks noChangeShapeType="1"/>
              </p:cNvSpPr>
              <p:nvPr/>
            </p:nvSpPr>
            <p:spPr bwMode="auto">
              <a:xfrm flipH="1">
                <a:off x="672" y="1200"/>
                <a:ext cx="1392" cy="0"/>
              </a:xfrm>
              <a:prstGeom prst="line">
                <a:avLst/>
              </a:prstGeom>
              <a:noFill/>
              <a:ln w="57150">
                <a:solidFill>
                  <a:srgbClr val="474A8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4" name="Line 13">
                <a:extLst>
                  <a:ext uri="{FF2B5EF4-FFF2-40B4-BE49-F238E27FC236}">
                    <a16:creationId xmlns:a16="http://schemas.microsoft.com/office/drawing/2014/main" id="{99768792-3B6F-480F-8B75-F210EC47A065}"/>
                  </a:ext>
                </a:extLst>
              </p:cNvPr>
              <p:cNvSpPr>
                <a:spLocks noChangeShapeType="1"/>
              </p:cNvSpPr>
              <p:nvPr/>
            </p:nvSpPr>
            <p:spPr bwMode="auto">
              <a:xfrm>
                <a:off x="672" y="1191"/>
                <a:ext cx="0" cy="864"/>
              </a:xfrm>
              <a:prstGeom prst="line">
                <a:avLst/>
              </a:prstGeom>
              <a:noFill/>
              <a:ln w="57150">
                <a:solidFill>
                  <a:srgbClr val="474A8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15" name="Group 14">
              <a:extLst>
                <a:ext uri="{FF2B5EF4-FFF2-40B4-BE49-F238E27FC236}">
                  <a16:creationId xmlns:a16="http://schemas.microsoft.com/office/drawing/2014/main" id="{B827916E-ECD1-481B-A5E4-32DB5D9B5B65}"/>
                </a:ext>
              </a:extLst>
            </p:cNvPr>
            <p:cNvGrpSpPr>
              <a:grpSpLocks/>
            </p:cNvGrpSpPr>
            <p:nvPr/>
          </p:nvGrpSpPr>
          <p:grpSpPr bwMode="auto">
            <a:xfrm>
              <a:off x="1219571" y="3198173"/>
              <a:ext cx="6172452" cy="1811977"/>
              <a:chOff x="505" y="2832"/>
              <a:chExt cx="4289" cy="1431"/>
            </a:xfrm>
          </p:grpSpPr>
          <p:sp>
            <p:nvSpPr>
              <p:cNvPr id="16" name="Text Box 15">
                <a:extLst>
                  <a:ext uri="{FF2B5EF4-FFF2-40B4-BE49-F238E27FC236}">
                    <a16:creationId xmlns:a16="http://schemas.microsoft.com/office/drawing/2014/main" id="{7816B65B-79AF-4B0B-A6F8-4E5AAFEA7EA0}"/>
                  </a:ext>
                </a:extLst>
              </p:cNvPr>
              <p:cNvSpPr txBox="1">
                <a:spLocks noChangeArrowheads="1"/>
              </p:cNvSpPr>
              <p:nvPr/>
            </p:nvSpPr>
            <p:spPr bwMode="auto">
              <a:xfrm>
                <a:off x="505" y="3801"/>
                <a:ext cx="1527"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pt-BR" sz="1600" b="1" i="0" dirty="0" err="1">
                    <a:solidFill>
                      <a:schemeClr val="accent4">
                        <a:lumMod val="75000"/>
                      </a:schemeClr>
                    </a:solidFill>
                  </a:rPr>
                  <a:t>Salários</a:t>
                </a:r>
                <a:r>
                  <a:rPr lang="en-US" altLang="pt-BR" sz="1600" b="1" i="0" dirty="0">
                    <a:solidFill>
                      <a:schemeClr val="accent4">
                        <a:lumMod val="75000"/>
                      </a:schemeClr>
                    </a:solidFill>
                  </a:rPr>
                  <a:t>, </a:t>
                </a:r>
                <a:r>
                  <a:rPr lang="en-US" altLang="pt-BR" sz="1600" b="1" i="0" dirty="0" err="1">
                    <a:solidFill>
                      <a:schemeClr val="accent4">
                        <a:lumMod val="75000"/>
                      </a:schemeClr>
                    </a:solidFill>
                  </a:rPr>
                  <a:t>Aluguéis</a:t>
                </a:r>
                <a:r>
                  <a:rPr lang="en-US" altLang="pt-BR" sz="1600" b="1" i="0" dirty="0">
                    <a:solidFill>
                      <a:schemeClr val="accent4">
                        <a:lumMod val="75000"/>
                      </a:schemeClr>
                    </a:solidFill>
                  </a:rPr>
                  <a:t>, </a:t>
                </a:r>
                <a:r>
                  <a:rPr lang="en-US" altLang="pt-BR" sz="1600" b="1" i="0" dirty="0" err="1">
                    <a:solidFill>
                      <a:schemeClr val="accent4">
                        <a:lumMod val="75000"/>
                      </a:schemeClr>
                    </a:solidFill>
                  </a:rPr>
                  <a:t>Juros</a:t>
                </a:r>
                <a:r>
                  <a:rPr lang="en-US" altLang="pt-BR" sz="1600" b="1" i="0" dirty="0">
                    <a:solidFill>
                      <a:schemeClr val="accent4">
                        <a:lumMod val="75000"/>
                      </a:schemeClr>
                    </a:solidFill>
                  </a:rPr>
                  <a:t> e </a:t>
                </a:r>
                <a:r>
                  <a:rPr lang="en-US" altLang="pt-BR" sz="1600" b="1" i="0" dirty="0" err="1">
                    <a:solidFill>
                      <a:schemeClr val="accent4">
                        <a:lumMod val="75000"/>
                      </a:schemeClr>
                    </a:solidFill>
                  </a:rPr>
                  <a:t>Lucros</a:t>
                </a:r>
                <a:r>
                  <a:rPr lang="en-US" altLang="pt-BR" sz="1600" b="1" i="0" dirty="0">
                    <a:solidFill>
                      <a:schemeClr val="accent4">
                        <a:lumMod val="75000"/>
                      </a:schemeClr>
                    </a:solidFill>
                  </a:rPr>
                  <a:t> (=PIB)</a:t>
                </a:r>
              </a:p>
            </p:txBody>
          </p:sp>
          <p:sp>
            <p:nvSpPr>
              <p:cNvPr id="17" name="Text Box 16">
                <a:extLst>
                  <a:ext uri="{FF2B5EF4-FFF2-40B4-BE49-F238E27FC236}">
                    <a16:creationId xmlns:a16="http://schemas.microsoft.com/office/drawing/2014/main" id="{891713CB-AF85-4427-A6B7-F12391A6F87E}"/>
                  </a:ext>
                </a:extLst>
              </p:cNvPr>
              <p:cNvSpPr txBox="1">
                <a:spLocks noChangeArrowheads="1"/>
              </p:cNvSpPr>
              <p:nvPr/>
            </p:nvSpPr>
            <p:spPr bwMode="auto">
              <a:xfrm>
                <a:off x="3648" y="3840"/>
                <a:ext cx="110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pt-BR" sz="1600" b="1" dirty="0">
                    <a:solidFill>
                      <a:schemeClr val="accent4">
                        <a:lumMod val="75000"/>
                      </a:schemeClr>
                    </a:solidFill>
                  </a:rPr>
                  <a:t>Renda (=PIB)</a:t>
                </a:r>
                <a:endParaRPr lang="en-US" altLang="pt-BR" sz="1600" b="1" i="0" dirty="0">
                  <a:solidFill>
                    <a:schemeClr val="accent4">
                      <a:lumMod val="75000"/>
                    </a:schemeClr>
                  </a:solidFill>
                </a:endParaRPr>
              </a:p>
            </p:txBody>
          </p:sp>
          <p:sp>
            <p:nvSpPr>
              <p:cNvPr id="18" name="Line 17">
                <a:extLst>
                  <a:ext uri="{FF2B5EF4-FFF2-40B4-BE49-F238E27FC236}">
                    <a16:creationId xmlns:a16="http://schemas.microsoft.com/office/drawing/2014/main" id="{B2A6823D-20B6-4989-AE15-B294526E21A3}"/>
                  </a:ext>
                </a:extLst>
              </p:cNvPr>
              <p:cNvSpPr>
                <a:spLocks noChangeShapeType="1"/>
              </p:cNvSpPr>
              <p:nvPr/>
            </p:nvSpPr>
            <p:spPr bwMode="auto">
              <a:xfrm>
                <a:off x="624" y="2832"/>
                <a:ext cx="0" cy="960"/>
              </a:xfrm>
              <a:prstGeom prst="line">
                <a:avLst/>
              </a:prstGeom>
              <a:noFill/>
              <a:ln w="57150">
                <a:solidFill>
                  <a:srgbClr val="474A8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9" name="Line 18">
                <a:extLst>
                  <a:ext uri="{FF2B5EF4-FFF2-40B4-BE49-F238E27FC236}">
                    <a16:creationId xmlns:a16="http://schemas.microsoft.com/office/drawing/2014/main" id="{DB7A439B-B72E-40CC-BA71-E52027593B57}"/>
                  </a:ext>
                </a:extLst>
              </p:cNvPr>
              <p:cNvSpPr>
                <a:spLocks noChangeShapeType="1"/>
              </p:cNvSpPr>
              <p:nvPr/>
            </p:nvSpPr>
            <p:spPr bwMode="auto">
              <a:xfrm>
                <a:off x="624" y="3792"/>
                <a:ext cx="1440" cy="0"/>
              </a:xfrm>
              <a:prstGeom prst="line">
                <a:avLst/>
              </a:prstGeom>
              <a:noFill/>
              <a:ln w="57150">
                <a:solidFill>
                  <a:srgbClr val="474A8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 name="Line 19">
                <a:extLst>
                  <a:ext uri="{FF2B5EF4-FFF2-40B4-BE49-F238E27FC236}">
                    <a16:creationId xmlns:a16="http://schemas.microsoft.com/office/drawing/2014/main" id="{5677BB9C-5568-4158-B786-FF25AD7FD80D}"/>
                  </a:ext>
                </a:extLst>
              </p:cNvPr>
              <p:cNvSpPr>
                <a:spLocks noChangeShapeType="1"/>
              </p:cNvSpPr>
              <p:nvPr/>
            </p:nvSpPr>
            <p:spPr bwMode="auto">
              <a:xfrm>
                <a:off x="3546" y="3840"/>
                <a:ext cx="1248" cy="0"/>
              </a:xfrm>
              <a:prstGeom prst="line">
                <a:avLst/>
              </a:prstGeom>
              <a:noFill/>
              <a:ln w="57150">
                <a:solidFill>
                  <a:srgbClr val="474A8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 name="Line 20">
                <a:extLst>
                  <a:ext uri="{FF2B5EF4-FFF2-40B4-BE49-F238E27FC236}">
                    <a16:creationId xmlns:a16="http://schemas.microsoft.com/office/drawing/2014/main" id="{2AA6E142-09FF-4794-BD54-A3BDC6FFC4D2}"/>
                  </a:ext>
                </a:extLst>
              </p:cNvPr>
              <p:cNvSpPr>
                <a:spLocks noChangeShapeType="1"/>
              </p:cNvSpPr>
              <p:nvPr/>
            </p:nvSpPr>
            <p:spPr bwMode="auto">
              <a:xfrm flipV="1">
                <a:off x="4794" y="2928"/>
                <a:ext cx="0" cy="912"/>
              </a:xfrm>
              <a:prstGeom prst="line">
                <a:avLst/>
              </a:prstGeom>
              <a:noFill/>
              <a:ln w="57150">
                <a:solidFill>
                  <a:srgbClr val="474A8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22" name="Group 21">
              <a:extLst>
                <a:ext uri="{FF2B5EF4-FFF2-40B4-BE49-F238E27FC236}">
                  <a16:creationId xmlns:a16="http://schemas.microsoft.com/office/drawing/2014/main" id="{6523E4BE-8CEA-4A2E-8F99-0E0732C23C15}"/>
                </a:ext>
              </a:extLst>
            </p:cNvPr>
            <p:cNvGrpSpPr>
              <a:grpSpLocks/>
            </p:cNvGrpSpPr>
            <p:nvPr/>
          </p:nvGrpSpPr>
          <p:grpSpPr bwMode="auto">
            <a:xfrm>
              <a:off x="1599503" y="1314023"/>
              <a:ext cx="5662998" cy="972466"/>
              <a:chOff x="769" y="1344"/>
              <a:chExt cx="3935" cy="768"/>
            </a:xfrm>
          </p:grpSpPr>
          <p:sp>
            <p:nvSpPr>
              <p:cNvPr id="23" name="Text Box 22">
                <a:extLst>
                  <a:ext uri="{FF2B5EF4-FFF2-40B4-BE49-F238E27FC236}">
                    <a16:creationId xmlns:a16="http://schemas.microsoft.com/office/drawing/2014/main" id="{5A793DA3-C113-4057-BE48-481213A95A00}"/>
                  </a:ext>
                </a:extLst>
              </p:cNvPr>
              <p:cNvSpPr txBox="1">
                <a:spLocks noChangeArrowheads="1"/>
              </p:cNvSpPr>
              <p:nvPr/>
            </p:nvSpPr>
            <p:spPr bwMode="auto">
              <a:xfrm>
                <a:off x="769" y="1344"/>
                <a:ext cx="1248"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pt-BR" sz="1600" b="1" i="0" dirty="0">
                    <a:solidFill>
                      <a:srgbClr val="C00000"/>
                    </a:solidFill>
                  </a:rPr>
                  <a:t>Bens e </a:t>
                </a:r>
                <a:r>
                  <a:rPr lang="en-US" altLang="pt-BR" sz="1600" b="1" i="0" dirty="0" err="1">
                    <a:solidFill>
                      <a:srgbClr val="C00000"/>
                    </a:solidFill>
                  </a:rPr>
                  <a:t>Serviços</a:t>
                </a:r>
                <a:r>
                  <a:rPr lang="en-US" altLang="pt-BR" sz="1600" b="1" i="0" dirty="0">
                    <a:solidFill>
                      <a:srgbClr val="C00000"/>
                    </a:solidFill>
                  </a:rPr>
                  <a:t> </a:t>
                </a:r>
                <a:r>
                  <a:rPr lang="en-US" altLang="pt-BR" sz="1600" b="1" i="0" dirty="0" err="1">
                    <a:solidFill>
                      <a:srgbClr val="C00000"/>
                    </a:solidFill>
                  </a:rPr>
                  <a:t>Vendidos</a:t>
                </a:r>
                <a:endParaRPr lang="en-US" altLang="pt-BR" sz="1600" b="1" i="0" dirty="0">
                  <a:solidFill>
                    <a:srgbClr val="C00000"/>
                  </a:solidFill>
                </a:endParaRPr>
              </a:p>
            </p:txBody>
          </p:sp>
          <p:sp>
            <p:nvSpPr>
              <p:cNvPr id="24" name="Text Box 23">
                <a:extLst>
                  <a:ext uri="{FF2B5EF4-FFF2-40B4-BE49-F238E27FC236}">
                    <a16:creationId xmlns:a16="http://schemas.microsoft.com/office/drawing/2014/main" id="{36D6AB8B-1532-4482-A4BE-B556C136DF5C}"/>
                  </a:ext>
                </a:extLst>
              </p:cNvPr>
              <p:cNvSpPr txBox="1">
                <a:spLocks noChangeArrowheads="1"/>
              </p:cNvSpPr>
              <p:nvPr/>
            </p:nvSpPr>
            <p:spPr bwMode="auto">
              <a:xfrm>
                <a:off x="3456" y="1392"/>
                <a:ext cx="1248"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pt-BR" sz="1600" b="1" i="0" dirty="0">
                    <a:solidFill>
                      <a:srgbClr val="C00000"/>
                    </a:solidFill>
                  </a:rPr>
                  <a:t>Bens e </a:t>
                </a:r>
                <a:r>
                  <a:rPr lang="en-US" altLang="pt-BR" sz="1600" b="1" i="0" dirty="0" err="1">
                    <a:solidFill>
                      <a:srgbClr val="C00000"/>
                    </a:solidFill>
                  </a:rPr>
                  <a:t>Serviços</a:t>
                </a:r>
                <a:r>
                  <a:rPr lang="en-US" altLang="pt-BR" sz="1600" b="1" i="0" dirty="0">
                    <a:solidFill>
                      <a:srgbClr val="C00000"/>
                    </a:solidFill>
                  </a:rPr>
                  <a:t> </a:t>
                </a:r>
                <a:r>
                  <a:rPr lang="en-US" altLang="pt-BR" sz="1600" b="1" i="0" dirty="0" err="1">
                    <a:solidFill>
                      <a:srgbClr val="C00000"/>
                    </a:solidFill>
                  </a:rPr>
                  <a:t>Comprados</a:t>
                </a:r>
                <a:endParaRPr lang="en-US" altLang="pt-BR" sz="1600" b="1" i="0" dirty="0">
                  <a:solidFill>
                    <a:srgbClr val="C00000"/>
                  </a:solidFill>
                </a:endParaRPr>
              </a:p>
            </p:txBody>
          </p:sp>
          <p:sp>
            <p:nvSpPr>
              <p:cNvPr id="25" name="Line 24">
                <a:extLst>
                  <a:ext uri="{FF2B5EF4-FFF2-40B4-BE49-F238E27FC236}">
                    <a16:creationId xmlns:a16="http://schemas.microsoft.com/office/drawing/2014/main" id="{66ABBC5B-8F70-4D8F-AD90-D2F9FB967860}"/>
                  </a:ext>
                </a:extLst>
              </p:cNvPr>
              <p:cNvSpPr>
                <a:spLocks noChangeShapeType="1"/>
              </p:cNvSpPr>
              <p:nvPr/>
            </p:nvSpPr>
            <p:spPr bwMode="auto">
              <a:xfrm>
                <a:off x="3504" y="1392"/>
                <a:ext cx="1104" cy="0"/>
              </a:xfrm>
              <a:prstGeom prst="line">
                <a:avLst/>
              </a:prstGeom>
              <a:noFill/>
              <a:ln w="57150">
                <a:solidFill>
                  <a:srgbClr val="DE381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 name="Line 25">
                <a:extLst>
                  <a:ext uri="{FF2B5EF4-FFF2-40B4-BE49-F238E27FC236}">
                    <a16:creationId xmlns:a16="http://schemas.microsoft.com/office/drawing/2014/main" id="{F5017C4A-59D7-4549-BE70-A80AA5D4D16C}"/>
                  </a:ext>
                </a:extLst>
              </p:cNvPr>
              <p:cNvSpPr>
                <a:spLocks noChangeShapeType="1"/>
              </p:cNvSpPr>
              <p:nvPr/>
            </p:nvSpPr>
            <p:spPr bwMode="auto">
              <a:xfrm>
                <a:off x="4608" y="1392"/>
                <a:ext cx="0" cy="720"/>
              </a:xfrm>
              <a:prstGeom prst="line">
                <a:avLst/>
              </a:prstGeom>
              <a:noFill/>
              <a:ln w="57150">
                <a:solidFill>
                  <a:srgbClr val="DE381C"/>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 name="Line 26">
                <a:extLst>
                  <a:ext uri="{FF2B5EF4-FFF2-40B4-BE49-F238E27FC236}">
                    <a16:creationId xmlns:a16="http://schemas.microsoft.com/office/drawing/2014/main" id="{3051D9DA-25C8-44B8-8F74-FAB8F0603909}"/>
                  </a:ext>
                </a:extLst>
              </p:cNvPr>
              <p:cNvSpPr>
                <a:spLocks noChangeShapeType="1"/>
              </p:cNvSpPr>
              <p:nvPr/>
            </p:nvSpPr>
            <p:spPr bwMode="auto">
              <a:xfrm flipV="1">
                <a:off x="816" y="1344"/>
                <a:ext cx="0" cy="672"/>
              </a:xfrm>
              <a:prstGeom prst="line">
                <a:avLst/>
              </a:prstGeom>
              <a:noFill/>
              <a:ln w="57150">
                <a:solidFill>
                  <a:srgbClr val="DE381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 name="Line 27">
                <a:extLst>
                  <a:ext uri="{FF2B5EF4-FFF2-40B4-BE49-F238E27FC236}">
                    <a16:creationId xmlns:a16="http://schemas.microsoft.com/office/drawing/2014/main" id="{6E63E0F0-2276-4154-8BA0-CE03DAA64C5E}"/>
                  </a:ext>
                </a:extLst>
              </p:cNvPr>
              <p:cNvSpPr>
                <a:spLocks noChangeShapeType="1"/>
              </p:cNvSpPr>
              <p:nvPr/>
            </p:nvSpPr>
            <p:spPr bwMode="auto">
              <a:xfrm>
                <a:off x="816" y="1344"/>
                <a:ext cx="1248" cy="0"/>
              </a:xfrm>
              <a:prstGeom prst="line">
                <a:avLst/>
              </a:prstGeom>
              <a:noFill/>
              <a:ln w="57150">
                <a:solidFill>
                  <a:srgbClr val="DE381C"/>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29" name="Group 28">
              <a:extLst>
                <a:ext uri="{FF2B5EF4-FFF2-40B4-BE49-F238E27FC236}">
                  <a16:creationId xmlns:a16="http://schemas.microsoft.com/office/drawing/2014/main" id="{15BEACF4-DF35-4248-86C8-BD8F842D50BF}"/>
                </a:ext>
              </a:extLst>
            </p:cNvPr>
            <p:cNvGrpSpPr>
              <a:grpSpLocks/>
            </p:cNvGrpSpPr>
            <p:nvPr/>
          </p:nvGrpSpPr>
          <p:grpSpPr bwMode="auto">
            <a:xfrm>
              <a:off x="1667142" y="3198174"/>
              <a:ext cx="5503255" cy="1094024"/>
              <a:chOff x="816" y="2832"/>
              <a:chExt cx="3824" cy="864"/>
            </a:xfrm>
          </p:grpSpPr>
          <p:sp>
            <p:nvSpPr>
              <p:cNvPr id="30" name="Line 29">
                <a:extLst>
                  <a:ext uri="{FF2B5EF4-FFF2-40B4-BE49-F238E27FC236}">
                    <a16:creationId xmlns:a16="http://schemas.microsoft.com/office/drawing/2014/main" id="{002947C3-F7DF-4B6B-B9CB-B0AFCC091CC5}"/>
                  </a:ext>
                </a:extLst>
              </p:cNvPr>
              <p:cNvSpPr>
                <a:spLocks noChangeShapeType="1"/>
              </p:cNvSpPr>
              <p:nvPr/>
            </p:nvSpPr>
            <p:spPr bwMode="auto">
              <a:xfrm>
                <a:off x="4635" y="2880"/>
                <a:ext cx="0" cy="816"/>
              </a:xfrm>
              <a:prstGeom prst="line">
                <a:avLst/>
              </a:prstGeom>
              <a:noFill/>
              <a:ln w="57150">
                <a:solidFill>
                  <a:srgbClr val="DE381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1" name="Text Box 30">
                <a:extLst>
                  <a:ext uri="{FF2B5EF4-FFF2-40B4-BE49-F238E27FC236}">
                    <a16:creationId xmlns:a16="http://schemas.microsoft.com/office/drawing/2014/main" id="{DAB9D8D1-864D-4456-B3B8-F2BCEE0DD0F2}"/>
                  </a:ext>
                </a:extLst>
              </p:cNvPr>
              <p:cNvSpPr txBox="1">
                <a:spLocks noChangeArrowheads="1"/>
              </p:cNvSpPr>
              <p:nvPr/>
            </p:nvSpPr>
            <p:spPr bwMode="auto">
              <a:xfrm>
                <a:off x="3531" y="3218"/>
                <a:ext cx="1104"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pt-BR" sz="1600" b="1" i="0" dirty="0" err="1">
                    <a:solidFill>
                      <a:srgbClr val="C00000"/>
                    </a:solidFill>
                  </a:rPr>
                  <a:t>Trabalho</a:t>
                </a:r>
                <a:r>
                  <a:rPr lang="en-US" altLang="pt-BR" sz="1600" b="1" i="0" dirty="0">
                    <a:solidFill>
                      <a:srgbClr val="C00000"/>
                    </a:solidFill>
                  </a:rPr>
                  <a:t>, Terra e Capital</a:t>
                </a:r>
              </a:p>
            </p:txBody>
          </p:sp>
          <p:sp>
            <p:nvSpPr>
              <p:cNvPr id="32" name="Text Box 31">
                <a:extLst>
                  <a:ext uri="{FF2B5EF4-FFF2-40B4-BE49-F238E27FC236}">
                    <a16:creationId xmlns:a16="http://schemas.microsoft.com/office/drawing/2014/main" id="{9FAC1494-FB3D-48D8-9765-35D88E8CCE44}"/>
                  </a:ext>
                </a:extLst>
              </p:cNvPr>
              <p:cNvSpPr txBox="1">
                <a:spLocks noChangeArrowheads="1"/>
              </p:cNvSpPr>
              <p:nvPr/>
            </p:nvSpPr>
            <p:spPr bwMode="auto">
              <a:xfrm>
                <a:off x="816" y="3168"/>
                <a:ext cx="1248"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pt-BR" sz="1600" b="1" i="0" dirty="0" err="1">
                    <a:solidFill>
                      <a:srgbClr val="C00000"/>
                    </a:solidFill>
                  </a:rPr>
                  <a:t>Fatores</a:t>
                </a:r>
                <a:r>
                  <a:rPr lang="en-US" altLang="pt-BR" sz="1600" b="1" i="0" dirty="0">
                    <a:solidFill>
                      <a:srgbClr val="C00000"/>
                    </a:solidFill>
                  </a:rPr>
                  <a:t> de </a:t>
                </a:r>
                <a:r>
                  <a:rPr lang="en-US" altLang="pt-BR" sz="1600" b="1" i="0" dirty="0" err="1">
                    <a:solidFill>
                      <a:srgbClr val="C00000"/>
                    </a:solidFill>
                  </a:rPr>
                  <a:t>Produção</a:t>
                </a:r>
                <a:endParaRPr lang="en-US" altLang="pt-BR" sz="1600" b="1" i="0" dirty="0">
                  <a:solidFill>
                    <a:srgbClr val="C00000"/>
                  </a:solidFill>
                </a:endParaRPr>
              </a:p>
            </p:txBody>
          </p:sp>
          <p:sp>
            <p:nvSpPr>
              <p:cNvPr id="33" name="Line 32">
                <a:extLst>
                  <a:ext uri="{FF2B5EF4-FFF2-40B4-BE49-F238E27FC236}">
                    <a16:creationId xmlns:a16="http://schemas.microsoft.com/office/drawing/2014/main" id="{38DC3C8C-3CE0-4AAC-BC41-272AA7E04E2A}"/>
                  </a:ext>
                </a:extLst>
              </p:cNvPr>
              <p:cNvSpPr>
                <a:spLocks noChangeShapeType="1"/>
              </p:cNvSpPr>
              <p:nvPr/>
            </p:nvSpPr>
            <p:spPr bwMode="auto">
              <a:xfrm flipH="1">
                <a:off x="816" y="3648"/>
                <a:ext cx="1248" cy="0"/>
              </a:xfrm>
              <a:prstGeom prst="line">
                <a:avLst/>
              </a:prstGeom>
              <a:noFill/>
              <a:ln w="57150">
                <a:solidFill>
                  <a:srgbClr val="DE381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4" name="Line 33">
                <a:extLst>
                  <a:ext uri="{FF2B5EF4-FFF2-40B4-BE49-F238E27FC236}">
                    <a16:creationId xmlns:a16="http://schemas.microsoft.com/office/drawing/2014/main" id="{993DF382-C049-4EFC-BC34-74E75B1EC2DB}"/>
                  </a:ext>
                </a:extLst>
              </p:cNvPr>
              <p:cNvSpPr>
                <a:spLocks noChangeShapeType="1"/>
              </p:cNvSpPr>
              <p:nvPr/>
            </p:nvSpPr>
            <p:spPr bwMode="auto">
              <a:xfrm flipV="1">
                <a:off x="816" y="2832"/>
                <a:ext cx="0" cy="816"/>
              </a:xfrm>
              <a:prstGeom prst="line">
                <a:avLst/>
              </a:prstGeom>
              <a:noFill/>
              <a:ln w="57150">
                <a:solidFill>
                  <a:srgbClr val="DE381C"/>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5" name="Line 34">
                <a:extLst>
                  <a:ext uri="{FF2B5EF4-FFF2-40B4-BE49-F238E27FC236}">
                    <a16:creationId xmlns:a16="http://schemas.microsoft.com/office/drawing/2014/main" id="{2E0F9B12-A81F-4E94-B85B-3BCD8505AF78}"/>
                  </a:ext>
                </a:extLst>
              </p:cNvPr>
              <p:cNvSpPr>
                <a:spLocks noChangeShapeType="1"/>
              </p:cNvSpPr>
              <p:nvPr/>
            </p:nvSpPr>
            <p:spPr bwMode="auto">
              <a:xfrm flipH="1">
                <a:off x="3536" y="3694"/>
                <a:ext cx="1104" cy="2"/>
              </a:xfrm>
              <a:prstGeom prst="line">
                <a:avLst/>
              </a:prstGeom>
              <a:noFill/>
              <a:ln w="57150">
                <a:solidFill>
                  <a:srgbClr val="DE381C"/>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
          <p:nvSpPr>
            <p:cNvPr id="37" name="Retângulo 36">
              <a:extLst>
                <a:ext uri="{FF2B5EF4-FFF2-40B4-BE49-F238E27FC236}">
                  <a16:creationId xmlns:a16="http://schemas.microsoft.com/office/drawing/2014/main" id="{49CCBD17-5C96-4693-AD34-5A094BD73B95}"/>
                </a:ext>
              </a:extLst>
            </p:cNvPr>
            <p:cNvSpPr/>
            <p:nvPr/>
          </p:nvSpPr>
          <p:spPr>
            <a:xfrm>
              <a:off x="609600" y="590550"/>
              <a:ext cx="7848600" cy="445293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1421440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392FFAF-5993-4092-9846-77213D7A7AE0}"/>
              </a:ext>
            </a:extLst>
          </p:cNvPr>
          <p:cNvPicPr>
            <a:picLocks noChangeAspect="1"/>
          </p:cNvPicPr>
          <p:nvPr/>
        </p:nvPicPr>
        <p:blipFill>
          <a:blip r:embed="rId2"/>
          <a:stretch>
            <a:fillRect/>
          </a:stretch>
        </p:blipFill>
        <p:spPr>
          <a:xfrm>
            <a:off x="0" y="141069"/>
            <a:ext cx="12192000" cy="6614275"/>
          </a:xfrm>
          <a:prstGeom prst="rect">
            <a:avLst/>
          </a:prstGeom>
        </p:spPr>
      </p:pic>
    </p:spTree>
    <p:extLst>
      <p:ext uri="{BB962C8B-B14F-4D97-AF65-F5344CB8AC3E}">
        <p14:creationId xmlns:p14="http://schemas.microsoft.com/office/powerpoint/2010/main" val="10382976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F28E8112-0529-413B-A5DB-0026869FB394}"/>
              </a:ext>
            </a:extLst>
          </p:cNvPr>
          <p:cNvSpPr>
            <a:spLocks noGrp="1"/>
          </p:cNvSpPr>
          <p:nvPr>
            <p:ph idx="1"/>
          </p:nvPr>
        </p:nvSpPr>
        <p:spPr>
          <a:xfrm>
            <a:off x="304799" y="1002470"/>
            <a:ext cx="11648661" cy="2844800"/>
          </a:xfrm>
        </p:spPr>
        <p:txBody>
          <a:bodyPr/>
          <a:lstStyle/>
          <a:p>
            <a:pPr algn="just">
              <a:buClrTx/>
              <a:buSzPct val="96000"/>
              <a:buFont typeface="Wingdings" panose="05000000000000000000" pitchFamily="2" charset="2"/>
              <a:buChar char="§"/>
            </a:pPr>
            <a:r>
              <a:rPr lang="pt-BR" sz="2800" dirty="0">
                <a:latin typeface="Arial" panose="020B0604020202020204" pitchFamily="34" charset="0"/>
                <a:cs typeface="Arial" panose="020B0604020202020204" pitchFamily="34" charset="0"/>
              </a:rPr>
              <a:t>O IBGE é bem mais específico...</a:t>
            </a:r>
          </a:p>
          <a:p>
            <a:pPr algn="just">
              <a:buClrTx/>
              <a:buSzPct val="96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r>
              <a:rPr lang="pt-BR" sz="2800" dirty="0">
                <a:latin typeface="Arial" panose="020B0604020202020204" pitchFamily="34" charset="0"/>
                <a:cs typeface="Arial" panose="020B0604020202020204" pitchFamily="34" charset="0"/>
              </a:rPr>
              <a:t>Por exemplo, dentro da Indústria </a:t>
            </a:r>
            <a:r>
              <a:rPr lang="pt-BR" sz="2800" b="1" dirty="0">
                <a:latin typeface="Arial" panose="020B0604020202020204" pitchFamily="34" charset="0"/>
                <a:cs typeface="Arial" panose="020B0604020202020204" pitchFamily="34" charset="0"/>
              </a:rPr>
              <a:t>(Indústria Geral)</a:t>
            </a:r>
            <a:r>
              <a:rPr lang="pt-BR" sz="2800" dirty="0">
                <a:latin typeface="Arial" panose="020B0604020202020204" pitchFamily="34" charset="0"/>
                <a:cs typeface="Arial" panose="020B0604020202020204" pitchFamily="34" charset="0"/>
              </a:rPr>
              <a:t>, temos: </a:t>
            </a:r>
          </a:p>
          <a:p>
            <a:pPr marL="808030" lvl="1" indent="-514350" algn="just">
              <a:buClrTx/>
              <a:buSzPct val="96000"/>
              <a:buFont typeface="+mj-lt"/>
              <a:buAutoNum type="romanLcPeriod"/>
            </a:pPr>
            <a:r>
              <a:rPr lang="pt-BR" sz="2800" dirty="0">
                <a:latin typeface="Arial" panose="020B0604020202020204" pitchFamily="34" charset="0"/>
                <a:cs typeface="Arial" panose="020B0604020202020204" pitchFamily="34" charset="0"/>
              </a:rPr>
              <a:t>Extrativa Mineral;</a:t>
            </a:r>
          </a:p>
          <a:p>
            <a:pPr marL="808030" lvl="1" indent="-514350" algn="just">
              <a:buClrTx/>
              <a:buSzPct val="96000"/>
              <a:buFont typeface="+mj-lt"/>
              <a:buAutoNum type="romanLcPeriod"/>
            </a:pPr>
            <a:r>
              <a:rPr lang="pt-BR" sz="2800" dirty="0">
                <a:latin typeface="Arial" panose="020B0604020202020204" pitchFamily="34" charset="0"/>
                <a:cs typeface="Arial" panose="020B0604020202020204" pitchFamily="34" charset="0"/>
              </a:rPr>
              <a:t>Indústria de Transformação;</a:t>
            </a:r>
          </a:p>
          <a:p>
            <a:pPr marL="808030" lvl="1" indent="-514350" algn="just">
              <a:buClrTx/>
              <a:buSzPct val="96000"/>
              <a:buFont typeface="+mj-lt"/>
              <a:buAutoNum type="romanLcPeriod"/>
            </a:pPr>
            <a:r>
              <a:rPr lang="pt-BR" sz="2800" dirty="0">
                <a:latin typeface="Arial" panose="020B0604020202020204" pitchFamily="34" charset="0"/>
                <a:cs typeface="Arial" panose="020B0604020202020204" pitchFamily="34" charset="0"/>
              </a:rPr>
              <a:t>Bens de Capital;</a:t>
            </a:r>
          </a:p>
          <a:p>
            <a:pPr marL="808030" lvl="1" indent="-514350" algn="just">
              <a:buClrTx/>
              <a:buSzPct val="96000"/>
              <a:buFont typeface="+mj-lt"/>
              <a:buAutoNum type="romanLcPeriod"/>
            </a:pPr>
            <a:r>
              <a:rPr lang="pt-BR" sz="2800" dirty="0">
                <a:latin typeface="Arial" panose="020B0604020202020204" pitchFamily="34" charset="0"/>
                <a:cs typeface="Arial" panose="020B0604020202020204" pitchFamily="34" charset="0"/>
              </a:rPr>
              <a:t>Bens Intermediários;</a:t>
            </a:r>
          </a:p>
          <a:p>
            <a:pPr marL="808030" lvl="1" indent="-514350" algn="just">
              <a:buClrTx/>
              <a:buSzPct val="96000"/>
              <a:buFont typeface="+mj-lt"/>
              <a:buAutoNum type="romanLcPeriod"/>
            </a:pPr>
            <a:r>
              <a:rPr lang="pt-BR" sz="2800" dirty="0">
                <a:latin typeface="Arial" panose="020B0604020202020204" pitchFamily="34" charset="0"/>
                <a:cs typeface="Arial" panose="020B0604020202020204" pitchFamily="34" charset="0"/>
              </a:rPr>
              <a:t>Bens de Consumo;</a:t>
            </a:r>
          </a:p>
          <a:p>
            <a:pPr marL="1125014" lvl="2" indent="-514350" algn="just">
              <a:buClrTx/>
              <a:buSzPct val="96000"/>
              <a:buFont typeface="Wingdings" panose="05000000000000000000" pitchFamily="2" charset="2"/>
              <a:buChar char="§"/>
            </a:pPr>
            <a:r>
              <a:rPr lang="pt-BR" sz="2533" dirty="0">
                <a:latin typeface="Arial" panose="020B0604020202020204" pitchFamily="34" charset="0"/>
                <a:cs typeface="Arial" panose="020B0604020202020204" pitchFamily="34" charset="0"/>
              </a:rPr>
              <a:t>Bens de Consumo Duráveis;</a:t>
            </a:r>
          </a:p>
          <a:p>
            <a:pPr marL="1125014" lvl="2" indent="-514350" algn="just">
              <a:buClrTx/>
              <a:buSzPct val="96000"/>
              <a:buFont typeface="Wingdings" panose="05000000000000000000" pitchFamily="2" charset="2"/>
              <a:buChar char="§"/>
            </a:pPr>
            <a:r>
              <a:rPr lang="pt-BR" sz="2533" dirty="0">
                <a:latin typeface="Arial" panose="020B0604020202020204" pitchFamily="34" charset="0"/>
                <a:cs typeface="Arial" panose="020B0604020202020204" pitchFamily="34" charset="0"/>
              </a:rPr>
              <a:t>Bens de Consumo Semi e Não Duráveis.</a:t>
            </a:r>
          </a:p>
          <a:p>
            <a:pPr algn="just">
              <a:buClrTx/>
              <a:buSzPct val="96000"/>
              <a:buFont typeface="Wingdings" panose="05000000000000000000" pitchFamily="2" charset="2"/>
              <a:buChar char="§"/>
            </a:pPr>
            <a:endParaRPr lang="pt-BR" sz="15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r>
              <a:rPr lang="pt-BR" sz="2800" dirty="0">
                <a:latin typeface="Arial" panose="020B0604020202020204" pitchFamily="34" charset="0"/>
                <a:cs typeface="Arial" panose="020B0604020202020204" pitchFamily="34" charset="0"/>
              </a:rPr>
              <a:t>Claro, essa subdivisão também é possível nos outros setores.</a:t>
            </a:r>
          </a:p>
        </p:txBody>
      </p:sp>
      <p:sp>
        <p:nvSpPr>
          <p:cNvPr id="5" name="Título 2">
            <a:extLst>
              <a:ext uri="{FF2B5EF4-FFF2-40B4-BE49-F238E27FC236}">
                <a16:creationId xmlns:a16="http://schemas.microsoft.com/office/drawing/2014/main" id="{EA7C6D5B-2E48-431F-8D0F-80E6936826E6}"/>
              </a:ext>
            </a:extLst>
          </p:cNvPr>
          <p:cNvSpPr>
            <a:spLocks noGrp="1"/>
          </p:cNvSpPr>
          <p:nvPr>
            <p:ph type="title"/>
          </p:nvPr>
        </p:nvSpPr>
        <p:spPr>
          <a:xfrm>
            <a:off x="2478052" y="133350"/>
            <a:ext cx="6417469" cy="642938"/>
          </a:xfrm>
        </p:spPr>
        <p:txBody>
          <a:bodyPr/>
          <a:lstStyle/>
          <a:p>
            <a:pPr algn="ctr">
              <a:defRPr/>
            </a:pPr>
            <a:r>
              <a:rPr lang="pt-BR" sz="3800" dirty="0">
                <a:solidFill>
                  <a:schemeClr val="tx1"/>
                </a:solidFill>
                <a:effectLst/>
                <a:latin typeface="Arial" panose="020B0604020202020204" pitchFamily="34" charset="0"/>
                <a:cs typeface="Arial" panose="020B0604020202020204" pitchFamily="34" charset="0"/>
              </a:rPr>
              <a:t>Observação</a:t>
            </a:r>
          </a:p>
        </p:txBody>
      </p:sp>
    </p:spTree>
    <p:extLst>
      <p:ext uri="{BB962C8B-B14F-4D97-AF65-F5344CB8AC3E}">
        <p14:creationId xmlns:p14="http://schemas.microsoft.com/office/powerpoint/2010/main" val="14234721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F5C15652-FB7B-4636-858B-34903C17AB57}"/>
              </a:ext>
            </a:extLst>
          </p:cNvPr>
          <p:cNvSpPr>
            <a:spLocks noGrp="1"/>
          </p:cNvSpPr>
          <p:nvPr>
            <p:ph idx="1"/>
          </p:nvPr>
        </p:nvSpPr>
        <p:spPr>
          <a:xfrm>
            <a:off x="304799" y="1002470"/>
            <a:ext cx="11648661" cy="2844800"/>
          </a:xfrm>
        </p:spPr>
        <p:txBody>
          <a:bodyPr/>
          <a:lstStyle/>
          <a:p>
            <a:pPr algn="just">
              <a:buClrTx/>
              <a:buSzPct val="96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r>
              <a:rPr lang="pt-BR" sz="2800" b="1" dirty="0">
                <a:latin typeface="Arial" panose="020B0604020202020204" pitchFamily="34" charset="0"/>
                <a:cs typeface="Arial" panose="020B0604020202020204" pitchFamily="34" charset="0"/>
              </a:rPr>
              <a:t>Serviços: </a:t>
            </a:r>
          </a:p>
          <a:p>
            <a:pPr marL="808030" lvl="1" indent="-514350" algn="just">
              <a:buClrTx/>
              <a:buSzPct val="96000"/>
              <a:buFont typeface="+mj-lt"/>
              <a:buAutoNum type="romanLcPeriod"/>
            </a:pPr>
            <a:r>
              <a:rPr lang="pt-BR" sz="2800" dirty="0">
                <a:latin typeface="Arial" panose="020B0604020202020204" pitchFamily="34" charset="0"/>
                <a:cs typeface="Arial" panose="020B0604020202020204" pitchFamily="34" charset="0"/>
              </a:rPr>
              <a:t>Comércio;</a:t>
            </a:r>
          </a:p>
          <a:p>
            <a:pPr marL="808030" lvl="1" indent="-514350" algn="just">
              <a:buClrTx/>
              <a:buSzPct val="96000"/>
              <a:buFont typeface="+mj-lt"/>
              <a:buAutoNum type="romanLcPeriod"/>
            </a:pPr>
            <a:r>
              <a:rPr lang="pt-BR" sz="2800" dirty="0">
                <a:latin typeface="Arial" panose="020B0604020202020204" pitchFamily="34" charset="0"/>
                <a:cs typeface="Arial" panose="020B0604020202020204" pitchFamily="34" charset="0"/>
              </a:rPr>
              <a:t>Transporte, Armazenagem e Correio;</a:t>
            </a:r>
          </a:p>
          <a:p>
            <a:pPr marL="808030" lvl="1" indent="-514350" algn="just">
              <a:buClrTx/>
              <a:buSzPct val="96000"/>
              <a:buFont typeface="+mj-lt"/>
              <a:buAutoNum type="romanLcPeriod"/>
            </a:pPr>
            <a:r>
              <a:rPr lang="pt-BR" sz="2800" dirty="0">
                <a:latin typeface="Arial" panose="020B0604020202020204" pitchFamily="34" charset="0"/>
                <a:cs typeface="Arial" panose="020B0604020202020204" pitchFamily="34" charset="0"/>
              </a:rPr>
              <a:t>Serviços de Informação;</a:t>
            </a:r>
          </a:p>
          <a:p>
            <a:pPr marL="808030" lvl="1" indent="-514350" algn="just">
              <a:buClrTx/>
              <a:buSzPct val="96000"/>
              <a:buFont typeface="+mj-lt"/>
              <a:buAutoNum type="romanLcPeriod"/>
            </a:pPr>
            <a:r>
              <a:rPr lang="pt-BR" sz="2800" dirty="0">
                <a:latin typeface="Arial" panose="020B0604020202020204" pitchFamily="34" charset="0"/>
                <a:cs typeface="Arial" panose="020B0604020202020204" pitchFamily="34" charset="0"/>
              </a:rPr>
              <a:t>Intermediação Financeira e Seguros;</a:t>
            </a:r>
          </a:p>
          <a:p>
            <a:pPr marL="808030" lvl="1" indent="-514350" algn="just">
              <a:buClrTx/>
              <a:buSzPct val="96000"/>
              <a:buFont typeface="+mj-lt"/>
              <a:buAutoNum type="romanLcPeriod"/>
            </a:pPr>
            <a:r>
              <a:rPr lang="pt-BR" sz="2800" dirty="0">
                <a:latin typeface="Arial" panose="020B0604020202020204" pitchFamily="34" charset="0"/>
                <a:cs typeface="Arial" panose="020B0604020202020204" pitchFamily="34" charset="0"/>
              </a:rPr>
              <a:t>Serviços Imobiliários e Aluguéis;</a:t>
            </a:r>
          </a:p>
          <a:p>
            <a:pPr marL="808030" lvl="1" indent="-514350" algn="just">
              <a:buClrTx/>
              <a:buSzPct val="96000"/>
              <a:buFont typeface="+mj-lt"/>
              <a:buAutoNum type="romanLcPeriod"/>
            </a:pPr>
            <a:r>
              <a:rPr lang="pt-BR" sz="2800" dirty="0">
                <a:latin typeface="Arial" panose="020B0604020202020204" pitchFamily="34" charset="0"/>
                <a:cs typeface="Arial" panose="020B0604020202020204" pitchFamily="34" charset="0"/>
              </a:rPr>
              <a:t>Administração Pública;</a:t>
            </a:r>
          </a:p>
          <a:p>
            <a:pPr marL="808030" lvl="1" indent="-514350" algn="just">
              <a:buClrTx/>
              <a:buSzPct val="96000"/>
              <a:buFont typeface="+mj-lt"/>
              <a:buAutoNum type="romanLcPeriod"/>
            </a:pPr>
            <a:r>
              <a:rPr lang="pt-BR" sz="2800" dirty="0">
                <a:latin typeface="Arial" panose="020B0604020202020204" pitchFamily="34" charset="0"/>
                <a:cs typeface="Arial" panose="020B0604020202020204" pitchFamily="34" charset="0"/>
              </a:rPr>
              <a:t>Outros Serviços.</a:t>
            </a:r>
          </a:p>
        </p:txBody>
      </p:sp>
      <p:sp>
        <p:nvSpPr>
          <p:cNvPr id="5" name="Título 2">
            <a:extLst>
              <a:ext uri="{FF2B5EF4-FFF2-40B4-BE49-F238E27FC236}">
                <a16:creationId xmlns:a16="http://schemas.microsoft.com/office/drawing/2014/main" id="{79F4D0D8-A3A1-400C-A17E-9B6D8A231E8F}"/>
              </a:ext>
            </a:extLst>
          </p:cNvPr>
          <p:cNvSpPr>
            <a:spLocks noGrp="1"/>
          </p:cNvSpPr>
          <p:nvPr>
            <p:ph type="title"/>
          </p:nvPr>
        </p:nvSpPr>
        <p:spPr>
          <a:xfrm>
            <a:off x="2478052" y="133350"/>
            <a:ext cx="6417469" cy="642938"/>
          </a:xfrm>
        </p:spPr>
        <p:txBody>
          <a:bodyPr/>
          <a:lstStyle/>
          <a:p>
            <a:pPr algn="ctr">
              <a:defRPr/>
            </a:pPr>
            <a:r>
              <a:rPr lang="pt-BR" sz="3800" dirty="0">
                <a:solidFill>
                  <a:schemeClr val="tx1"/>
                </a:solidFill>
                <a:effectLst/>
                <a:latin typeface="Arial" panose="020B0604020202020204" pitchFamily="34" charset="0"/>
                <a:cs typeface="Arial" panose="020B0604020202020204" pitchFamily="34" charset="0"/>
              </a:rPr>
              <a:t>Observação</a:t>
            </a:r>
          </a:p>
        </p:txBody>
      </p:sp>
    </p:spTree>
    <p:extLst>
      <p:ext uri="{BB962C8B-B14F-4D97-AF65-F5344CB8AC3E}">
        <p14:creationId xmlns:p14="http://schemas.microsoft.com/office/powerpoint/2010/main" val="42210584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DF2CCD7-56C9-4B6A-B4BF-C2E1C3FE780E}"/>
              </a:ext>
            </a:extLst>
          </p:cNvPr>
          <p:cNvPicPr>
            <a:picLocks noChangeAspect="1"/>
          </p:cNvPicPr>
          <p:nvPr/>
        </p:nvPicPr>
        <p:blipFill>
          <a:blip r:embed="rId2"/>
          <a:stretch>
            <a:fillRect/>
          </a:stretch>
        </p:blipFill>
        <p:spPr>
          <a:xfrm>
            <a:off x="0" y="144813"/>
            <a:ext cx="12192000" cy="6600544"/>
          </a:xfrm>
          <a:prstGeom prst="rect">
            <a:avLst/>
          </a:prstGeom>
        </p:spPr>
      </p:pic>
    </p:spTree>
    <p:extLst>
      <p:ext uri="{BB962C8B-B14F-4D97-AF65-F5344CB8AC3E}">
        <p14:creationId xmlns:p14="http://schemas.microsoft.com/office/powerpoint/2010/main" val="31784503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F7E371A-FB5F-48B8-B64E-8428BF85B6B4}"/>
              </a:ext>
            </a:extLst>
          </p:cNvPr>
          <p:cNvSpPr/>
          <p:nvPr/>
        </p:nvSpPr>
        <p:spPr>
          <a:xfrm>
            <a:off x="1152937" y="1632561"/>
            <a:ext cx="2226365" cy="47453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5" name="Retângulo 4">
            <a:extLst>
              <a:ext uri="{FF2B5EF4-FFF2-40B4-BE49-F238E27FC236}">
                <a16:creationId xmlns:a16="http://schemas.microsoft.com/office/drawing/2014/main" id="{FCD52471-7ECA-4DBA-A5D4-5F5F80026989}"/>
              </a:ext>
            </a:extLst>
          </p:cNvPr>
          <p:cNvSpPr/>
          <p:nvPr/>
        </p:nvSpPr>
        <p:spPr>
          <a:xfrm>
            <a:off x="1152938" y="1011376"/>
            <a:ext cx="2226365" cy="47286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6" name="Espaço Reservado para Conteúdo 1">
            <a:extLst>
              <a:ext uri="{FF2B5EF4-FFF2-40B4-BE49-F238E27FC236}">
                <a16:creationId xmlns:a16="http://schemas.microsoft.com/office/drawing/2014/main" id="{CA8B7B10-8658-4B16-8A7C-C169CE32951C}"/>
              </a:ext>
            </a:extLst>
          </p:cNvPr>
          <p:cNvSpPr>
            <a:spLocks noGrp="1"/>
          </p:cNvSpPr>
          <p:nvPr>
            <p:ph idx="1"/>
          </p:nvPr>
        </p:nvSpPr>
        <p:spPr>
          <a:xfrm>
            <a:off x="1037811" y="136662"/>
            <a:ext cx="10518085" cy="457200"/>
          </a:xfrm>
        </p:spPr>
        <p:txBody>
          <a:bodyPr/>
          <a:lstStyle/>
          <a:p>
            <a:pPr marL="0" indent="0" eaLnBrk="1" hangingPunct="1">
              <a:buClrTx/>
              <a:buNone/>
              <a:defRPr/>
            </a:pPr>
            <a:r>
              <a:rPr lang="pt-BR" altLang="en-US" b="1" dirty="0">
                <a:latin typeface="Arial" panose="020B0604020202020204" pitchFamily="34" charset="0"/>
                <a:cs typeface="Arial" panose="020B0604020202020204" pitchFamily="34" charset="0"/>
              </a:rPr>
              <a:t>Identidades Básicas com Economia Fechada</a:t>
            </a:r>
          </a:p>
        </p:txBody>
      </p:sp>
      <p:sp>
        <p:nvSpPr>
          <p:cNvPr id="7" name="Text Box 8">
            <a:extLst>
              <a:ext uri="{FF2B5EF4-FFF2-40B4-BE49-F238E27FC236}">
                <a16:creationId xmlns:a16="http://schemas.microsoft.com/office/drawing/2014/main" id="{09A4BAAA-EF58-456D-ABF2-E361342C9CBF}"/>
              </a:ext>
            </a:extLst>
          </p:cNvPr>
          <p:cNvSpPr txBox="1">
            <a:spLocks noChangeArrowheads="1"/>
          </p:cNvSpPr>
          <p:nvPr/>
        </p:nvSpPr>
        <p:spPr bwMode="auto">
          <a:xfrm>
            <a:off x="294859" y="971552"/>
            <a:ext cx="821303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1143000" indent="-22860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1600200" indent="-22860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2057400" indent="-22860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25146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29718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34290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38862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eaLnBrk="1" hangingPunct="1">
              <a:spcBef>
                <a:spcPct val="50000"/>
              </a:spcBef>
              <a:buClrTx/>
              <a:buSzTx/>
              <a:buFontTx/>
              <a:buNone/>
            </a:pPr>
            <a:r>
              <a:rPr lang="pt-BR" altLang="en-US" sz="2800" b="1" dirty="0">
                <a:latin typeface="Calibri" panose="020F0502020204030204" pitchFamily="34" charset="0"/>
              </a:rPr>
              <a:t>        </a:t>
            </a:r>
            <a:r>
              <a:rPr lang="en-US" altLang="en-US" sz="2800" b="1" dirty="0">
                <a:latin typeface="Calibri" panose="020F0502020204030204" pitchFamily="34" charset="0"/>
              </a:rPr>
              <a:t>   </a:t>
            </a:r>
            <a:r>
              <a:rPr lang="pt-BR" altLang="en-US" sz="2800" b="1" dirty="0">
                <a:latin typeface="Calibri" panose="020F0502020204030204" pitchFamily="34" charset="0"/>
              </a:rPr>
              <a:t>DA = C + I + G    (Composição do Produto)</a:t>
            </a:r>
          </a:p>
          <a:p>
            <a:pPr eaLnBrk="1" hangingPunct="1">
              <a:spcBef>
                <a:spcPct val="50000"/>
              </a:spcBef>
              <a:buClrTx/>
              <a:buSzTx/>
              <a:buFontTx/>
              <a:buNone/>
            </a:pPr>
            <a:r>
              <a:rPr lang="pt-BR" altLang="en-US" sz="2800" b="1" dirty="0">
                <a:latin typeface="Calibri" panose="020F0502020204030204" pitchFamily="34" charset="0"/>
              </a:rPr>
              <a:t>        </a:t>
            </a:r>
            <a:r>
              <a:rPr lang="en-US" altLang="en-US" sz="2800" b="1" dirty="0">
                <a:latin typeface="Calibri" panose="020F0502020204030204" pitchFamily="34" charset="0"/>
              </a:rPr>
              <a:t>    </a:t>
            </a:r>
            <a:r>
              <a:rPr lang="pt-BR" altLang="en-US" sz="2800" b="1" dirty="0">
                <a:latin typeface="Calibri" panose="020F0502020204030204" pitchFamily="34" charset="0"/>
              </a:rPr>
              <a:t>Y  = C + S + T     (Destino da Renda)</a:t>
            </a:r>
          </a:p>
        </p:txBody>
      </p:sp>
      <p:sp>
        <p:nvSpPr>
          <p:cNvPr id="8" name="Line 15">
            <a:extLst>
              <a:ext uri="{FF2B5EF4-FFF2-40B4-BE49-F238E27FC236}">
                <a16:creationId xmlns:a16="http://schemas.microsoft.com/office/drawing/2014/main" id="{93AFA25B-D249-4D93-92A5-AE65374EEDA2}"/>
              </a:ext>
            </a:extLst>
          </p:cNvPr>
          <p:cNvSpPr>
            <a:spLocks noChangeShapeType="1"/>
          </p:cNvSpPr>
          <p:nvPr/>
        </p:nvSpPr>
        <p:spPr bwMode="auto">
          <a:xfrm>
            <a:off x="2569261" y="2050773"/>
            <a:ext cx="0" cy="514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2400"/>
          </a:p>
        </p:txBody>
      </p:sp>
      <p:sp>
        <p:nvSpPr>
          <p:cNvPr id="9" name="Line 16">
            <a:extLst>
              <a:ext uri="{FF2B5EF4-FFF2-40B4-BE49-F238E27FC236}">
                <a16:creationId xmlns:a16="http://schemas.microsoft.com/office/drawing/2014/main" id="{FFEB98F4-BD4F-4D28-A757-B67B843B0407}"/>
              </a:ext>
            </a:extLst>
          </p:cNvPr>
          <p:cNvSpPr>
            <a:spLocks noChangeShapeType="1"/>
          </p:cNvSpPr>
          <p:nvPr/>
        </p:nvSpPr>
        <p:spPr bwMode="auto">
          <a:xfrm>
            <a:off x="2569261" y="2565123"/>
            <a:ext cx="5715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400"/>
          </a:p>
        </p:txBody>
      </p:sp>
      <p:sp>
        <p:nvSpPr>
          <p:cNvPr id="10" name="Line 17">
            <a:extLst>
              <a:ext uri="{FF2B5EF4-FFF2-40B4-BE49-F238E27FC236}">
                <a16:creationId xmlns:a16="http://schemas.microsoft.com/office/drawing/2014/main" id="{BDF61910-51DE-47A0-A488-96224F93A317}"/>
              </a:ext>
            </a:extLst>
          </p:cNvPr>
          <p:cNvSpPr>
            <a:spLocks noChangeShapeType="1"/>
          </p:cNvSpPr>
          <p:nvPr/>
        </p:nvSpPr>
        <p:spPr bwMode="auto">
          <a:xfrm>
            <a:off x="3097084" y="2076024"/>
            <a:ext cx="0" cy="2475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2400"/>
          </a:p>
        </p:txBody>
      </p:sp>
      <p:sp>
        <p:nvSpPr>
          <p:cNvPr id="11" name="Line 18">
            <a:extLst>
              <a:ext uri="{FF2B5EF4-FFF2-40B4-BE49-F238E27FC236}">
                <a16:creationId xmlns:a16="http://schemas.microsoft.com/office/drawing/2014/main" id="{7D6442E4-E78E-464C-828E-E8A94E93A5DF}"/>
              </a:ext>
            </a:extLst>
          </p:cNvPr>
          <p:cNvSpPr>
            <a:spLocks noChangeShapeType="1"/>
          </p:cNvSpPr>
          <p:nvPr/>
        </p:nvSpPr>
        <p:spPr bwMode="auto">
          <a:xfrm>
            <a:off x="3097084" y="2317876"/>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400"/>
          </a:p>
        </p:txBody>
      </p:sp>
      <p:sp>
        <p:nvSpPr>
          <p:cNvPr id="12" name="Text Box 19">
            <a:extLst>
              <a:ext uri="{FF2B5EF4-FFF2-40B4-BE49-F238E27FC236}">
                <a16:creationId xmlns:a16="http://schemas.microsoft.com/office/drawing/2014/main" id="{46E3AEEA-2B1F-40A5-95ED-342CEC6FBCBD}"/>
              </a:ext>
            </a:extLst>
          </p:cNvPr>
          <p:cNvSpPr txBox="1">
            <a:spLocks noChangeArrowheads="1"/>
          </p:cNvSpPr>
          <p:nvPr/>
        </p:nvSpPr>
        <p:spPr bwMode="auto">
          <a:xfrm>
            <a:off x="3098300" y="2393614"/>
            <a:ext cx="29711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1143000" indent="-22860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1600200" indent="-22860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2057400" indent="-22860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25146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29718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34290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38862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eaLnBrk="1" hangingPunct="1">
              <a:spcBef>
                <a:spcPct val="50000"/>
              </a:spcBef>
              <a:buClrTx/>
              <a:buSzTx/>
              <a:buFontTx/>
              <a:buNone/>
            </a:pPr>
            <a:r>
              <a:rPr lang="pt-BR" altLang="en-US" sz="2200" dirty="0">
                <a:latin typeface="Arial" panose="020B0604020202020204" pitchFamily="34" charset="0"/>
                <a:cs typeface="Arial" panose="020B0604020202020204" pitchFamily="34" charset="0"/>
              </a:rPr>
              <a:t>Poupança Privada</a:t>
            </a:r>
          </a:p>
        </p:txBody>
      </p:sp>
      <p:sp>
        <p:nvSpPr>
          <p:cNvPr id="13" name="Text Box 19">
            <a:extLst>
              <a:ext uri="{FF2B5EF4-FFF2-40B4-BE49-F238E27FC236}">
                <a16:creationId xmlns:a16="http://schemas.microsoft.com/office/drawing/2014/main" id="{9B70B871-B785-4908-9A0D-CC130CAAE185}"/>
              </a:ext>
            </a:extLst>
          </p:cNvPr>
          <p:cNvSpPr txBox="1">
            <a:spLocks noChangeArrowheads="1"/>
          </p:cNvSpPr>
          <p:nvPr/>
        </p:nvSpPr>
        <p:spPr bwMode="auto">
          <a:xfrm>
            <a:off x="3298128" y="2081423"/>
            <a:ext cx="33146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1143000" indent="-22860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1600200" indent="-22860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2057400" indent="-22860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25146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29718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34290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38862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eaLnBrk="1" hangingPunct="1">
              <a:spcBef>
                <a:spcPct val="50000"/>
              </a:spcBef>
              <a:buClrTx/>
              <a:buSzTx/>
              <a:buFontTx/>
              <a:buNone/>
            </a:pPr>
            <a:r>
              <a:rPr lang="pt-BR" altLang="en-US" sz="2200" dirty="0">
                <a:latin typeface="Arial" panose="020B0604020202020204" pitchFamily="34" charset="0"/>
                <a:cs typeface="Arial" panose="020B0604020202020204" pitchFamily="34" charset="0"/>
              </a:rPr>
              <a:t>Carga Tributária Bruta </a:t>
            </a:r>
          </a:p>
        </p:txBody>
      </p:sp>
      <p:graphicFrame>
        <p:nvGraphicFramePr>
          <p:cNvPr id="14" name="Object 4">
            <a:extLst>
              <a:ext uri="{FF2B5EF4-FFF2-40B4-BE49-F238E27FC236}">
                <a16:creationId xmlns:a16="http://schemas.microsoft.com/office/drawing/2014/main" id="{1AD6EA48-E5A1-41A2-9968-09C587C322BD}"/>
              </a:ext>
            </a:extLst>
          </p:cNvPr>
          <p:cNvGraphicFramePr>
            <a:graphicFrameLocks noChangeAspect="1"/>
          </p:cNvGraphicFramePr>
          <p:nvPr>
            <p:extLst>
              <p:ext uri="{D42A27DB-BD31-4B8C-83A1-F6EECF244321}">
                <p14:modId xmlns:p14="http://schemas.microsoft.com/office/powerpoint/2010/main" val="1854586351"/>
              </p:ext>
            </p:extLst>
          </p:nvPr>
        </p:nvGraphicFramePr>
        <p:xfrm>
          <a:off x="1170547" y="2997271"/>
          <a:ext cx="5998874" cy="514556"/>
        </p:xfrm>
        <a:graphic>
          <a:graphicData uri="http://schemas.openxmlformats.org/presentationml/2006/ole">
            <mc:AlternateContent xmlns:mc="http://schemas.openxmlformats.org/markup-compatibility/2006">
              <mc:Choice xmlns:v="urn:schemas-microsoft-com:vml" Requires="v">
                <p:oleObj name="Equation" r:id="rId2" imgW="2412720" imgH="203040" progId="Equation.DSMT4">
                  <p:embed/>
                </p:oleObj>
              </mc:Choice>
              <mc:Fallback>
                <p:oleObj name="Equation" r:id="rId2" imgW="2412720" imgH="203040" progId="Equation.DSMT4">
                  <p:embed/>
                  <p:pic>
                    <p:nvPicPr>
                      <p:cNvPr id="14" name="Object 4">
                        <a:extLst>
                          <a:ext uri="{FF2B5EF4-FFF2-40B4-BE49-F238E27FC236}">
                            <a16:creationId xmlns:a16="http://schemas.microsoft.com/office/drawing/2014/main" id="{BD58BA47-472E-4F85-BD9E-AE5BBA847CFE}"/>
                          </a:ext>
                        </a:extLst>
                      </p:cNvPr>
                      <p:cNvPicPr>
                        <a:picLocks noChangeAspect="1" noChangeArrowheads="1"/>
                      </p:cNvPicPr>
                      <p:nvPr/>
                    </p:nvPicPr>
                    <p:blipFill>
                      <a:blip r:embed="rId3"/>
                      <a:srcRect/>
                      <a:stretch>
                        <a:fillRect/>
                      </a:stretch>
                    </p:blipFill>
                    <p:spPr bwMode="auto">
                      <a:xfrm>
                        <a:off x="1170547" y="2997271"/>
                        <a:ext cx="5998874" cy="514556"/>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15" name="Object 5">
            <a:extLst>
              <a:ext uri="{FF2B5EF4-FFF2-40B4-BE49-F238E27FC236}">
                <a16:creationId xmlns:a16="http://schemas.microsoft.com/office/drawing/2014/main" id="{17A16FCE-D491-44BE-A119-A8DCCCDDD66A}"/>
              </a:ext>
            </a:extLst>
          </p:cNvPr>
          <p:cNvGraphicFramePr>
            <a:graphicFrameLocks noChangeAspect="1"/>
          </p:cNvGraphicFramePr>
          <p:nvPr>
            <p:extLst>
              <p:ext uri="{D42A27DB-BD31-4B8C-83A1-F6EECF244321}">
                <p14:modId xmlns:p14="http://schemas.microsoft.com/office/powerpoint/2010/main" val="1176534455"/>
              </p:ext>
            </p:extLst>
          </p:nvPr>
        </p:nvGraphicFramePr>
        <p:xfrm>
          <a:off x="1170547" y="3740446"/>
          <a:ext cx="5998879" cy="654050"/>
        </p:xfrm>
        <a:graphic>
          <a:graphicData uri="http://schemas.openxmlformats.org/presentationml/2006/ole">
            <mc:AlternateContent xmlns:mc="http://schemas.openxmlformats.org/markup-compatibility/2006">
              <mc:Choice xmlns:v="urn:schemas-microsoft-com:vml" Requires="v">
                <p:oleObj name="Equation" r:id="rId4" imgW="2489040" imgH="279360" progId="Equation.DSMT4">
                  <p:embed/>
                </p:oleObj>
              </mc:Choice>
              <mc:Fallback>
                <p:oleObj name="Equation" r:id="rId4" imgW="2489040" imgH="279360" progId="Equation.DSMT4">
                  <p:embed/>
                  <p:pic>
                    <p:nvPicPr>
                      <p:cNvPr id="15" name="Object 5">
                        <a:extLst>
                          <a:ext uri="{FF2B5EF4-FFF2-40B4-BE49-F238E27FC236}">
                            <a16:creationId xmlns:a16="http://schemas.microsoft.com/office/drawing/2014/main" id="{28698E17-200C-465F-B86D-B19CAC094C8A}"/>
                          </a:ext>
                        </a:extLst>
                      </p:cNvPr>
                      <p:cNvPicPr>
                        <a:picLocks noChangeAspect="1" noChangeArrowheads="1"/>
                      </p:cNvPicPr>
                      <p:nvPr/>
                    </p:nvPicPr>
                    <p:blipFill>
                      <a:blip r:embed="rId5"/>
                      <a:srcRect/>
                      <a:stretch>
                        <a:fillRect/>
                      </a:stretch>
                    </p:blipFill>
                    <p:spPr bwMode="auto">
                      <a:xfrm>
                        <a:off x="1170547" y="3740446"/>
                        <a:ext cx="5998879" cy="654050"/>
                      </a:xfrm>
                      <a:prstGeom prst="rect">
                        <a:avLst/>
                      </a:prstGeom>
                      <a:solidFill>
                        <a:schemeClr val="bg1">
                          <a:lumMod val="95000"/>
                        </a:schemeClr>
                      </a:solidFill>
                      <a:ln>
                        <a:solidFill>
                          <a:schemeClr val="tx1"/>
                        </a:solidFill>
                      </a:ln>
                    </p:spPr>
                  </p:pic>
                </p:oleObj>
              </mc:Fallback>
            </mc:AlternateContent>
          </a:graphicData>
        </a:graphic>
      </p:graphicFrame>
      <p:cxnSp>
        <p:nvCxnSpPr>
          <p:cNvPr id="16" name="Conector de Seta Reta 15">
            <a:extLst>
              <a:ext uri="{FF2B5EF4-FFF2-40B4-BE49-F238E27FC236}">
                <a16:creationId xmlns:a16="http://schemas.microsoft.com/office/drawing/2014/main" id="{18F99E2E-BFF3-4228-825E-ADB6402C0C82}"/>
              </a:ext>
            </a:extLst>
          </p:cNvPr>
          <p:cNvCxnSpPr/>
          <p:nvPr/>
        </p:nvCxnSpPr>
        <p:spPr>
          <a:xfrm>
            <a:off x="7169421" y="4067471"/>
            <a:ext cx="4770788"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9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9" grpId="0" animBg="1"/>
      <p:bldP spid="10" grpId="0" animBg="1"/>
      <p:bldP spid="11" grpId="0" animBg="1"/>
      <p:bldP spid="12" grpId="0"/>
      <p:bldP spid="13"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E50A71B1-2127-4145-BA40-9678922AE031}"/>
              </a:ext>
            </a:extLst>
          </p:cNvPr>
          <p:cNvSpPr>
            <a:spLocks noGrp="1"/>
          </p:cNvSpPr>
          <p:nvPr>
            <p:ph idx="1"/>
          </p:nvPr>
        </p:nvSpPr>
        <p:spPr>
          <a:xfrm>
            <a:off x="132522" y="275811"/>
            <a:ext cx="11555897" cy="2133600"/>
          </a:xfrm>
        </p:spPr>
        <p:txBody>
          <a:bodyPr/>
          <a:lstStyle/>
          <a:p>
            <a:pPr algn="just" eaLnBrk="1" hangingPunct="1">
              <a:buClrTx/>
              <a:buSzPct val="100000"/>
              <a:buFont typeface="Wingdings" panose="05000000000000000000" pitchFamily="2" charset="2"/>
              <a:buChar char="§"/>
              <a:defRPr/>
            </a:pPr>
            <a:r>
              <a:rPr lang="pt-BR" altLang="en-US" sz="2800" b="1" dirty="0">
                <a:latin typeface="Arial" panose="020B0604020202020204" pitchFamily="34" charset="0"/>
                <a:cs typeface="Arial" panose="020B0604020202020204" pitchFamily="34" charset="0"/>
              </a:rPr>
              <a:t>Interpretando:</a:t>
            </a:r>
          </a:p>
          <a:p>
            <a:pPr marL="457200" indent="-457200" algn="just" eaLnBrk="1" hangingPunct="1">
              <a:buClrTx/>
              <a:buSzPct val="100000"/>
              <a:buFont typeface="Wingdings" panose="05000000000000000000" pitchFamily="2" charset="2"/>
              <a:buChar char="§"/>
              <a:defRPr/>
            </a:pPr>
            <a:endParaRPr lang="pt-BR" altLang="en-US" sz="1800" dirty="0">
              <a:latin typeface="Arial" panose="020B0604020202020204" pitchFamily="34" charset="0"/>
              <a:cs typeface="Arial" panose="020B0604020202020204" pitchFamily="34" charset="0"/>
            </a:endParaRPr>
          </a:p>
          <a:p>
            <a:pPr algn="just" eaLnBrk="1" hangingPunct="1">
              <a:buClrTx/>
              <a:buSzPct val="100000"/>
              <a:buFont typeface="Wingdings" panose="05000000000000000000" pitchFamily="2" charset="2"/>
              <a:buChar char="§"/>
              <a:defRPr/>
            </a:pPr>
            <a:r>
              <a:rPr lang="pt-BR" altLang="en-US" sz="2800" dirty="0">
                <a:latin typeface="Arial" panose="020B0604020202020204" pitchFamily="34" charset="0"/>
                <a:cs typeface="Arial" panose="020B0604020202020204" pitchFamily="34" charset="0"/>
              </a:rPr>
              <a:t>Se o consumo governamental for maior que a carga tributária bruta o governo será </a:t>
            </a:r>
            <a:r>
              <a:rPr lang="pt-BR" altLang="en-US" sz="2800" dirty="0" err="1">
                <a:latin typeface="Arial" panose="020B0604020202020204" pitchFamily="34" charset="0"/>
                <a:cs typeface="Arial" panose="020B0604020202020204" pitchFamily="34" charset="0"/>
              </a:rPr>
              <a:t>despoupador</a:t>
            </a:r>
            <a:r>
              <a:rPr lang="pt-BR" altLang="en-US" sz="2800" dirty="0">
                <a:latin typeface="Arial" panose="020B0604020202020204" pitchFamily="34" charset="0"/>
                <a:cs typeface="Arial" panose="020B0604020202020204" pitchFamily="34" charset="0"/>
              </a:rPr>
              <a:t>. Nesse caso (economia fechada), parte da poupança privada será utilizada para financiar o governo e parte para financiar o investimento.</a:t>
            </a:r>
          </a:p>
          <a:p>
            <a:pPr algn="just" eaLnBrk="1" hangingPunct="1">
              <a:buClrTx/>
              <a:buSzPct val="100000"/>
              <a:buFont typeface="Wingdings" panose="05000000000000000000" pitchFamily="2" charset="2"/>
              <a:buChar char="§"/>
              <a:defRPr/>
            </a:pPr>
            <a:endParaRPr lang="pt-BR" altLang="en-US" sz="800" dirty="0">
              <a:latin typeface="Arial" panose="020B0604020202020204" pitchFamily="34" charset="0"/>
              <a:cs typeface="Arial" panose="020B0604020202020204" pitchFamily="34" charset="0"/>
            </a:endParaRPr>
          </a:p>
          <a:p>
            <a:pPr algn="just" eaLnBrk="1" hangingPunct="1">
              <a:buClrTx/>
              <a:buSzPct val="100000"/>
              <a:buFont typeface="Wingdings" panose="05000000000000000000" pitchFamily="2" charset="2"/>
              <a:buChar char="§"/>
              <a:defRPr/>
            </a:pPr>
            <a:r>
              <a:rPr lang="pt-BR" altLang="en-US" sz="2800" dirty="0">
                <a:latin typeface="Arial" panose="020B0604020202020204" pitchFamily="34" charset="0"/>
                <a:cs typeface="Arial" panose="020B0604020202020204" pitchFamily="34" charset="0"/>
              </a:rPr>
              <a:t>Note então, que o investimento é financiado pelas poupanças pública e privada (poupança doméstica).</a:t>
            </a:r>
          </a:p>
          <a:p>
            <a:pPr algn="just" eaLnBrk="1" hangingPunct="1">
              <a:buClrTx/>
              <a:buSzPct val="100000"/>
              <a:buFont typeface="Wingdings" panose="05000000000000000000" pitchFamily="2" charset="2"/>
              <a:buChar char="§"/>
              <a:defRPr/>
            </a:pPr>
            <a:endParaRPr lang="pt-BR" altLang="en-US" sz="800" dirty="0">
              <a:latin typeface="Arial" panose="020B0604020202020204" pitchFamily="34" charset="0"/>
              <a:cs typeface="Arial" panose="020B0604020202020204" pitchFamily="34" charset="0"/>
            </a:endParaRPr>
          </a:p>
          <a:p>
            <a:pPr algn="just" eaLnBrk="1" hangingPunct="1">
              <a:buClrTx/>
              <a:buSzPct val="100000"/>
              <a:buFont typeface="Wingdings" panose="05000000000000000000" pitchFamily="2" charset="2"/>
              <a:buChar char="§"/>
              <a:defRPr/>
            </a:pPr>
            <a:r>
              <a:rPr lang="pt-BR" altLang="en-US" sz="2800" dirty="0">
                <a:latin typeface="Arial" panose="020B0604020202020204" pitchFamily="34" charset="0"/>
                <a:cs typeface="Arial" panose="020B0604020202020204" pitchFamily="34" charset="0"/>
              </a:rPr>
              <a:t>Como o investimento total é dado pelo investimento público mais o investimento privado, temos:</a:t>
            </a:r>
          </a:p>
          <a:p>
            <a:pPr algn="just" eaLnBrk="1" hangingPunct="1">
              <a:buClrTx/>
              <a:buSzPct val="100000"/>
              <a:buFont typeface="Wingdings" panose="05000000000000000000" pitchFamily="2" charset="2"/>
              <a:buChar char="§"/>
              <a:defRPr/>
            </a:pPr>
            <a:endParaRPr lang="pt-BR" altLang="en-US" sz="2800" dirty="0">
              <a:latin typeface="Arial" panose="020B0604020202020204" pitchFamily="34" charset="0"/>
              <a:cs typeface="Arial" panose="020B0604020202020204" pitchFamily="34" charset="0"/>
            </a:endParaRPr>
          </a:p>
          <a:p>
            <a:pPr algn="just" eaLnBrk="1" hangingPunct="1">
              <a:buClrTx/>
              <a:buSzPct val="100000"/>
              <a:buFont typeface="Wingdings" panose="05000000000000000000" pitchFamily="2" charset="2"/>
              <a:buChar char="§"/>
              <a:defRPr/>
            </a:pPr>
            <a:endParaRPr lang="pt-BR" altLang="en-US" sz="2800" dirty="0">
              <a:latin typeface="Arial" panose="020B0604020202020204" pitchFamily="34" charset="0"/>
              <a:cs typeface="Arial" panose="020B0604020202020204" pitchFamily="34" charset="0"/>
            </a:endParaRPr>
          </a:p>
          <a:p>
            <a:pPr algn="just" eaLnBrk="1" hangingPunct="1">
              <a:buClrTx/>
              <a:buSzPct val="100000"/>
              <a:buFont typeface="Wingdings" panose="05000000000000000000" pitchFamily="2" charset="2"/>
              <a:buChar char="§"/>
              <a:defRPr/>
            </a:pPr>
            <a:endParaRPr lang="pt-BR" altLang="en-US" sz="2800" dirty="0">
              <a:latin typeface="Arial" panose="020B0604020202020204" pitchFamily="34" charset="0"/>
              <a:cs typeface="Arial" panose="020B0604020202020204" pitchFamily="34" charset="0"/>
            </a:endParaRPr>
          </a:p>
          <a:p>
            <a:pPr marL="457200" indent="-457200" algn="just" eaLnBrk="1" hangingPunct="1">
              <a:buClrTx/>
              <a:buSzPct val="100000"/>
              <a:buFont typeface="Wingdings" panose="05000000000000000000" pitchFamily="2" charset="2"/>
              <a:buChar char="§"/>
              <a:defRPr/>
            </a:pPr>
            <a:endParaRPr lang="pt-BR" altLang="en-US" sz="2800" dirty="0">
              <a:latin typeface="Arial" panose="020B0604020202020204" pitchFamily="34" charset="0"/>
              <a:cs typeface="Arial" panose="020B0604020202020204" pitchFamily="34" charset="0"/>
            </a:endParaRPr>
          </a:p>
          <a:p>
            <a:pPr algn="just" eaLnBrk="1" hangingPunct="1">
              <a:buClrTx/>
              <a:buSzPct val="100000"/>
              <a:buFont typeface="Wingdings" panose="05000000000000000000" pitchFamily="2" charset="2"/>
              <a:buChar char="§"/>
              <a:defRPr/>
            </a:pPr>
            <a:endParaRPr lang="pt-BR" altLang="en-US" sz="2800" dirty="0">
              <a:latin typeface="Arial" panose="020B0604020202020204" pitchFamily="34" charset="0"/>
              <a:cs typeface="Arial" panose="020B0604020202020204" pitchFamily="34" charset="0"/>
            </a:endParaRPr>
          </a:p>
        </p:txBody>
      </p:sp>
      <p:graphicFrame>
        <p:nvGraphicFramePr>
          <p:cNvPr id="5" name="Object 4">
            <a:extLst>
              <a:ext uri="{FF2B5EF4-FFF2-40B4-BE49-F238E27FC236}">
                <a16:creationId xmlns:a16="http://schemas.microsoft.com/office/drawing/2014/main" id="{76579FB9-159E-406F-8F13-376B5D0B1657}"/>
              </a:ext>
            </a:extLst>
          </p:cNvPr>
          <p:cNvGraphicFramePr>
            <a:graphicFrameLocks noChangeAspect="1"/>
          </p:cNvGraphicFramePr>
          <p:nvPr>
            <p:extLst>
              <p:ext uri="{D42A27DB-BD31-4B8C-83A1-F6EECF244321}">
                <p14:modId xmlns:p14="http://schemas.microsoft.com/office/powerpoint/2010/main" val="357451522"/>
              </p:ext>
            </p:extLst>
          </p:nvPr>
        </p:nvGraphicFramePr>
        <p:xfrm>
          <a:off x="3313044" y="183046"/>
          <a:ext cx="5393634" cy="784361"/>
        </p:xfrm>
        <a:graphic>
          <a:graphicData uri="http://schemas.openxmlformats.org/presentationml/2006/ole">
            <mc:AlternateContent xmlns:mc="http://schemas.openxmlformats.org/markup-compatibility/2006">
              <mc:Choice xmlns:v="urn:schemas-microsoft-com:vml" Requires="v">
                <p:oleObj name="Equation" r:id="rId2" imgW="2057400" imgH="279400" progId="Equation.DSMT4">
                  <p:embed/>
                </p:oleObj>
              </mc:Choice>
              <mc:Fallback>
                <p:oleObj name="Equation" r:id="rId2" imgW="2057400" imgH="279400" progId="Equation.DSMT4">
                  <p:embed/>
                  <p:pic>
                    <p:nvPicPr>
                      <p:cNvPr id="5" name="Object 4">
                        <a:extLst>
                          <a:ext uri="{FF2B5EF4-FFF2-40B4-BE49-F238E27FC236}">
                            <a16:creationId xmlns:a16="http://schemas.microsoft.com/office/drawing/2014/main" id="{FC843687-E285-4E0A-BE23-1CEE2845C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044" y="183046"/>
                        <a:ext cx="5393634" cy="784361"/>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6" name="Object 4">
            <a:extLst>
              <a:ext uri="{FF2B5EF4-FFF2-40B4-BE49-F238E27FC236}">
                <a16:creationId xmlns:a16="http://schemas.microsoft.com/office/drawing/2014/main" id="{A2DD6BC3-D3AD-46B4-9730-046BCF4F6433}"/>
              </a:ext>
            </a:extLst>
          </p:cNvPr>
          <p:cNvGraphicFramePr>
            <a:graphicFrameLocks noChangeAspect="1"/>
          </p:cNvGraphicFramePr>
          <p:nvPr>
            <p:extLst>
              <p:ext uri="{D42A27DB-BD31-4B8C-83A1-F6EECF244321}">
                <p14:modId xmlns:p14="http://schemas.microsoft.com/office/powerpoint/2010/main" val="2244787205"/>
              </p:ext>
            </p:extLst>
          </p:nvPr>
        </p:nvGraphicFramePr>
        <p:xfrm>
          <a:off x="788504" y="5128590"/>
          <a:ext cx="5307495" cy="563341"/>
        </p:xfrm>
        <a:graphic>
          <a:graphicData uri="http://schemas.openxmlformats.org/presentationml/2006/ole">
            <mc:AlternateContent xmlns:mc="http://schemas.openxmlformats.org/markup-compatibility/2006">
              <mc:Choice xmlns:v="urn:schemas-microsoft-com:vml" Requires="v">
                <p:oleObj name="Equation" r:id="rId4" imgW="1955800" imgH="203200" progId="Equation.DSMT4">
                  <p:embed/>
                </p:oleObj>
              </mc:Choice>
              <mc:Fallback>
                <p:oleObj name="Equation" r:id="rId4" imgW="1955800" imgH="203200" progId="Equation.DSMT4">
                  <p:embed/>
                  <p:pic>
                    <p:nvPicPr>
                      <p:cNvPr id="6" name="Object 4">
                        <a:extLst>
                          <a:ext uri="{FF2B5EF4-FFF2-40B4-BE49-F238E27FC236}">
                            <a16:creationId xmlns:a16="http://schemas.microsoft.com/office/drawing/2014/main" id="{C892C53A-F431-4129-B211-CC277A62CC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04" y="5128590"/>
                        <a:ext cx="5307495" cy="563341"/>
                      </a:xfrm>
                      <a:prstGeom prst="rect">
                        <a:avLst/>
                      </a:prstGeom>
                      <a:solidFill>
                        <a:schemeClr val="bg1">
                          <a:lumMod val="95000"/>
                        </a:schemeClr>
                      </a:solidFill>
                      <a:ln>
                        <a:solidFill>
                          <a:schemeClr val="tx1"/>
                        </a:solidFill>
                      </a:ln>
                    </p:spPr>
                  </p:pic>
                </p:oleObj>
              </mc:Fallback>
            </mc:AlternateContent>
          </a:graphicData>
        </a:graphic>
      </p:graphicFrame>
      <p:cxnSp>
        <p:nvCxnSpPr>
          <p:cNvPr id="7" name="Conector de seta reta 2">
            <a:extLst>
              <a:ext uri="{FF2B5EF4-FFF2-40B4-BE49-F238E27FC236}">
                <a16:creationId xmlns:a16="http://schemas.microsoft.com/office/drawing/2014/main" id="{A2E391EB-0C6C-4DA6-88EE-7C8CC0B7B942}"/>
              </a:ext>
            </a:extLst>
          </p:cNvPr>
          <p:cNvCxnSpPr/>
          <p:nvPr/>
        </p:nvCxnSpPr>
        <p:spPr>
          <a:xfrm>
            <a:off x="1567069" y="5634952"/>
            <a:ext cx="0" cy="2571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4">
            <a:extLst>
              <a:ext uri="{FF2B5EF4-FFF2-40B4-BE49-F238E27FC236}">
                <a16:creationId xmlns:a16="http://schemas.microsoft.com/office/drawing/2014/main" id="{B903D5F5-9BAA-43FA-9DB4-6B4F72F98858}"/>
              </a:ext>
            </a:extLst>
          </p:cNvPr>
          <p:cNvSpPr txBox="1">
            <a:spLocks noChangeArrowheads="1"/>
          </p:cNvSpPr>
          <p:nvPr/>
        </p:nvSpPr>
        <p:spPr bwMode="auto">
          <a:xfrm>
            <a:off x="1528969" y="5874663"/>
            <a:ext cx="5574196" cy="4924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pt-BR" altLang="en-US" sz="2600">
                <a:latin typeface="Calibri" panose="020F0502020204030204" pitchFamily="34" charset="0"/>
              </a:rPr>
              <a:t>Poupança Doméstica (pública + privada)</a:t>
            </a:r>
            <a:endParaRPr lang="en-US" altLang="en-US" sz="2600">
              <a:latin typeface="Calibri" panose="020F0502020204030204" pitchFamily="34" charset="0"/>
            </a:endParaRPr>
          </a:p>
        </p:txBody>
      </p:sp>
    </p:spTree>
    <p:extLst>
      <p:ext uri="{BB962C8B-B14F-4D97-AF65-F5344CB8AC3E}">
        <p14:creationId xmlns:p14="http://schemas.microsoft.com/office/powerpoint/2010/main" val="190041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7E2B352C-C347-42B7-BFB0-D0A3C35B07A7}"/>
              </a:ext>
            </a:extLst>
          </p:cNvPr>
          <p:cNvSpPr>
            <a:spLocks noGrp="1"/>
          </p:cNvSpPr>
          <p:nvPr>
            <p:ph idx="1"/>
          </p:nvPr>
        </p:nvSpPr>
        <p:spPr>
          <a:xfrm>
            <a:off x="1037811" y="136662"/>
            <a:ext cx="10518085" cy="457200"/>
          </a:xfrm>
        </p:spPr>
        <p:txBody>
          <a:bodyPr/>
          <a:lstStyle/>
          <a:p>
            <a:pPr marL="0" indent="0" eaLnBrk="1" hangingPunct="1">
              <a:buClrTx/>
              <a:buNone/>
              <a:defRPr/>
            </a:pPr>
            <a:r>
              <a:rPr lang="pt-BR" altLang="en-US" b="1" dirty="0">
                <a:latin typeface="Arial" panose="020B0604020202020204" pitchFamily="34" charset="0"/>
                <a:cs typeface="Arial" panose="020B0604020202020204" pitchFamily="34" charset="0"/>
              </a:rPr>
              <a:t>Identidades Básicas com Economia Fechada</a:t>
            </a:r>
          </a:p>
        </p:txBody>
      </p:sp>
      <p:sp>
        <p:nvSpPr>
          <p:cNvPr id="5" name="CaixaDeTexto 4">
            <a:extLst>
              <a:ext uri="{FF2B5EF4-FFF2-40B4-BE49-F238E27FC236}">
                <a16:creationId xmlns:a16="http://schemas.microsoft.com/office/drawing/2014/main" id="{90B49498-8806-4A1B-AFE3-20AC5F3B50D8}"/>
              </a:ext>
            </a:extLst>
          </p:cNvPr>
          <p:cNvSpPr txBox="1"/>
          <p:nvPr/>
        </p:nvSpPr>
        <p:spPr>
          <a:xfrm>
            <a:off x="318052" y="1113183"/>
            <a:ext cx="11529391" cy="2862322"/>
          </a:xfrm>
          <a:prstGeom prst="rect">
            <a:avLst/>
          </a:prstGeom>
          <a:noFill/>
        </p:spPr>
        <p:txBody>
          <a:bodyPr wrap="square" rtlCol="0">
            <a:spAutoFit/>
          </a:bodyPr>
          <a:lstStyle/>
          <a:p>
            <a:pPr marL="457200"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E se a economia fosse aberta ?</a:t>
            </a:r>
          </a:p>
          <a:p>
            <a:pPr marL="457200"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Poderíamos ter I &gt; S ?</a:t>
            </a:r>
          </a:p>
          <a:p>
            <a:pPr marL="457200"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Quais as consequências disso ?</a:t>
            </a:r>
          </a:p>
          <a:p>
            <a:pPr marL="457200" indent="-457200" algn="just">
              <a:buFont typeface="Wingdings" panose="05000000000000000000" pitchFamily="2" charset="2"/>
              <a:buChar char="§"/>
            </a:pPr>
            <a:endParaRPr lang="pt-BR" sz="30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Antes de responder essas perguntas, vamos ver alguns conceitos referentes à contabilidade pública.</a:t>
            </a:r>
          </a:p>
        </p:txBody>
      </p:sp>
    </p:spTree>
    <p:extLst>
      <p:ext uri="{BB962C8B-B14F-4D97-AF65-F5344CB8AC3E}">
        <p14:creationId xmlns:p14="http://schemas.microsoft.com/office/powerpoint/2010/main" val="184068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2483F4E7-741F-41FC-9903-B576CF5D789F}"/>
              </a:ext>
            </a:extLst>
          </p:cNvPr>
          <p:cNvSpPr txBox="1">
            <a:spLocks noChangeArrowheads="1"/>
          </p:cNvSpPr>
          <p:nvPr/>
        </p:nvSpPr>
        <p:spPr bwMode="auto">
          <a:xfrm>
            <a:off x="380999" y="1403491"/>
            <a:ext cx="11426687"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620713" indent="-2286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just" eaLnBrk="1" hangingPunct="1">
              <a:spcBef>
                <a:spcPts val="300"/>
              </a:spcBef>
              <a:buSzPct val="101000"/>
              <a:buFont typeface="Wingdings" panose="05000000000000000000" pitchFamily="2" charset="2"/>
              <a:buChar char="§"/>
              <a:defRPr/>
            </a:pPr>
            <a:r>
              <a:rPr lang="pt-BR" altLang="en-US" sz="2800" b="1" dirty="0">
                <a:latin typeface="Arial" panose="020B0604020202020204" pitchFamily="34" charset="0"/>
                <a:ea typeface="Verdana" panose="020B0604030504040204" pitchFamily="34" charset="0"/>
                <a:cs typeface="Arial" panose="020B0604020202020204" pitchFamily="34" charset="0"/>
              </a:rPr>
              <a:t>Carga Tributária Bruta (</a:t>
            </a:r>
            <a:r>
              <a:rPr lang="pt-BR" altLang="en-US" sz="2800" b="1" i="1" dirty="0">
                <a:latin typeface="Arial" panose="020B0604020202020204" pitchFamily="34" charset="0"/>
                <a:ea typeface="Verdana" panose="020B0604030504040204" pitchFamily="34" charset="0"/>
                <a:cs typeface="Arial" panose="020B0604020202020204" pitchFamily="34" charset="0"/>
              </a:rPr>
              <a:t>T</a:t>
            </a:r>
            <a:r>
              <a:rPr lang="pt-BR" altLang="en-US" sz="2800" b="1" dirty="0">
                <a:latin typeface="Arial" panose="020B0604020202020204" pitchFamily="34" charset="0"/>
                <a:ea typeface="Verdana" panose="020B0604030504040204" pitchFamily="34" charset="0"/>
                <a:cs typeface="Arial" panose="020B0604020202020204" pitchFamily="34" charset="0"/>
              </a:rPr>
              <a:t>)</a:t>
            </a:r>
          </a:p>
          <a:p>
            <a:pPr marL="849313" lvl="1" indent="-457200" algn="just" eaLnBrk="1" hangingPunct="1">
              <a:spcBef>
                <a:spcPts val="244"/>
              </a:spcBef>
              <a:buSzPct val="101000"/>
              <a:buFont typeface="Wingdings" panose="05000000000000000000" pitchFamily="2" charset="2"/>
              <a:buChar char="§"/>
              <a:defRPr/>
            </a:pPr>
            <a:r>
              <a:rPr lang="pt-BR" altLang="en-US" sz="2800" dirty="0">
                <a:latin typeface="Arial" panose="020B0604020202020204" pitchFamily="34" charset="0"/>
                <a:ea typeface="Verdana" panose="020B0604030504040204" pitchFamily="34" charset="0"/>
                <a:cs typeface="Arial" panose="020B0604020202020204" pitchFamily="34" charset="0"/>
              </a:rPr>
              <a:t>Total dos impostos arrecadados no país.</a:t>
            </a:r>
          </a:p>
          <a:p>
            <a:pPr marL="849313" lvl="1" indent="-457200" algn="just" eaLnBrk="1" hangingPunct="1">
              <a:spcBef>
                <a:spcPts val="244"/>
              </a:spcBef>
              <a:buSzPct val="101000"/>
              <a:buFont typeface="Wingdings" panose="05000000000000000000" pitchFamily="2" charset="2"/>
              <a:buChar char="§"/>
              <a:defRPr/>
            </a:pPr>
            <a:endParaRPr lang="pt-BR" altLang="en-US" sz="600" dirty="0">
              <a:latin typeface="Arial" panose="020B0604020202020204" pitchFamily="34" charset="0"/>
              <a:ea typeface="Verdana" panose="020B0604030504040204" pitchFamily="34" charset="0"/>
              <a:cs typeface="Arial" panose="020B0604020202020204" pitchFamily="34" charset="0"/>
            </a:endParaRPr>
          </a:p>
          <a:p>
            <a:pPr marL="457200" indent="-457200" algn="just" eaLnBrk="1" hangingPunct="1">
              <a:spcBef>
                <a:spcPts val="300"/>
              </a:spcBef>
              <a:buSzPct val="101000"/>
              <a:buFont typeface="Wingdings" panose="05000000000000000000" pitchFamily="2" charset="2"/>
              <a:buChar char="§"/>
              <a:defRPr/>
            </a:pPr>
            <a:r>
              <a:rPr lang="pt-BR" altLang="en-US" sz="2800" b="1" dirty="0">
                <a:latin typeface="Arial" panose="020B0604020202020204" pitchFamily="34" charset="0"/>
                <a:ea typeface="Verdana" panose="020B0604030504040204" pitchFamily="34" charset="0"/>
                <a:cs typeface="Arial" panose="020B0604020202020204" pitchFamily="34" charset="0"/>
              </a:rPr>
              <a:t> Carga Tributária Líquida (</a:t>
            </a:r>
            <a:r>
              <a:rPr lang="pt-BR" altLang="en-US" sz="2800" b="1" i="1" dirty="0">
                <a:latin typeface="Arial" panose="020B0604020202020204" pitchFamily="34" charset="0"/>
                <a:ea typeface="Verdana" panose="020B0604030504040204" pitchFamily="34" charset="0"/>
                <a:cs typeface="Arial" panose="020B0604020202020204" pitchFamily="34" charset="0"/>
              </a:rPr>
              <a:t>T</a:t>
            </a:r>
            <a:r>
              <a:rPr lang="pt-BR" altLang="en-US" sz="1600" b="1" i="1" dirty="0">
                <a:latin typeface="Arial" panose="020B0604020202020204" pitchFamily="34" charset="0"/>
                <a:ea typeface="Verdana" panose="020B0604030504040204" pitchFamily="34" charset="0"/>
                <a:cs typeface="Arial" panose="020B0604020202020204" pitchFamily="34" charset="0"/>
              </a:rPr>
              <a:t>L</a:t>
            </a:r>
            <a:r>
              <a:rPr lang="pt-BR" altLang="en-US" sz="2800" b="1" dirty="0">
                <a:latin typeface="Arial" panose="020B0604020202020204" pitchFamily="34" charset="0"/>
                <a:ea typeface="Verdana" panose="020B0604030504040204" pitchFamily="34" charset="0"/>
                <a:cs typeface="Arial" panose="020B0604020202020204" pitchFamily="34" charset="0"/>
              </a:rPr>
              <a:t>) (Podemos chamar de RLG)</a:t>
            </a:r>
          </a:p>
          <a:p>
            <a:pPr marL="849313" lvl="1" indent="-457200" algn="just" eaLnBrk="1" hangingPunct="1">
              <a:spcBef>
                <a:spcPts val="244"/>
              </a:spcBef>
              <a:buSzPct val="101000"/>
              <a:buFont typeface="Wingdings" panose="05000000000000000000" pitchFamily="2" charset="2"/>
              <a:buChar char="§"/>
              <a:defRPr/>
            </a:pPr>
            <a:r>
              <a:rPr lang="pt-BR" altLang="en-US" sz="2800" dirty="0">
                <a:latin typeface="Arial" panose="020B0604020202020204" pitchFamily="34" charset="0"/>
                <a:ea typeface="Verdana" panose="020B0604030504040204" pitchFamily="34" charset="0"/>
                <a:cs typeface="Arial" panose="020B0604020202020204" pitchFamily="34" charset="0"/>
              </a:rPr>
              <a:t>Carga tributária bruta menos as transferências governamentais* (juros da dívida pública, subsídios, gastos com assistência e previdência social...).</a:t>
            </a:r>
          </a:p>
          <a:p>
            <a:pPr marL="849313" lvl="1" indent="-457200" algn="just" eaLnBrk="1" hangingPunct="1">
              <a:spcBef>
                <a:spcPts val="244"/>
              </a:spcBef>
              <a:buSzPct val="101000"/>
              <a:buFont typeface="Wingdings" panose="05000000000000000000" pitchFamily="2" charset="2"/>
              <a:buChar char="§"/>
              <a:defRPr/>
            </a:pPr>
            <a:endParaRPr lang="pt-BR" altLang="en-US" sz="600" dirty="0">
              <a:latin typeface="Arial" panose="020B0604020202020204" pitchFamily="34" charset="0"/>
              <a:ea typeface="Verdana" panose="020B0604030504040204" pitchFamily="34" charset="0"/>
              <a:cs typeface="Arial" panose="020B0604020202020204" pitchFamily="34" charset="0"/>
            </a:endParaRPr>
          </a:p>
          <a:p>
            <a:pPr marL="457200" indent="-457200" algn="just" eaLnBrk="1" hangingPunct="1">
              <a:spcBef>
                <a:spcPts val="300"/>
              </a:spcBef>
              <a:buSzPct val="101000"/>
              <a:buFont typeface="Wingdings" panose="05000000000000000000" pitchFamily="2" charset="2"/>
              <a:buChar char="§"/>
              <a:defRPr/>
            </a:pPr>
            <a:r>
              <a:rPr lang="pt-BR" altLang="en-US" sz="2800" b="1" dirty="0">
                <a:latin typeface="Arial" panose="020B0604020202020204" pitchFamily="34" charset="0"/>
                <a:ea typeface="Verdana" panose="020B0604030504040204" pitchFamily="34" charset="0"/>
                <a:cs typeface="Arial" panose="020B0604020202020204" pitchFamily="34" charset="0"/>
              </a:rPr>
              <a:t> Poupança do Governo em Conta Corrente</a:t>
            </a:r>
          </a:p>
          <a:p>
            <a:pPr marL="849313" lvl="1" indent="-457200" algn="just" eaLnBrk="1" hangingPunct="1">
              <a:spcBef>
                <a:spcPts val="244"/>
              </a:spcBef>
              <a:buSzPct val="101000"/>
              <a:buFont typeface="Wingdings" panose="05000000000000000000" pitchFamily="2" charset="2"/>
              <a:buChar char="§"/>
              <a:defRPr/>
            </a:pPr>
            <a:r>
              <a:rPr lang="pt-BR" altLang="en-US" sz="2800" dirty="0">
                <a:latin typeface="Arial" panose="020B0604020202020204" pitchFamily="34" charset="0"/>
                <a:ea typeface="Verdana" panose="020B0604030504040204" pitchFamily="34" charset="0"/>
                <a:cs typeface="Arial" panose="020B0604020202020204" pitchFamily="34" charset="0"/>
              </a:rPr>
              <a:t>Carga tributária líquida menos o consumo do governo.</a:t>
            </a:r>
            <a:r>
              <a:rPr lang="pt-BR" altLang="en-US" sz="2800" b="1" dirty="0">
                <a:latin typeface="Arial" panose="020B0604020202020204" pitchFamily="34" charset="0"/>
                <a:ea typeface="Verdana" panose="020B0604030504040204" pitchFamily="34" charset="0"/>
                <a:cs typeface="Arial" panose="020B0604020202020204" pitchFamily="34" charset="0"/>
              </a:rPr>
              <a:t> </a:t>
            </a:r>
            <a:endParaRPr lang="en-US" altLang="en-US" sz="2800" b="1" dirty="0">
              <a:latin typeface="Arial" panose="020B0604020202020204" pitchFamily="34" charset="0"/>
              <a:ea typeface="Verdana" panose="020B0604030504040204" pitchFamily="34" charset="0"/>
              <a:cs typeface="Arial" panose="020B0604020202020204" pitchFamily="34" charset="0"/>
            </a:endParaRPr>
          </a:p>
          <a:p>
            <a:pPr marL="457200" indent="-457200" algn="just" eaLnBrk="1" hangingPunct="1">
              <a:spcBef>
                <a:spcPct val="50000"/>
              </a:spcBef>
              <a:buSzPct val="101000"/>
              <a:buFont typeface="Wingdings" panose="05000000000000000000" pitchFamily="2" charset="2"/>
              <a:buChar char="§"/>
              <a:defRPr/>
            </a:pPr>
            <a:endParaRPr lang="en-US" altLang="en-US" sz="2800" dirty="0">
              <a:latin typeface="Arial" panose="020B0604020202020204" pitchFamily="34" charset="0"/>
              <a:ea typeface="Verdana" panose="020B0604030504040204" pitchFamily="34" charset="0"/>
              <a:cs typeface="Arial" panose="020B0604020202020204" pitchFamily="34" charset="0"/>
            </a:endParaRPr>
          </a:p>
        </p:txBody>
      </p:sp>
      <p:sp>
        <p:nvSpPr>
          <p:cNvPr id="5" name="Rectangle 6">
            <a:extLst>
              <a:ext uri="{FF2B5EF4-FFF2-40B4-BE49-F238E27FC236}">
                <a16:creationId xmlns:a16="http://schemas.microsoft.com/office/drawing/2014/main" id="{01FC2F6E-452B-4ADE-B687-3182136E0DEF}"/>
              </a:ext>
            </a:extLst>
          </p:cNvPr>
          <p:cNvSpPr>
            <a:spLocks noChangeArrowheads="1"/>
          </p:cNvSpPr>
          <p:nvPr/>
        </p:nvSpPr>
        <p:spPr bwMode="auto">
          <a:xfrm>
            <a:off x="1711185" y="73511"/>
            <a:ext cx="8333961"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dirty="0" err="1">
                <a:latin typeface="Arial" panose="020B0604020202020204" pitchFamily="34" charset="0"/>
                <a:cs typeface="Arial" panose="020B0604020202020204" pitchFamily="34" charset="0"/>
              </a:rPr>
              <a:t>Poupança</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Pública</a:t>
            </a:r>
            <a:r>
              <a:rPr lang="en-US" altLang="en-US" sz="3600" b="1" dirty="0">
                <a:latin typeface="Arial" panose="020B0604020202020204" pitchFamily="34" charset="0"/>
                <a:cs typeface="Arial" panose="020B0604020202020204" pitchFamily="34" charset="0"/>
              </a:rPr>
              <a:t> x </a:t>
            </a:r>
            <a:r>
              <a:rPr lang="en-US" altLang="en-US" sz="3600" b="1" dirty="0" err="1">
                <a:latin typeface="Arial" panose="020B0604020202020204" pitchFamily="34" charset="0"/>
                <a:cs typeface="Arial" panose="020B0604020202020204" pitchFamily="34" charset="0"/>
              </a:rPr>
              <a:t>Déficit</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Público</a:t>
            </a:r>
            <a:endParaRPr lang="en-US" altLang="en-US" sz="3600" b="1" dirty="0">
              <a:latin typeface="Arial" panose="020B0604020202020204" pitchFamily="34" charset="0"/>
              <a:cs typeface="Arial" panose="020B0604020202020204" pitchFamily="34" charset="0"/>
            </a:endParaRPr>
          </a:p>
        </p:txBody>
      </p:sp>
      <p:sp>
        <p:nvSpPr>
          <p:cNvPr id="6" name="Text Box 8">
            <a:extLst>
              <a:ext uri="{FF2B5EF4-FFF2-40B4-BE49-F238E27FC236}">
                <a16:creationId xmlns:a16="http://schemas.microsoft.com/office/drawing/2014/main" id="{A5CB0660-8043-4C8F-B77F-4F9B456422D4}"/>
              </a:ext>
            </a:extLst>
          </p:cNvPr>
          <p:cNvSpPr txBox="1">
            <a:spLocks noChangeArrowheads="1"/>
          </p:cNvSpPr>
          <p:nvPr/>
        </p:nvSpPr>
        <p:spPr bwMode="auto">
          <a:xfrm>
            <a:off x="381000" y="650191"/>
            <a:ext cx="3486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1143000" indent="-22860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1600200" indent="-22860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2057400" indent="-22860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25146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29718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34290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38862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marL="342900" indent="-342900" eaLnBrk="1" hangingPunct="1">
              <a:spcBef>
                <a:spcPct val="50000"/>
              </a:spcBef>
              <a:buClrTx/>
              <a:buSzTx/>
              <a:buFont typeface="Wingdings" panose="05000000000000000000" pitchFamily="2" charset="2"/>
              <a:buChar char="§"/>
            </a:pP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Definições</a:t>
            </a:r>
            <a:endParaRPr lang="en-US" altLang="en-US" sz="3200" b="1" dirty="0">
              <a:latin typeface="Arial" panose="020B0604020202020204" pitchFamily="34" charset="0"/>
              <a:cs typeface="Arial" panose="020B0604020202020204" pitchFamily="34" charset="0"/>
            </a:endParaRPr>
          </a:p>
        </p:txBody>
      </p:sp>
      <p:graphicFrame>
        <p:nvGraphicFramePr>
          <p:cNvPr id="7" name="Object 4">
            <a:extLst>
              <a:ext uri="{FF2B5EF4-FFF2-40B4-BE49-F238E27FC236}">
                <a16:creationId xmlns:a16="http://schemas.microsoft.com/office/drawing/2014/main" id="{19663FCC-5758-48BB-B34F-3D66006DBACE}"/>
              </a:ext>
            </a:extLst>
          </p:cNvPr>
          <p:cNvGraphicFramePr>
            <a:graphicFrameLocks noChangeAspect="1"/>
          </p:cNvGraphicFramePr>
          <p:nvPr>
            <p:extLst>
              <p:ext uri="{D42A27DB-BD31-4B8C-83A1-F6EECF244321}">
                <p14:modId xmlns:p14="http://schemas.microsoft.com/office/powerpoint/2010/main" val="3920257487"/>
              </p:ext>
            </p:extLst>
          </p:nvPr>
        </p:nvGraphicFramePr>
        <p:xfrm>
          <a:off x="8158164" y="4268997"/>
          <a:ext cx="773802" cy="644395"/>
        </p:xfrm>
        <a:graphic>
          <a:graphicData uri="http://schemas.openxmlformats.org/presentationml/2006/ole">
            <mc:AlternateContent xmlns:mc="http://schemas.openxmlformats.org/markup-compatibility/2006">
              <mc:Choice xmlns:v="urn:schemas-microsoft-com:vml" Requires="v">
                <p:oleObj name="Equation" r:id="rId2" imgW="342720" imgH="279360" progId="Equation.DSMT4">
                  <p:embed/>
                </p:oleObj>
              </mc:Choice>
              <mc:Fallback>
                <p:oleObj name="Equation" r:id="rId2" imgW="342720" imgH="279360" progId="Equation.DSMT4">
                  <p:embed/>
                  <p:pic>
                    <p:nvPicPr>
                      <p:cNvPr id="7" name="Object 4">
                        <a:extLst>
                          <a:ext uri="{FF2B5EF4-FFF2-40B4-BE49-F238E27FC236}">
                            <a16:creationId xmlns:a16="http://schemas.microsoft.com/office/drawing/2014/main" id="{4DB08D17-631F-43AD-90D0-FAA17BAE1E27}"/>
                          </a:ext>
                        </a:extLst>
                      </p:cNvPr>
                      <p:cNvPicPr>
                        <a:picLocks noChangeAspect="1" noChangeArrowheads="1"/>
                      </p:cNvPicPr>
                      <p:nvPr/>
                    </p:nvPicPr>
                    <p:blipFill>
                      <a:blip r:embed="rId3"/>
                      <a:srcRect/>
                      <a:stretch>
                        <a:fillRect/>
                      </a:stretch>
                    </p:blipFill>
                    <p:spPr bwMode="auto">
                      <a:xfrm>
                        <a:off x="8158164" y="4268997"/>
                        <a:ext cx="773802" cy="644395"/>
                      </a:xfrm>
                      <a:prstGeom prst="rect">
                        <a:avLst/>
                      </a:prstGeom>
                      <a:noFill/>
                      <a:ln>
                        <a:noFill/>
                      </a:ln>
                    </p:spPr>
                  </p:pic>
                </p:oleObj>
              </mc:Fallback>
            </mc:AlternateContent>
          </a:graphicData>
        </a:graphic>
      </p:graphicFrame>
      <p:sp>
        <p:nvSpPr>
          <p:cNvPr id="8" name="CaixaDeTexto 7">
            <a:extLst>
              <a:ext uri="{FF2B5EF4-FFF2-40B4-BE49-F238E27FC236}">
                <a16:creationId xmlns:a16="http://schemas.microsoft.com/office/drawing/2014/main" id="{3C246496-CC5B-4E1D-BAF2-DD770888C5BA}"/>
              </a:ext>
            </a:extLst>
          </p:cNvPr>
          <p:cNvSpPr txBox="1"/>
          <p:nvPr/>
        </p:nvSpPr>
        <p:spPr>
          <a:xfrm>
            <a:off x="380999" y="5327377"/>
            <a:ext cx="11545958" cy="1446550"/>
          </a:xfrm>
          <a:prstGeom prst="rect">
            <a:avLst/>
          </a:prstGeom>
          <a:noFill/>
        </p:spPr>
        <p:txBody>
          <a:bodyPr wrap="square" rtlCol="0">
            <a:spAutoFit/>
          </a:bodyPr>
          <a:lstStyle/>
          <a:p>
            <a:pPr algn="just"/>
            <a:r>
              <a:rPr lang="pt-BR" sz="2200" b="1" dirty="0">
                <a:latin typeface="Arial" panose="020B0604020202020204" pitchFamily="34" charset="0"/>
                <a:cs typeface="Arial" panose="020B0604020202020204" pitchFamily="34" charset="0"/>
              </a:rPr>
              <a:t>*</a:t>
            </a:r>
            <a:r>
              <a:rPr lang="pt-BR" sz="2200" dirty="0">
                <a:latin typeface="Arial" panose="020B0604020202020204" pitchFamily="34" charset="0"/>
                <a:cs typeface="Arial" panose="020B0604020202020204" pitchFamily="34" charset="0"/>
              </a:rPr>
              <a:t>Transferências de renda do governo para o setor privado sem a contrapartida da prestação de um serviço atual. Note que os juros incidentes sobre a dívida pública não respeitam essa definição, pois representam a remuneração de um fator de produção         (o capital monetário). Entretanto, a STN contabiliza os juros como transferências.</a:t>
            </a:r>
          </a:p>
        </p:txBody>
      </p:sp>
    </p:spTree>
    <p:extLst>
      <p:ext uri="{BB962C8B-B14F-4D97-AF65-F5344CB8AC3E}">
        <p14:creationId xmlns:p14="http://schemas.microsoft.com/office/powerpoint/2010/main" val="308303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95D4C2F2-5349-4A6E-BB94-934AA39D8941}"/>
              </a:ext>
            </a:extLst>
          </p:cNvPr>
          <p:cNvSpPr txBox="1">
            <a:spLocks noChangeArrowheads="1"/>
          </p:cNvSpPr>
          <p:nvPr/>
        </p:nvSpPr>
        <p:spPr bwMode="auto">
          <a:xfrm>
            <a:off x="457200" y="990601"/>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14350" indent="-514350">
              <a:spcBef>
                <a:spcPct val="50000"/>
              </a:spcBef>
              <a:buFont typeface="+mj-lt"/>
              <a:buAutoNum type="arabicParenR" startAt="2"/>
            </a:pPr>
            <a:r>
              <a:rPr lang="pt-BR" altLang="en-US" sz="3200" b="1" dirty="0">
                <a:latin typeface="Arial" panose="020B0604020202020204" pitchFamily="34" charset="0"/>
                <a:cs typeface="Arial" panose="020B0604020202020204" pitchFamily="34" charset="0"/>
              </a:rPr>
              <a:t>Déficits e Dívida Pública</a:t>
            </a:r>
          </a:p>
        </p:txBody>
      </p:sp>
      <p:sp>
        <p:nvSpPr>
          <p:cNvPr id="5" name="Text Box 5">
            <a:extLst>
              <a:ext uri="{FF2B5EF4-FFF2-40B4-BE49-F238E27FC236}">
                <a16:creationId xmlns:a16="http://schemas.microsoft.com/office/drawing/2014/main" id="{ED53BA7D-9695-494B-8624-EA693EFF2723}"/>
              </a:ext>
            </a:extLst>
          </p:cNvPr>
          <p:cNvSpPr txBox="1">
            <a:spLocks noChangeArrowheads="1"/>
          </p:cNvSpPr>
          <p:nvPr/>
        </p:nvSpPr>
        <p:spPr bwMode="auto">
          <a:xfrm>
            <a:off x="609600" y="1143000"/>
            <a:ext cx="845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t-BR" altLang="en-US" sz="3200">
              <a:latin typeface="Arial" panose="020B0604020202020204" pitchFamily="34" charset="0"/>
              <a:cs typeface="Arial" panose="020B0604020202020204" pitchFamily="34" charset="0"/>
            </a:endParaRPr>
          </a:p>
        </p:txBody>
      </p:sp>
      <p:graphicFrame>
        <p:nvGraphicFramePr>
          <p:cNvPr id="6" name="Object 6">
            <a:extLst>
              <a:ext uri="{FF2B5EF4-FFF2-40B4-BE49-F238E27FC236}">
                <a16:creationId xmlns:a16="http://schemas.microsoft.com/office/drawing/2014/main" id="{5E00B0CD-89CB-4754-9630-C4F5D87CF2E9}"/>
              </a:ext>
            </a:extLst>
          </p:cNvPr>
          <p:cNvGraphicFramePr>
            <a:graphicFrameLocks noChangeAspect="1"/>
          </p:cNvGraphicFramePr>
          <p:nvPr>
            <p:extLst>
              <p:ext uri="{D42A27DB-BD31-4B8C-83A1-F6EECF244321}">
                <p14:modId xmlns:p14="http://schemas.microsoft.com/office/powerpoint/2010/main" val="1691857861"/>
              </p:ext>
            </p:extLst>
          </p:nvPr>
        </p:nvGraphicFramePr>
        <p:xfrm>
          <a:off x="1074528" y="1619250"/>
          <a:ext cx="8280400" cy="788988"/>
        </p:xfrm>
        <a:graphic>
          <a:graphicData uri="http://schemas.openxmlformats.org/presentationml/2006/ole">
            <mc:AlternateContent xmlns:mc="http://schemas.openxmlformats.org/markup-compatibility/2006">
              <mc:Choice xmlns:v="urn:schemas-microsoft-com:vml" Requires="v">
                <p:oleObj name="Equation" r:id="rId2" imgW="2666880" imgH="241200" progId="Equation.DSMT4">
                  <p:embed/>
                </p:oleObj>
              </mc:Choice>
              <mc:Fallback>
                <p:oleObj name="Equation" r:id="rId2" imgW="2666880" imgH="241200" progId="Equation.DSMT4">
                  <p:embed/>
                  <p:pic>
                    <p:nvPicPr>
                      <p:cNvPr id="6" name="Object 6">
                        <a:extLst>
                          <a:ext uri="{FF2B5EF4-FFF2-40B4-BE49-F238E27FC236}">
                            <a16:creationId xmlns:a16="http://schemas.microsoft.com/office/drawing/2014/main" id="{0D289495-718A-47A5-8704-849EDB68E96A}"/>
                          </a:ext>
                        </a:extLst>
                      </p:cNvPr>
                      <p:cNvPicPr>
                        <a:picLocks noChangeAspect="1" noChangeArrowheads="1"/>
                      </p:cNvPicPr>
                      <p:nvPr/>
                    </p:nvPicPr>
                    <p:blipFill>
                      <a:blip r:embed="rId3"/>
                      <a:srcRect/>
                      <a:stretch>
                        <a:fillRect/>
                      </a:stretch>
                    </p:blipFill>
                    <p:spPr bwMode="auto">
                      <a:xfrm>
                        <a:off x="1074528" y="1619250"/>
                        <a:ext cx="8280400" cy="788988"/>
                      </a:xfrm>
                      <a:prstGeom prst="rect">
                        <a:avLst/>
                      </a:prstGeom>
                      <a:noFill/>
                      <a:ln>
                        <a:noFill/>
                      </a:ln>
                      <a:effectLst/>
                    </p:spPr>
                  </p:pic>
                </p:oleObj>
              </mc:Fallback>
            </mc:AlternateContent>
          </a:graphicData>
        </a:graphic>
      </p:graphicFrame>
      <p:sp>
        <p:nvSpPr>
          <p:cNvPr id="7" name="Rectangle 7">
            <a:extLst>
              <a:ext uri="{FF2B5EF4-FFF2-40B4-BE49-F238E27FC236}">
                <a16:creationId xmlns:a16="http://schemas.microsoft.com/office/drawing/2014/main" id="{AC87B4DA-1A32-4524-84EB-750126FA9EA9}"/>
              </a:ext>
            </a:extLst>
          </p:cNvPr>
          <p:cNvSpPr>
            <a:spLocks noChangeArrowheads="1"/>
          </p:cNvSpPr>
          <p:nvPr/>
        </p:nvSpPr>
        <p:spPr bwMode="auto">
          <a:xfrm>
            <a:off x="1080052" y="1626255"/>
            <a:ext cx="3733800" cy="746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8">
            <a:extLst>
              <a:ext uri="{FF2B5EF4-FFF2-40B4-BE49-F238E27FC236}">
                <a16:creationId xmlns:a16="http://schemas.microsoft.com/office/drawing/2014/main" id="{AF60D890-AC00-4E8C-9390-6595AE86F646}"/>
              </a:ext>
            </a:extLst>
          </p:cNvPr>
          <p:cNvSpPr>
            <a:spLocks noChangeArrowheads="1"/>
          </p:cNvSpPr>
          <p:nvPr/>
        </p:nvSpPr>
        <p:spPr bwMode="auto">
          <a:xfrm>
            <a:off x="5665300" y="1610380"/>
            <a:ext cx="3733800" cy="746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9">
            <a:extLst>
              <a:ext uri="{FF2B5EF4-FFF2-40B4-BE49-F238E27FC236}">
                <a16:creationId xmlns:a16="http://schemas.microsoft.com/office/drawing/2014/main" id="{8AC62B1B-2AF8-4D26-82AF-0AD2E7299641}"/>
              </a:ext>
            </a:extLst>
          </p:cNvPr>
          <p:cNvSpPr txBox="1">
            <a:spLocks noChangeArrowheads="1"/>
          </p:cNvSpPr>
          <p:nvPr/>
        </p:nvSpPr>
        <p:spPr bwMode="auto">
          <a:xfrm>
            <a:off x="1066800" y="2600980"/>
            <a:ext cx="9677400"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pt-BR" altLang="en-US" sz="2800" dirty="0">
                <a:solidFill>
                  <a:srgbClr val="000000"/>
                </a:solidFill>
                <a:latin typeface="Arial" panose="020B0604020202020204" pitchFamily="34" charset="0"/>
                <a:cs typeface="Arial" panose="020B0604020202020204" pitchFamily="34" charset="0"/>
              </a:rPr>
              <a:t>Logo, a alteração no estoque da dívida é um fluxo, o déficit.</a:t>
            </a:r>
          </a:p>
        </p:txBody>
      </p:sp>
      <p:sp>
        <p:nvSpPr>
          <p:cNvPr id="10" name="Text Box 11">
            <a:extLst>
              <a:ext uri="{FF2B5EF4-FFF2-40B4-BE49-F238E27FC236}">
                <a16:creationId xmlns:a16="http://schemas.microsoft.com/office/drawing/2014/main" id="{C8D631BF-5D25-403D-86B2-B16F957FE541}"/>
              </a:ext>
            </a:extLst>
          </p:cNvPr>
          <p:cNvSpPr txBox="1">
            <a:spLocks noChangeArrowheads="1"/>
          </p:cNvSpPr>
          <p:nvPr/>
        </p:nvSpPr>
        <p:spPr bwMode="auto">
          <a:xfrm>
            <a:off x="457200" y="3751421"/>
            <a:ext cx="830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14350" indent="-514350">
              <a:spcBef>
                <a:spcPct val="50000"/>
              </a:spcBef>
              <a:buFont typeface="+mj-lt"/>
              <a:buAutoNum type="arabicParenR" startAt="3"/>
            </a:pPr>
            <a:r>
              <a:rPr lang="pt-BR" altLang="en-US" sz="3200" b="1" dirty="0">
                <a:latin typeface="Arial" panose="020B0604020202020204" pitchFamily="34" charset="0"/>
                <a:cs typeface="Arial" panose="020B0604020202020204" pitchFamily="34" charset="0"/>
              </a:rPr>
              <a:t>Investimento e Estoque de Capital</a:t>
            </a:r>
          </a:p>
        </p:txBody>
      </p:sp>
      <p:sp>
        <p:nvSpPr>
          <p:cNvPr id="11" name="Text Box 12">
            <a:extLst>
              <a:ext uri="{FF2B5EF4-FFF2-40B4-BE49-F238E27FC236}">
                <a16:creationId xmlns:a16="http://schemas.microsoft.com/office/drawing/2014/main" id="{5C4FC646-8CCF-492F-9DEF-317B4E2B978A}"/>
              </a:ext>
            </a:extLst>
          </p:cNvPr>
          <p:cNvSpPr txBox="1">
            <a:spLocks noChangeArrowheads="1"/>
          </p:cNvSpPr>
          <p:nvPr/>
        </p:nvSpPr>
        <p:spPr bwMode="auto">
          <a:xfrm>
            <a:off x="1066800" y="436102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t-BR" altLang="en-US"/>
          </a:p>
        </p:txBody>
      </p:sp>
      <p:graphicFrame>
        <p:nvGraphicFramePr>
          <p:cNvPr id="12" name="Object 13">
            <a:extLst>
              <a:ext uri="{FF2B5EF4-FFF2-40B4-BE49-F238E27FC236}">
                <a16:creationId xmlns:a16="http://schemas.microsoft.com/office/drawing/2014/main" id="{EF32C0ED-7AA9-4E97-BEBF-35A11ED3C49D}"/>
              </a:ext>
            </a:extLst>
          </p:cNvPr>
          <p:cNvGraphicFramePr>
            <a:graphicFrameLocks noChangeAspect="1"/>
          </p:cNvGraphicFramePr>
          <p:nvPr>
            <p:extLst>
              <p:ext uri="{D42A27DB-BD31-4B8C-83A1-F6EECF244321}">
                <p14:modId xmlns:p14="http://schemas.microsoft.com/office/powerpoint/2010/main" val="2352656667"/>
              </p:ext>
            </p:extLst>
          </p:nvPr>
        </p:nvGraphicFramePr>
        <p:xfrm>
          <a:off x="1066800" y="4437220"/>
          <a:ext cx="6858000" cy="762000"/>
        </p:xfrm>
        <a:graphic>
          <a:graphicData uri="http://schemas.openxmlformats.org/presentationml/2006/ole">
            <mc:AlternateContent xmlns:mc="http://schemas.openxmlformats.org/markup-compatibility/2006">
              <mc:Choice xmlns:v="urn:schemas-microsoft-com:vml" Requires="v">
                <p:oleObj name="Equation" r:id="rId4" imgW="1866600" imgH="228600" progId="Equation.DSMT4">
                  <p:embed/>
                </p:oleObj>
              </mc:Choice>
              <mc:Fallback>
                <p:oleObj name="Equation" r:id="rId4" imgW="1866600" imgH="228600" progId="Equation.DSMT4">
                  <p:embed/>
                  <p:pic>
                    <p:nvPicPr>
                      <p:cNvPr id="12" name="Object 13">
                        <a:extLst>
                          <a:ext uri="{FF2B5EF4-FFF2-40B4-BE49-F238E27FC236}">
                            <a16:creationId xmlns:a16="http://schemas.microsoft.com/office/drawing/2014/main" id="{21242A03-8BC7-4D32-BC3A-AA1EF9E55E59}"/>
                          </a:ext>
                        </a:extLst>
                      </p:cNvPr>
                      <p:cNvPicPr>
                        <a:picLocks noChangeAspect="1" noChangeArrowheads="1"/>
                      </p:cNvPicPr>
                      <p:nvPr/>
                    </p:nvPicPr>
                    <p:blipFill>
                      <a:blip r:embed="rId5"/>
                      <a:srcRect/>
                      <a:stretch>
                        <a:fillRect/>
                      </a:stretch>
                    </p:blipFill>
                    <p:spPr bwMode="auto">
                      <a:xfrm>
                        <a:off x="1066800" y="4437220"/>
                        <a:ext cx="6858000" cy="762000"/>
                      </a:xfrm>
                      <a:prstGeom prst="rect">
                        <a:avLst/>
                      </a:prstGeom>
                      <a:noFill/>
                      <a:ln>
                        <a:noFill/>
                      </a:ln>
                      <a:effectLst/>
                    </p:spPr>
                  </p:pic>
                </p:oleObj>
              </mc:Fallback>
            </mc:AlternateContent>
          </a:graphicData>
        </a:graphic>
      </p:graphicFrame>
      <p:sp>
        <p:nvSpPr>
          <p:cNvPr id="13" name="Rectangle 14">
            <a:extLst>
              <a:ext uri="{FF2B5EF4-FFF2-40B4-BE49-F238E27FC236}">
                <a16:creationId xmlns:a16="http://schemas.microsoft.com/office/drawing/2014/main" id="{E20C4F97-6470-4AC6-A152-89F8338CAA64}"/>
              </a:ext>
            </a:extLst>
          </p:cNvPr>
          <p:cNvSpPr>
            <a:spLocks noChangeArrowheads="1"/>
          </p:cNvSpPr>
          <p:nvPr/>
        </p:nvSpPr>
        <p:spPr bwMode="auto">
          <a:xfrm>
            <a:off x="1066800" y="4437220"/>
            <a:ext cx="3124200" cy="685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5">
            <a:extLst>
              <a:ext uri="{FF2B5EF4-FFF2-40B4-BE49-F238E27FC236}">
                <a16:creationId xmlns:a16="http://schemas.microsoft.com/office/drawing/2014/main" id="{719D5761-19E1-49C2-8EBE-64E0BD357462}"/>
              </a:ext>
            </a:extLst>
          </p:cNvPr>
          <p:cNvSpPr>
            <a:spLocks noChangeArrowheads="1"/>
          </p:cNvSpPr>
          <p:nvPr/>
        </p:nvSpPr>
        <p:spPr bwMode="auto">
          <a:xfrm>
            <a:off x="4724400" y="4437220"/>
            <a:ext cx="3200400" cy="685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6">
            <a:extLst>
              <a:ext uri="{FF2B5EF4-FFF2-40B4-BE49-F238E27FC236}">
                <a16:creationId xmlns:a16="http://schemas.microsoft.com/office/drawing/2014/main" id="{3DB37066-3023-4D63-9AFA-1273B49C32AB}"/>
              </a:ext>
            </a:extLst>
          </p:cNvPr>
          <p:cNvSpPr txBox="1">
            <a:spLocks noChangeArrowheads="1"/>
          </p:cNvSpPr>
          <p:nvPr/>
        </p:nvSpPr>
        <p:spPr bwMode="auto">
          <a:xfrm>
            <a:off x="1066800" y="5420380"/>
            <a:ext cx="10820400"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pt-BR" altLang="en-US" sz="2800" dirty="0">
                <a:solidFill>
                  <a:srgbClr val="000000"/>
                </a:solidFill>
                <a:latin typeface="Arial" panose="020B0604020202020204" pitchFamily="34" charset="0"/>
                <a:cs typeface="Arial" panose="020B0604020202020204" pitchFamily="34" charset="0"/>
              </a:rPr>
              <a:t>Logo, a alteração no estoque de capital é um fluxo, o investimento.</a:t>
            </a:r>
          </a:p>
        </p:txBody>
      </p:sp>
      <p:sp>
        <p:nvSpPr>
          <p:cNvPr id="16" name="Text Box 4">
            <a:extLst>
              <a:ext uri="{FF2B5EF4-FFF2-40B4-BE49-F238E27FC236}">
                <a16:creationId xmlns:a16="http://schemas.microsoft.com/office/drawing/2014/main" id="{1C9C7805-9B56-4766-A6C9-EABE75C81221}"/>
              </a:ext>
            </a:extLst>
          </p:cNvPr>
          <p:cNvSpPr txBox="1">
            <a:spLocks noChangeArrowheads="1"/>
          </p:cNvSpPr>
          <p:nvPr/>
        </p:nvSpPr>
        <p:spPr bwMode="auto">
          <a:xfrm>
            <a:off x="1454423" y="116994"/>
            <a:ext cx="91473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pt-BR" altLang="en-US" sz="3600" b="1" dirty="0">
                <a:latin typeface="Arial" panose="020B0604020202020204" pitchFamily="34" charset="0"/>
                <a:cs typeface="Arial" panose="020B0604020202020204" pitchFamily="34" charset="0"/>
              </a:rPr>
              <a:t>Fluxos e Estoques em Macroeconomia</a:t>
            </a:r>
          </a:p>
        </p:txBody>
      </p:sp>
      <p:cxnSp>
        <p:nvCxnSpPr>
          <p:cNvPr id="18" name="Conector de Seta Reta 17">
            <a:extLst>
              <a:ext uri="{FF2B5EF4-FFF2-40B4-BE49-F238E27FC236}">
                <a16:creationId xmlns:a16="http://schemas.microsoft.com/office/drawing/2014/main" id="{637D305D-58F5-484C-9CD7-69C68A6E31C9}"/>
              </a:ext>
            </a:extLst>
          </p:cNvPr>
          <p:cNvCxnSpPr/>
          <p:nvPr/>
        </p:nvCxnSpPr>
        <p:spPr>
          <a:xfrm>
            <a:off x="8123583" y="4818220"/>
            <a:ext cx="367085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0BC9001F-9F52-40A7-9967-C7FC3491E813}"/>
              </a:ext>
            </a:extLst>
          </p:cNvPr>
          <p:cNvSpPr txBox="1"/>
          <p:nvPr/>
        </p:nvSpPr>
        <p:spPr>
          <a:xfrm>
            <a:off x="8600658" y="4055166"/>
            <a:ext cx="2763078" cy="769441"/>
          </a:xfrm>
          <a:prstGeom prst="rect">
            <a:avLst/>
          </a:prstGeom>
          <a:noFill/>
        </p:spPr>
        <p:txBody>
          <a:bodyPr wrap="square" rtlCol="0">
            <a:spAutoFit/>
          </a:bodyPr>
          <a:lstStyle/>
          <a:p>
            <a:pPr algn="ctr"/>
            <a:r>
              <a:rPr lang="pt-BR" sz="2200" dirty="0">
                <a:latin typeface="Arial" panose="020B0604020202020204" pitchFamily="34" charset="0"/>
                <a:cs typeface="Arial" panose="020B0604020202020204" pitchFamily="34" charset="0"/>
              </a:rPr>
              <a:t>Mas o estoque de capital de deprecia</a:t>
            </a:r>
          </a:p>
        </p:txBody>
      </p:sp>
    </p:spTree>
    <p:extLst>
      <p:ext uri="{BB962C8B-B14F-4D97-AF65-F5344CB8AC3E}">
        <p14:creationId xmlns:p14="http://schemas.microsoft.com/office/powerpoint/2010/main" val="144282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4" grpId="0" animBg="1"/>
      <p:bldP spid="15" grpId="0" animBg="1"/>
      <p:bldP spid="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CAAF93A6-823B-4C2B-9D24-A92E903E98B9}"/>
              </a:ext>
            </a:extLst>
          </p:cNvPr>
          <p:cNvSpPr>
            <a:spLocks noGrp="1"/>
          </p:cNvSpPr>
          <p:nvPr>
            <p:ph idx="1"/>
          </p:nvPr>
        </p:nvSpPr>
        <p:spPr>
          <a:xfrm>
            <a:off x="457200" y="1114425"/>
            <a:ext cx="11257722" cy="598488"/>
          </a:xfrm>
        </p:spPr>
        <p:txBody>
          <a:bodyPr/>
          <a:lstStyle/>
          <a:p>
            <a:pPr algn="just" eaLnBrk="1" hangingPunct="1">
              <a:buClrTx/>
              <a:buSzPct val="101000"/>
              <a:buFont typeface="Wingdings" panose="05000000000000000000" pitchFamily="2" charset="2"/>
              <a:buChar char="§"/>
            </a:pPr>
            <a:r>
              <a:rPr lang="pt-BR" altLang="en-US" sz="2800" b="1" dirty="0">
                <a:latin typeface="Arial" panose="020B0604020202020204" pitchFamily="34" charset="0"/>
                <a:cs typeface="Arial" panose="020B0604020202020204" pitchFamily="34" charset="0"/>
              </a:rPr>
              <a:t>Déficit Público →</a:t>
            </a:r>
            <a:r>
              <a:rPr lang="pt-BR" altLang="en-US" sz="2800" dirty="0">
                <a:latin typeface="Arial" panose="020B0604020202020204" pitchFamily="34" charset="0"/>
                <a:cs typeface="Arial" panose="020B0604020202020204" pitchFamily="34" charset="0"/>
              </a:rPr>
              <a:t>Variação da Dívida Governamental</a:t>
            </a:r>
          </a:p>
          <a:p>
            <a:pPr lvl="1" algn="just" eaLnBrk="1" hangingPunct="1">
              <a:buClrTx/>
              <a:buSzPct val="101000"/>
              <a:buFont typeface="Wingdings" panose="05000000000000000000" pitchFamily="2" charset="2"/>
              <a:buChar char="§"/>
            </a:pPr>
            <a:endParaRPr lang="pt-BR" altLang="en-US" sz="2800" dirty="0">
              <a:latin typeface="Arial" panose="020B0604020202020204" pitchFamily="34" charset="0"/>
              <a:cs typeface="Arial" panose="020B0604020202020204" pitchFamily="34" charset="0"/>
            </a:endParaRPr>
          </a:p>
          <a:p>
            <a:pPr lvl="1" algn="just" eaLnBrk="1" hangingPunct="1">
              <a:buClrTx/>
              <a:buSzPct val="101000"/>
              <a:buFont typeface="Wingdings" panose="05000000000000000000" pitchFamily="2" charset="2"/>
              <a:buChar char="§"/>
            </a:pPr>
            <a:endParaRPr lang="pt-BR" altLang="en-US" sz="2800" dirty="0">
              <a:latin typeface="Arial" panose="020B0604020202020204" pitchFamily="34" charset="0"/>
              <a:cs typeface="Arial" panose="020B0604020202020204" pitchFamily="34" charset="0"/>
            </a:endParaRPr>
          </a:p>
          <a:p>
            <a:pPr lvl="1" algn="just" eaLnBrk="1" hangingPunct="1">
              <a:buClrTx/>
              <a:buSzPct val="101000"/>
              <a:buFont typeface="Wingdings" panose="05000000000000000000" pitchFamily="2" charset="2"/>
              <a:buChar char="§"/>
            </a:pPr>
            <a:endParaRPr lang="pt-BR" altLang="en-US" sz="1200" dirty="0">
              <a:latin typeface="Arial" panose="020B0604020202020204" pitchFamily="34" charset="0"/>
              <a:cs typeface="Arial" panose="020B0604020202020204" pitchFamily="34" charset="0"/>
            </a:endParaRPr>
          </a:p>
          <a:p>
            <a:pPr algn="just" eaLnBrk="1" hangingPunct="1">
              <a:buClrTx/>
              <a:buSzPct val="101000"/>
              <a:buFont typeface="Wingdings" panose="05000000000000000000" pitchFamily="2" charset="2"/>
              <a:buChar char="§"/>
            </a:pPr>
            <a:r>
              <a:rPr lang="en-US" altLang="en-US" sz="2800" b="1" dirty="0">
                <a:solidFill>
                  <a:srgbClr val="C00000"/>
                </a:solidFill>
                <a:latin typeface="Arial" panose="020B0604020202020204" pitchFamily="34" charset="0"/>
                <a:cs typeface="Arial" panose="020B0604020202020204" pitchFamily="34" charset="0"/>
              </a:rPr>
              <a:t>Logo, </a:t>
            </a:r>
            <a:r>
              <a:rPr lang="en-US" altLang="en-US" sz="2800" b="1" dirty="0" err="1">
                <a:solidFill>
                  <a:srgbClr val="C00000"/>
                </a:solidFill>
                <a:latin typeface="Arial" panose="020B0604020202020204" pitchFamily="34" charset="0"/>
                <a:cs typeface="Arial" panose="020B0604020202020204" pitchFamily="34" charset="0"/>
              </a:rPr>
              <a:t>déficit</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público</a:t>
            </a:r>
            <a:r>
              <a:rPr lang="en-US" altLang="en-US" sz="2800" b="1" dirty="0">
                <a:solidFill>
                  <a:srgbClr val="C00000"/>
                </a:solidFill>
                <a:latin typeface="Arial" panose="020B0604020202020204" pitchFamily="34" charset="0"/>
                <a:cs typeface="Arial" panose="020B0604020202020204" pitchFamily="34" charset="0"/>
              </a:rPr>
              <a:t> e </a:t>
            </a:r>
            <a:r>
              <a:rPr lang="en-US" altLang="en-US" sz="2800" b="1" dirty="0" err="1">
                <a:solidFill>
                  <a:srgbClr val="C00000"/>
                </a:solidFill>
                <a:latin typeface="Arial" panose="020B0604020202020204" pitchFamily="34" charset="0"/>
                <a:cs typeface="Arial" panose="020B0604020202020204" pitchFamily="34" charset="0"/>
              </a:rPr>
              <a:t>despoupança</a:t>
            </a:r>
            <a:r>
              <a:rPr lang="en-US" altLang="en-US" sz="2800" b="1" dirty="0">
                <a:solidFill>
                  <a:srgbClr val="C00000"/>
                </a:solidFill>
                <a:latin typeface="Arial" panose="020B0604020202020204" pitchFamily="34" charset="0"/>
                <a:cs typeface="Arial" panose="020B0604020202020204" pitchFamily="34" charset="0"/>
              </a:rPr>
              <a:t> do </a:t>
            </a:r>
            <a:r>
              <a:rPr lang="en-US" altLang="en-US" sz="2800" b="1" dirty="0" err="1">
                <a:solidFill>
                  <a:srgbClr val="C00000"/>
                </a:solidFill>
                <a:latin typeface="Arial" panose="020B0604020202020204" pitchFamily="34" charset="0"/>
                <a:cs typeface="Arial" panose="020B0604020202020204" pitchFamily="34" charset="0"/>
              </a:rPr>
              <a:t>governo</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são</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conceitos</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diferentes</a:t>
            </a:r>
            <a:r>
              <a:rPr lang="en-US" altLang="en-US" sz="2800" b="1" dirty="0">
                <a:solidFill>
                  <a:srgbClr val="C00000"/>
                </a:solidFill>
                <a:latin typeface="Arial" panose="020B0604020202020204" pitchFamily="34" charset="0"/>
                <a:cs typeface="Arial" panose="020B0604020202020204" pitchFamily="34" charset="0"/>
              </a:rPr>
              <a:t> e a </a:t>
            </a:r>
            <a:r>
              <a:rPr lang="en-US" altLang="en-US" sz="2800" b="1" dirty="0" err="1">
                <a:solidFill>
                  <a:srgbClr val="C00000"/>
                </a:solidFill>
                <a:latin typeface="Arial" panose="020B0604020202020204" pitchFamily="34" charset="0"/>
                <a:cs typeface="Arial" panose="020B0604020202020204" pitchFamily="34" charset="0"/>
              </a:rPr>
              <a:t>diferença</a:t>
            </a:r>
            <a:r>
              <a:rPr lang="en-US" altLang="en-US" sz="2800" b="1" dirty="0">
                <a:solidFill>
                  <a:srgbClr val="C00000"/>
                </a:solidFill>
                <a:latin typeface="Arial" panose="020B0604020202020204" pitchFamily="34" charset="0"/>
                <a:cs typeface="Arial" panose="020B0604020202020204" pitchFamily="34" charset="0"/>
              </a:rPr>
              <a:t> entre </a:t>
            </a:r>
            <a:r>
              <a:rPr lang="en-US" altLang="en-US" sz="2800" b="1" dirty="0" err="1">
                <a:solidFill>
                  <a:srgbClr val="C00000"/>
                </a:solidFill>
                <a:latin typeface="Arial" panose="020B0604020202020204" pitchFamily="34" charset="0"/>
                <a:cs typeface="Arial" panose="020B0604020202020204" pitchFamily="34" charset="0"/>
              </a:rPr>
              <a:t>eles</a:t>
            </a:r>
            <a:r>
              <a:rPr lang="en-US" altLang="en-US" sz="2800" b="1" dirty="0">
                <a:solidFill>
                  <a:srgbClr val="C00000"/>
                </a:solidFill>
                <a:latin typeface="Arial" panose="020B0604020202020204" pitchFamily="34" charset="0"/>
                <a:cs typeface="Arial" panose="020B0604020202020204" pitchFamily="34" charset="0"/>
              </a:rPr>
              <a:t> é o valor do </a:t>
            </a:r>
            <a:r>
              <a:rPr lang="en-US" altLang="en-US" sz="2800" b="1" dirty="0" err="1">
                <a:solidFill>
                  <a:srgbClr val="C00000"/>
                </a:solidFill>
                <a:latin typeface="Arial" panose="020B0604020202020204" pitchFamily="34" charset="0"/>
                <a:cs typeface="Arial" panose="020B0604020202020204" pitchFamily="34" charset="0"/>
              </a:rPr>
              <a:t>investimento</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governamental</a:t>
            </a:r>
            <a:r>
              <a:rPr lang="en-US" altLang="en-US" sz="2800" b="1" dirty="0">
                <a:solidFill>
                  <a:srgbClr val="C00000"/>
                </a:solidFill>
                <a:latin typeface="Arial" panose="020B0604020202020204" pitchFamily="34" charset="0"/>
                <a:cs typeface="Arial" panose="020B0604020202020204" pitchFamily="34" charset="0"/>
              </a:rPr>
              <a:t>.</a:t>
            </a:r>
            <a:endParaRPr lang="pt-BR" altLang="en-US" sz="2800" dirty="0">
              <a:solidFill>
                <a:srgbClr val="C00000"/>
              </a:solidFill>
              <a:latin typeface="Arial" panose="020B0604020202020204" pitchFamily="34" charset="0"/>
              <a:cs typeface="Arial" panose="020B0604020202020204" pitchFamily="34" charset="0"/>
            </a:endParaRPr>
          </a:p>
        </p:txBody>
      </p:sp>
      <p:graphicFrame>
        <p:nvGraphicFramePr>
          <p:cNvPr id="5" name="Object 7">
            <a:extLst>
              <a:ext uri="{FF2B5EF4-FFF2-40B4-BE49-F238E27FC236}">
                <a16:creationId xmlns:a16="http://schemas.microsoft.com/office/drawing/2014/main" id="{9D4AA640-9CD3-41DB-9954-49E4395FE7F4}"/>
              </a:ext>
            </a:extLst>
          </p:cNvPr>
          <p:cNvGraphicFramePr>
            <a:graphicFrameLocks noChangeAspect="1"/>
          </p:cNvGraphicFramePr>
          <p:nvPr>
            <p:extLst>
              <p:ext uri="{D42A27DB-BD31-4B8C-83A1-F6EECF244321}">
                <p14:modId xmlns:p14="http://schemas.microsoft.com/office/powerpoint/2010/main" val="1375852006"/>
              </p:ext>
            </p:extLst>
          </p:nvPr>
        </p:nvGraphicFramePr>
        <p:xfrm>
          <a:off x="1053548" y="1741176"/>
          <a:ext cx="3703983" cy="751936"/>
        </p:xfrm>
        <a:graphic>
          <a:graphicData uri="http://schemas.openxmlformats.org/presentationml/2006/ole">
            <mc:AlternateContent xmlns:mc="http://schemas.openxmlformats.org/markup-compatibility/2006">
              <mc:Choice xmlns:v="urn:schemas-microsoft-com:vml" Requires="v">
                <p:oleObj name="Equation" r:id="rId2" imgW="1206500" imgH="241300" progId="Equation.DSMT4">
                  <p:embed/>
                </p:oleObj>
              </mc:Choice>
              <mc:Fallback>
                <p:oleObj name="Equation" r:id="rId2" imgW="1206500" imgH="241300" progId="Equation.DSMT4">
                  <p:embed/>
                  <p:pic>
                    <p:nvPicPr>
                      <p:cNvPr id="5" name="Object 7">
                        <a:extLst>
                          <a:ext uri="{FF2B5EF4-FFF2-40B4-BE49-F238E27FC236}">
                            <a16:creationId xmlns:a16="http://schemas.microsoft.com/office/drawing/2014/main" id="{169F091C-0ACA-4360-BDE5-F8B82EEF8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548" y="1741176"/>
                        <a:ext cx="3703983" cy="751936"/>
                      </a:xfrm>
                      <a:prstGeom prst="rect">
                        <a:avLst/>
                      </a:prstGeom>
                      <a:solidFill>
                        <a:schemeClr val="bg1">
                          <a:lumMod val="95000"/>
                        </a:schemeClr>
                      </a:solidFill>
                      <a:ln>
                        <a:solidFill>
                          <a:schemeClr val="tx1"/>
                        </a:solidFill>
                      </a:ln>
                    </p:spPr>
                  </p:pic>
                </p:oleObj>
              </mc:Fallback>
            </mc:AlternateContent>
          </a:graphicData>
        </a:graphic>
      </p:graphicFrame>
      <p:sp>
        <p:nvSpPr>
          <p:cNvPr id="6" name="Rectangle 6">
            <a:extLst>
              <a:ext uri="{FF2B5EF4-FFF2-40B4-BE49-F238E27FC236}">
                <a16:creationId xmlns:a16="http://schemas.microsoft.com/office/drawing/2014/main" id="{C25AE42A-A2C2-4112-902E-2B9442AAD784}"/>
              </a:ext>
            </a:extLst>
          </p:cNvPr>
          <p:cNvSpPr>
            <a:spLocks noChangeArrowheads="1"/>
          </p:cNvSpPr>
          <p:nvPr/>
        </p:nvSpPr>
        <p:spPr bwMode="auto">
          <a:xfrm>
            <a:off x="1711185" y="179527"/>
            <a:ext cx="8333961"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dirty="0" err="1">
                <a:latin typeface="Arial" panose="020B0604020202020204" pitchFamily="34" charset="0"/>
                <a:cs typeface="Arial" panose="020B0604020202020204" pitchFamily="34" charset="0"/>
              </a:rPr>
              <a:t>Poupança</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Pública</a:t>
            </a:r>
            <a:r>
              <a:rPr lang="en-US" altLang="en-US" sz="3600" b="1" dirty="0">
                <a:latin typeface="Arial" panose="020B0604020202020204" pitchFamily="34" charset="0"/>
                <a:cs typeface="Arial" panose="020B0604020202020204" pitchFamily="34" charset="0"/>
              </a:rPr>
              <a:t> x </a:t>
            </a:r>
            <a:r>
              <a:rPr lang="en-US" altLang="en-US" sz="3600" b="1" dirty="0" err="1">
                <a:latin typeface="Arial" panose="020B0604020202020204" pitchFamily="34" charset="0"/>
                <a:cs typeface="Arial" panose="020B0604020202020204" pitchFamily="34" charset="0"/>
              </a:rPr>
              <a:t>Déficit</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Público</a:t>
            </a:r>
            <a:endParaRPr lang="en-US" alt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3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4B1F43E8-C1E2-4A5F-AA58-0CD6D1CBB1E5}"/>
              </a:ext>
            </a:extLst>
          </p:cNvPr>
          <p:cNvSpPr>
            <a:spLocks noGrp="1"/>
          </p:cNvSpPr>
          <p:nvPr>
            <p:ph type="title"/>
          </p:nvPr>
        </p:nvSpPr>
        <p:spPr>
          <a:xfrm>
            <a:off x="2251213" y="130036"/>
            <a:ext cx="7714422" cy="642938"/>
          </a:xfrm>
        </p:spPr>
        <p:txBody>
          <a:bodyPr/>
          <a:lstStyle/>
          <a:p>
            <a:pPr eaLnBrk="1" hangingPunct="1">
              <a:defRPr/>
            </a:pPr>
            <a:r>
              <a:rPr lang="pt-BR" sz="3600" dirty="0">
                <a:solidFill>
                  <a:schemeClr val="tx1"/>
                </a:solidFill>
                <a:effectLst/>
                <a:latin typeface="Arial" panose="020B0604020202020204" pitchFamily="34" charset="0"/>
                <a:cs typeface="Arial" panose="020B0604020202020204" pitchFamily="34" charset="0"/>
              </a:rPr>
              <a:t>Déficit Nominal X Déficit Primário</a:t>
            </a:r>
          </a:p>
        </p:txBody>
      </p:sp>
      <p:graphicFrame>
        <p:nvGraphicFramePr>
          <p:cNvPr id="5" name="Object 14">
            <a:extLst>
              <a:ext uri="{FF2B5EF4-FFF2-40B4-BE49-F238E27FC236}">
                <a16:creationId xmlns:a16="http://schemas.microsoft.com/office/drawing/2014/main" id="{36900A9B-0CFF-454C-8C77-4C41C33AA5FB}"/>
              </a:ext>
            </a:extLst>
          </p:cNvPr>
          <p:cNvGraphicFramePr>
            <a:graphicFrameLocks noChangeAspect="1"/>
          </p:cNvGraphicFramePr>
          <p:nvPr>
            <p:extLst>
              <p:ext uri="{D42A27DB-BD31-4B8C-83A1-F6EECF244321}">
                <p14:modId xmlns:p14="http://schemas.microsoft.com/office/powerpoint/2010/main" val="4156619352"/>
              </p:ext>
            </p:extLst>
          </p:nvPr>
        </p:nvGraphicFramePr>
        <p:xfrm>
          <a:off x="418699" y="904315"/>
          <a:ext cx="6980988" cy="788742"/>
        </p:xfrm>
        <a:graphic>
          <a:graphicData uri="http://schemas.openxmlformats.org/presentationml/2006/ole">
            <mc:AlternateContent xmlns:mc="http://schemas.openxmlformats.org/markup-compatibility/2006">
              <mc:Choice xmlns:v="urn:schemas-microsoft-com:vml" Requires="v">
                <p:oleObj name="Equation" r:id="rId2" imgW="2247900" imgH="241300" progId="Equation.DSMT4">
                  <p:embed/>
                </p:oleObj>
              </mc:Choice>
              <mc:Fallback>
                <p:oleObj name="Equation" r:id="rId2" imgW="2247900" imgH="241300" progId="Equation.DSMT4">
                  <p:embed/>
                  <p:pic>
                    <p:nvPicPr>
                      <p:cNvPr id="5" name="Object 14">
                        <a:extLst>
                          <a:ext uri="{FF2B5EF4-FFF2-40B4-BE49-F238E27FC236}">
                            <a16:creationId xmlns:a16="http://schemas.microsoft.com/office/drawing/2014/main" id="{7B8247F8-86B3-4808-B2C7-D12E20BEF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99" y="904315"/>
                        <a:ext cx="6980988" cy="788742"/>
                      </a:xfrm>
                      <a:prstGeom prst="rect">
                        <a:avLst/>
                      </a:prstGeom>
                      <a:solidFill>
                        <a:schemeClr val="bg1">
                          <a:lumMod val="95000"/>
                        </a:schemeClr>
                      </a:solidFill>
                      <a:ln>
                        <a:solidFill>
                          <a:schemeClr val="tx1"/>
                        </a:solidFill>
                      </a:ln>
                    </p:spPr>
                  </p:pic>
                </p:oleObj>
              </mc:Fallback>
            </mc:AlternateContent>
          </a:graphicData>
        </a:graphic>
      </p:graphicFrame>
      <p:sp>
        <p:nvSpPr>
          <p:cNvPr id="6" name="Text Box 19">
            <a:extLst>
              <a:ext uri="{FF2B5EF4-FFF2-40B4-BE49-F238E27FC236}">
                <a16:creationId xmlns:a16="http://schemas.microsoft.com/office/drawing/2014/main" id="{2C119B68-1947-4BCB-A776-250704C85146}"/>
              </a:ext>
            </a:extLst>
          </p:cNvPr>
          <p:cNvSpPr txBox="1">
            <a:spLocks noChangeArrowheads="1"/>
          </p:cNvSpPr>
          <p:nvPr/>
        </p:nvSpPr>
        <p:spPr bwMode="auto">
          <a:xfrm>
            <a:off x="7323487" y="1075983"/>
            <a:ext cx="4351679" cy="492443"/>
          </a:xfrm>
          <a:prstGeom prst="rect">
            <a:avLst/>
          </a:prstGeom>
          <a:noFill/>
          <a:ln w="9525">
            <a:noFill/>
            <a:miter lim="800000"/>
            <a:headEnd/>
            <a:tailEnd/>
          </a:ln>
        </p:spPr>
        <p:txBody>
          <a:bodyPr wrap="square">
            <a:spAutoFit/>
          </a:bodyPr>
          <a:lstStyle/>
          <a:p>
            <a:pPr eaLnBrk="1" hangingPunct="1">
              <a:spcBef>
                <a:spcPct val="50000"/>
              </a:spcBef>
              <a:defRPr/>
            </a:pPr>
            <a:r>
              <a:rPr lang="pt-BR" sz="2600" b="1" dirty="0">
                <a:latin typeface="Arial" panose="020B0604020202020204" pitchFamily="34" charset="0"/>
                <a:cs typeface="Arial" panose="020B0604020202020204" pitchFamily="34" charset="0"/>
              </a:rPr>
              <a:t>   Déficit Nominal = NFSP</a:t>
            </a:r>
            <a:endParaRPr lang="en-US" sz="2600" b="1" dirty="0">
              <a:latin typeface="Arial" panose="020B0604020202020204" pitchFamily="34" charset="0"/>
              <a:cs typeface="Arial" panose="020B0604020202020204" pitchFamily="34" charset="0"/>
            </a:endParaRPr>
          </a:p>
        </p:txBody>
      </p:sp>
      <p:grpSp>
        <p:nvGrpSpPr>
          <p:cNvPr id="7" name="Group 22">
            <a:extLst>
              <a:ext uri="{FF2B5EF4-FFF2-40B4-BE49-F238E27FC236}">
                <a16:creationId xmlns:a16="http://schemas.microsoft.com/office/drawing/2014/main" id="{32AD1625-D657-4909-8774-B43EF3730AF3}"/>
              </a:ext>
            </a:extLst>
          </p:cNvPr>
          <p:cNvGrpSpPr>
            <a:grpSpLocks/>
          </p:cNvGrpSpPr>
          <p:nvPr/>
        </p:nvGrpSpPr>
        <p:grpSpPr bwMode="auto">
          <a:xfrm>
            <a:off x="418700" y="4388038"/>
            <a:ext cx="11302406" cy="2276902"/>
            <a:chOff x="192" y="3351"/>
            <a:chExt cx="9492" cy="2549"/>
          </a:xfrm>
        </p:grpSpPr>
        <p:sp>
          <p:nvSpPr>
            <p:cNvPr id="8" name="Text Box 23">
              <a:extLst>
                <a:ext uri="{FF2B5EF4-FFF2-40B4-BE49-F238E27FC236}">
                  <a16:creationId xmlns:a16="http://schemas.microsoft.com/office/drawing/2014/main" id="{319740DC-85B8-400D-A163-4F35F09E2C93}"/>
                </a:ext>
              </a:extLst>
            </p:cNvPr>
            <p:cNvSpPr txBox="1">
              <a:spLocks noChangeArrowheads="1"/>
            </p:cNvSpPr>
            <p:nvPr/>
          </p:nvSpPr>
          <p:spPr bwMode="auto">
            <a:xfrm>
              <a:off x="192" y="4229"/>
              <a:ext cx="9492" cy="167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285750" indent="-285750" algn="just" eaLnBrk="1" hangingPunct="1">
                <a:spcBef>
                  <a:spcPct val="50000"/>
                </a:spcBef>
                <a:buFont typeface="Wingdings" panose="05000000000000000000" pitchFamily="2" charset="2"/>
                <a:buChar char="§"/>
                <a:defRPr/>
              </a:pPr>
              <a:r>
                <a:rPr lang="pt-BR" altLang="en-US" sz="2600" dirty="0">
                  <a:solidFill>
                    <a:srgbClr val="000000"/>
                  </a:solidFill>
                  <a:latin typeface="Arial" panose="020B0604020202020204" pitchFamily="34" charset="0"/>
                  <a:cs typeface="Arial" panose="020B0604020202020204" pitchFamily="34" charset="0"/>
                </a:rPr>
                <a:t>Total das despesas menos receitas, não financeiras.</a:t>
              </a:r>
            </a:p>
            <a:p>
              <a:pPr marL="285750" indent="-285750" algn="just" eaLnBrk="1" hangingPunct="1">
                <a:spcBef>
                  <a:spcPct val="50000"/>
                </a:spcBef>
                <a:buFont typeface="Wingdings" panose="05000000000000000000" pitchFamily="2" charset="2"/>
                <a:buChar char="§"/>
                <a:defRPr/>
              </a:pPr>
              <a:r>
                <a:rPr lang="pt-BR" sz="2600" dirty="0">
                  <a:latin typeface="Arial" pitchFamily="34" charset="0"/>
                  <a:cs typeface="Arial" pitchFamily="34" charset="0"/>
                </a:rPr>
                <a:t>Logo, o déficit primário é dado pelo déficit nominal menos as despesas financeiras do governo (juros).</a:t>
              </a:r>
            </a:p>
          </p:txBody>
        </p:sp>
        <p:graphicFrame>
          <p:nvGraphicFramePr>
            <p:cNvPr id="9" name="Object 24">
              <a:extLst>
                <a:ext uri="{FF2B5EF4-FFF2-40B4-BE49-F238E27FC236}">
                  <a16:creationId xmlns:a16="http://schemas.microsoft.com/office/drawing/2014/main" id="{464400BF-2A99-4B33-A636-71129865AD48}"/>
                </a:ext>
              </a:extLst>
            </p:cNvPr>
            <p:cNvGraphicFramePr>
              <a:graphicFrameLocks noChangeAspect="1"/>
            </p:cNvGraphicFramePr>
            <p:nvPr>
              <p:extLst>
                <p:ext uri="{D42A27DB-BD31-4B8C-83A1-F6EECF244321}">
                  <p14:modId xmlns:p14="http://schemas.microsoft.com/office/powerpoint/2010/main" val="1705963837"/>
                </p:ext>
              </p:extLst>
            </p:nvPr>
          </p:nvGraphicFramePr>
          <p:xfrm>
            <a:off x="236" y="3351"/>
            <a:ext cx="3176" cy="838"/>
          </p:xfrm>
          <a:graphic>
            <a:graphicData uri="http://schemas.openxmlformats.org/presentationml/2006/ole">
              <mc:AlternateContent xmlns:mc="http://schemas.openxmlformats.org/markup-compatibility/2006">
                <mc:Choice xmlns:v="urn:schemas-microsoft-com:vml" Requires="v">
                  <p:oleObj name="Equation" r:id="rId4" imgW="1129810" imgH="241195" progId="Equation.DSMT4">
                    <p:embed/>
                  </p:oleObj>
                </mc:Choice>
                <mc:Fallback>
                  <p:oleObj name="Equation" r:id="rId4" imgW="1129810" imgH="241195" progId="Equation.DSMT4">
                    <p:embed/>
                    <p:pic>
                      <p:nvPicPr>
                        <p:cNvPr id="12" name="Object 24">
                          <a:extLst>
                            <a:ext uri="{FF2B5EF4-FFF2-40B4-BE49-F238E27FC236}">
                              <a16:creationId xmlns:a16="http://schemas.microsoft.com/office/drawing/2014/main" id="{2B51FBD8-C9F0-4B3A-BD5F-2EA5A50F4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 y="3351"/>
                          <a:ext cx="3176" cy="838"/>
                        </a:xfrm>
                        <a:prstGeom prst="rect">
                          <a:avLst/>
                        </a:prstGeom>
                        <a:solidFill>
                          <a:schemeClr val="bg1">
                            <a:lumMod val="95000"/>
                          </a:schemeClr>
                        </a:solidFill>
                        <a:ln>
                          <a:solidFill>
                            <a:schemeClr val="tx1"/>
                          </a:solidFill>
                        </a:ln>
                      </p:spPr>
                    </p:pic>
                  </p:oleObj>
                </mc:Fallback>
              </mc:AlternateContent>
            </a:graphicData>
          </a:graphic>
        </p:graphicFrame>
        <p:sp>
          <p:nvSpPr>
            <p:cNvPr id="10" name="Line 26">
              <a:extLst>
                <a:ext uri="{FF2B5EF4-FFF2-40B4-BE49-F238E27FC236}">
                  <a16:creationId xmlns:a16="http://schemas.microsoft.com/office/drawing/2014/main" id="{C5EB41F9-3DBF-4050-8CE5-0E2AB7008802}"/>
                </a:ext>
              </a:extLst>
            </p:cNvPr>
            <p:cNvSpPr>
              <a:spLocks noChangeShapeType="1"/>
            </p:cNvSpPr>
            <p:nvPr/>
          </p:nvSpPr>
          <p:spPr bwMode="auto">
            <a:xfrm>
              <a:off x="3432" y="3787"/>
              <a:ext cx="269"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600"/>
            </a:p>
          </p:txBody>
        </p:sp>
        <p:sp>
          <p:nvSpPr>
            <p:cNvPr id="11" name="Text Box 27">
              <a:extLst>
                <a:ext uri="{FF2B5EF4-FFF2-40B4-BE49-F238E27FC236}">
                  <a16:creationId xmlns:a16="http://schemas.microsoft.com/office/drawing/2014/main" id="{9E5F29C0-C31E-42A3-B21A-3EDA583E154E}"/>
                </a:ext>
              </a:extLst>
            </p:cNvPr>
            <p:cNvSpPr txBox="1">
              <a:spLocks noChangeArrowheads="1"/>
            </p:cNvSpPr>
            <p:nvPr/>
          </p:nvSpPr>
          <p:spPr bwMode="auto">
            <a:xfrm>
              <a:off x="3656" y="3516"/>
              <a:ext cx="2373" cy="551"/>
            </a:xfrm>
            <a:prstGeom prst="rect">
              <a:avLst/>
            </a:prstGeom>
            <a:noFill/>
            <a:ln w="9525">
              <a:noFill/>
              <a:miter lim="800000"/>
              <a:headEnd/>
              <a:tailEnd/>
            </a:ln>
          </p:spPr>
          <p:txBody>
            <a:bodyPr wrap="square">
              <a:spAutoFit/>
            </a:bodyPr>
            <a:lstStyle/>
            <a:p>
              <a:pPr eaLnBrk="1" hangingPunct="1">
                <a:spcBef>
                  <a:spcPct val="50000"/>
                </a:spcBef>
                <a:defRPr/>
              </a:pPr>
              <a:r>
                <a:rPr lang="pt-BR" sz="2600" b="1" dirty="0">
                  <a:latin typeface="Arial" panose="020B0604020202020204" pitchFamily="34" charset="0"/>
                  <a:cs typeface="Arial" panose="020B0604020202020204" pitchFamily="34" charset="0"/>
                </a:rPr>
                <a:t>Déficit Primário</a:t>
              </a:r>
              <a:endParaRPr lang="en-US" sz="2600" dirty="0">
                <a:latin typeface="Arial" panose="020B0604020202020204" pitchFamily="34" charset="0"/>
                <a:cs typeface="Arial" panose="020B0604020202020204" pitchFamily="34" charset="0"/>
              </a:endParaRPr>
            </a:p>
          </p:txBody>
        </p:sp>
      </p:grpSp>
      <p:cxnSp>
        <p:nvCxnSpPr>
          <p:cNvPr id="12" name="Conector de Seta Reta 11">
            <a:extLst>
              <a:ext uri="{FF2B5EF4-FFF2-40B4-BE49-F238E27FC236}">
                <a16:creationId xmlns:a16="http://schemas.microsoft.com/office/drawing/2014/main" id="{F6A4C4BF-C315-4BC7-92EC-5B1FE2E5195A}"/>
              </a:ext>
            </a:extLst>
          </p:cNvPr>
          <p:cNvCxnSpPr/>
          <p:nvPr/>
        </p:nvCxnSpPr>
        <p:spPr>
          <a:xfrm>
            <a:off x="7399687" y="1279326"/>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have Direita 12">
            <a:extLst>
              <a:ext uri="{FF2B5EF4-FFF2-40B4-BE49-F238E27FC236}">
                <a16:creationId xmlns:a16="http://schemas.microsoft.com/office/drawing/2014/main" id="{0EC1A7BE-3E7F-4D46-9768-B449345DEAFF}"/>
              </a:ext>
            </a:extLst>
          </p:cNvPr>
          <p:cNvSpPr/>
          <p:nvPr/>
        </p:nvSpPr>
        <p:spPr>
          <a:xfrm rot="5400000">
            <a:off x="1174517" y="884629"/>
            <a:ext cx="361031" cy="179235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4" name="Text Box 17">
            <a:extLst>
              <a:ext uri="{FF2B5EF4-FFF2-40B4-BE49-F238E27FC236}">
                <a16:creationId xmlns:a16="http://schemas.microsoft.com/office/drawing/2014/main" id="{BC7B9B8E-2930-4088-B2F7-73B77A5A94CE}"/>
              </a:ext>
            </a:extLst>
          </p:cNvPr>
          <p:cNvSpPr txBox="1">
            <a:spLocks noChangeArrowheads="1"/>
          </p:cNvSpPr>
          <p:nvPr/>
        </p:nvSpPr>
        <p:spPr bwMode="auto">
          <a:xfrm>
            <a:off x="453888" y="1987830"/>
            <a:ext cx="11277600" cy="21236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457200" indent="-457200" algn="just" eaLnBrk="1" hangingPunct="1">
              <a:spcBef>
                <a:spcPct val="50000"/>
              </a:spcBef>
              <a:buClrTx/>
              <a:buSzTx/>
              <a:buFont typeface="Wingdings" panose="05000000000000000000" pitchFamily="2" charset="2"/>
              <a:buChar char="§"/>
            </a:pPr>
            <a:r>
              <a:rPr lang="pt-BR" sz="2400" dirty="0"/>
              <a:t>O déficit nominal representa a diferença entre o fluxo agregado de despesas totais e de receitas totais do setor público não financeiro, num determinado período. </a:t>
            </a:r>
          </a:p>
          <a:p>
            <a:pPr marL="457200" indent="-457200" algn="just" eaLnBrk="1" hangingPunct="1">
              <a:spcBef>
                <a:spcPct val="50000"/>
              </a:spcBef>
              <a:buClrTx/>
              <a:buSzTx/>
              <a:buFont typeface="Wingdings" panose="05000000000000000000" pitchFamily="2" charset="2"/>
              <a:buChar char="§"/>
            </a:pPr>
            <a:r>
              <a:rPr lang="pt-BR" sz="2400" dirty="0"/>
              <a:t>Essa diferença corresponde à necessidade de financiamento do setor público (NFSP). </a:t>
            </a:r>
            <a:endParaRPr lang="en-US" altLang="en-US" sz="2400" dirty="0">
              <a:solidFill>
                <a:srgbClr val="000000"/>
              </a:solidFill>
              <a:cs typeface="Arial" panose="020B0604020202020204" pitchFamily="34" charset="0"/>
            </a:endParaRPr>
          </a:p>
        </p:txBody>
      </p:sp>
    </p:spTree>
    <p:extLst>
      <p:ext uri="{BB962C8B-B14F-4D97-AF65-F5344CB8AC3E}">
        <p14:creationId xmlns:p14="http://schemas.microsoft.com/office/powerpoint/2010/main" val="67506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C1490B-EFA3-4DD5-9C73-2BFDE1DC3991}"/>
              </a:ext>
            </a:extLst>
          </p:cNvPr>
          <p:cNvSpPr>
            <a:spLocks noGrp="1" noChangeArrowheads="1"/>
          </p:cNvSpPr>
          <p:nvPr>
            <p:ph type="title"/>
          </p:nvPr>
        </p:nvSpPr>
        <p:spPr>
          <a:xfrm>
            <a:off x="1762539" y="53838"/>
            <a:ext cx="8030816" cy="1143000"/>
          </a:xfrm>
        </p:spPr>
        <p:txBody>
          <a:bodyPr>
            <a:noAutofit/>
          </a:bodyPr>
          <a:lstStyle/>
          <a:p>
            <a:pPr algn="ctr">
              <a:defRPr/>
            </a:pPr>
            <a:r>
              <a:rPr lang="pt-BR" sz="3200" dirty="0">
                <a:solidFill>
                  <a:schemeClr val="tx1"/>
                </a:solidFill>
                <a:effectLst/>
                <a:latin typeface="Arial" panose="020B0604020202020204" pitchFamily="34" charset="0"/>
                <a:cs typeface="Arial" panose="020B0604020202020204" pitchFamily="34" charset="0"/>
              </a:rPr>
              <a:t>A Restrição Orçamentária Intertemporal do Governo e a Razão Dívida/PIB</a:t>
            </a:r>
          </a:p>
        </p:txBody>
      </p:sp>
      <p:sp>
        <p:nvSpPr>
          <p:cNvPr id="5" name="Rectangle 4">
            <a:extLst>
              <a:ext uri="{FF2B5EF4-FFF2-40B4-BE49-F238E27FC236}">
                <a16:creationId xmlns:a16="http://schemas.microsoft.com/office/drawing/2014/main" id="{80846B69-A4A3-43F9-8255-66391BE5DCB6}"/>
              </a:ext>
            </a:extLst>
          </p:cNvPr>
          <p:cNvSpPr txBox="1">
            <a:spLocks noChangeArrowheads="1"/>
          </p:cNvSpPr>
          <p:nvPr/>
        </p:nvSpPr>
        <p:spPr>
          <a:xfrm>
            <a:off x="304799" y="1007994"/>
            <a:ext cx="11502887" cy="3962400"/>
          </a:xfrm>
          <a:prstGeom prst="rect">
            <a:avLst/>
          </a:prstGeom>
          <a:noFill/>
          <a:ln/>
        </p:spPr>
        <p:txBody>
          <a:bodyPr/>
          <a:lstStyle/>
          <a:p>
            <a:pPr marL="342892" indent="-342892" algn="just" eaLnBrk="1" fontAlgn="auto" hangingPunct="1">
              <a:spcBef>
                <a:spcPct val="20000"/>
              </a:spcBef>
              <a:spcAft>
                <a:spcPts val="0"/>
              </a:spcAft>
              <a:buSzPct val="95000"/>
              <a:buFont typeface="Wingdings" panose="05000000000000000000" pitchFamily="2" charset="2"/>
              <a:buChar char="§"/>
              <a:defRPr/>
            </a:pPr>
            <a:r>
              <a:rPr lang="pt-BR" sz="2800" dirty="0">
                <a:latin typeface="Arial" panose="020B0604020202020204" pitchFamily="34" charset="0"/>
                <a:cs typeface="Arial" panose="020B0604020202020204" pitchFamily="34" charset="0"/>
              </a:rPr>
              <a:t>O governo, assim como as famílias, defronta-se com uma restrição orçamentária intertemporal.</a:t>
            </a:r>
          </a:p>
          <a:p>
            <a:pPr marL="342892" indent="-342892" algn="just" eaLnBrk="1" fontAlgn="auto" hangingPunct="1">
              <a:spcBef>
                <a:spcPct val="20000"/>
              </a:spcBef>
              <a:spcAft>
                <a:spcPts val="0"/>
              </a:spcAft>
              <a:buSzPct val="95000"/>
              <a:buFont typeface="Wingdings" panose="05000000000000000000" pitchFamily="2" charset="2"/>
              <a:buChar char="§"/>
              <a:defRPr/>
            </a:pPr>
            <a:endParaRPr lang="pt-BR" sz="1600" dirty="0">
              <a:latin typeface="Arial" panose="020B0604020202020204" pitchFamily="34" charset="0"/>
              <a:cs typeface="Arial" panose="020B0604020202020204" pitchFamily="34" charset="0"/>
            </a:endParaRPr>
          </a:p>
          <a:p>
            <a:pPr marL="342892" indent="-342892" algn="just" eaLnBrk="1" fontAlgn="auto" hangingPunct="1">
              <a:spcBef>
                <a:spcPct val="20000"/>
              </a:spcBef>
              <a:spcAft>
                <a:spcPts val="0"/>
              </a:spcAft>
              <a:buSzPct val="95000"/>
              <a:buFont typeface="Wingdings" panose="05000000000000000000" pitchFamily="2" charset="2"/>
              <a:buChar char="§"/>
              <a:defRPr/>
            </a:pPr>
            <a:r>
              <a:rPr lang="pt-BR" sz="2800" b="1" dirty="0">
                <a:latin typeface="Arial" panose="020B0604020202020204" pitchFamily="34" charset="0"/>
                <a:cs typeface="Arial" panose="020B0604020202020204" pitchFamily="34" charset="0"/>
              </a:rPr>
              <a:t>A Matemática dos Déficits e da Dívida</a:t>
            </a:r>
          </a:p>
          <a:p>
            <a:pPr marL="342892" indent="-342892" algn="just" eaLnBrk="1" fontAlgn="auto" hangingPunct="1">
              <a:spcBef>
                <a:spcPct val="20000"/>
              </a:spcBef>
              <a:spcAft>
                <a:spcPts val="0"/>
              </a:spcAft>
              <a:buSzPct val="95000"/>
              <a:buFont typeface="Wingdings" panose="05000000000000000000" pitchFamily="2" charset="2"/>
              <a:buChar char="§"/>
              <a:defRPr/>
            </a:pPr>
            <a:endParaRPr lang="pt-BR" sz="400" dirty="0">
              <a:latin typeface="Arial" panose="020B0604020202020204" pitchFamily="34" charset="0"/>
              <a:cs typeface="Arial" panose="020B0604020202020204" pitchFamily="34" charset="0"/>
            </a:endParaRPr>
          </a:p>
          <a:p>
            <a:pPr marL="736073" lvl="1" indent="-342892" algn="just" eaLnBrk="1" fontAlgn="auto" hangingPunct="1">
              <a:spcBef>
                <a:spcPct val="20000"/>
              </a:spcBef>
              <a:spcAft>
                <a:spcPts val="0"/>
              </a:spcAft>
              <a:buSzPct val="85000"/>
              <a:buFont typeface="Wingdings" panose="05000000000000000000" pitchFamily="2" charset="2"/>
              <a:buChar char="§"/>
              <a:defRPr/>
            </a:pPr>
            <a:r>
              <a:rPr lang="pt-BR" sz="2800" dirty="0">
                <a:latin typeface="Arial" panose="020B0604020202020204" pitchFamily="34" charset="0"/>
                <a:cs typeface="Arial" panose="020B0604020202020204" pitchFamily="34" charset="0"/>
              </a:rPr>
              <a:t>Como vimos, déficit orçamentário no ano </a:t>
            </a:r>
            <a:r>
              <a:rPr lang="pt-BR" sz="2800" i="1" dirty="0">
                <a:latin typeface="Arial" panose="020B0604020202020204" pitchFamily="34" charset="0"/>
                <a:cs typeface="Arial" panose="020B0604020202020204" pitchFamily="34" charset="0"/>
              </a:rPr>
              <a:t>t</a:t>
            </a:r>
            <a:r>
              <a:rPr lang="pt-BR" sz="2800" dirty="0">
                <a:latin typeface="Arial" panose="020B0604020202020204" pitchFamily="34" charset="0"/>
                <a:cs typeface="Arial" panose="020B0604020202020204" pitchFamily="34" charset="0"/>
              </a:rPr>
              <a:t> é igual a:</a:t>
            </a:r>
          </a:p>
          <a:p>
            <a:pPr marL="640064" lvl="1" indent="-246882" algn="just" eaLnBrk="1" fontAlgn="auto" hangingPunct="1">
              <a:spcBef>
                <a:spcPct val="20000"/>
              </a:spcBef>
              <a:spcAft>
                <a:spcPts val="0"/>
              </a:spcAft>
              <a:buSzPct val="85000"/>
              <a:buFont typeface="Wingdings 2"/>
              <a:buChar char=""/>
              <a:defRPr/>
            </a:pPr>
            <a:endParaRPr lang="pt-BR" sz="2800" dirty="0">
              <a:latin typeface="Arial" panose="020B0604020202020204" pitchFamily="34" charset="0"/>
              <a:cs typeface="Arial" panose="020B0604020202020204" pitchFamily="34" charset="0"/>
            </a:endParaRPr>
          </a:p>
          <a:p>
            <a:pPr marL="393182" lvl="1" algn="just" eaLnBrk="1" fontAlgn="auto" hangingPunct="1">
              <a:spcBef>
                <a:spcPct val="20000"/>
              </a:spcBef>
              <a:spcAft>
                <a:spcPts val="0"/>
              </a:spcAft>
              <a:buSzPct val="85000"/>
              <a:defRPr/>
            </a:pPr>
            <a:endParaRPr lang="pt-BR" sz="2200" dirty="0">
              <a:latin typeface="Arial" panose="020B0604020202020204" pitchFamily="34" charset="0"/>
              <a:cs typeface="Arial" panose="020B0604020202020204" pitchFamily="34" charset="0"/>
            </a:endParaRPr>
          </a:p>
          <a:p>
            <a:pPr marL="800092" lvl="1" indent="-342892" algn="just">
              <a:spcBef>
                <a:spcPct val="20000"/>
              </a:spcBef>
              <a:buSzPct val="85000"/>
              <a:buFont typeface="Wingdings" panose="05000000000000000000" pitchFamily="2" charset="2"/>
              <a:buChar char="§"/>
              <a:defRPr/>
            </a:pPr>
            <a:r>
              <a:rPr lang="pt-BR" sz="2600" dirty="0">
                <a:latin typeface="Arial" panose="020B0604020202020204" pitchFamily="34" charset="0"/>
                <a:cs typeface="Arial" panose="020B0604020202020204" pitchFamily="34" charset="0"/>
              </a:rPr>
              <a:t>Observe que agora estamos considerando a despesa real com juros sobre o estoque da dívida pública do período anterior, ou seja, </a:t>
            </a:r>
            <a:r>
              <a:rPr lang="pt-BR" sz="2600" i="1" dirty="0">
                <a:latin typeface="Arial" panose="020B0604020202020204" pitchFamily="34" charset="0"/>
                <a:cs typeface="Arial" panose="020B0604020202020204" pitchFamily="34" charset="0"/>
              </a:rPr>
              <a:t>r</a:t>
            </a:r>
            <a:r>
              <a:rPr lang="pt-BR" sz="2600" dirty="0">
                <a:latin typeface="Arial" panose="020B0604020202020204" pitchFamily="34" charset="0"/>
                <a:cs typeface="Arial" panose="020B0604020202020204" pitchFamily="34" charset="0"/>
              </a:rPr>
              <a:t> é a taxa real de juros incidente sobre a dívida governamental.</a:t>
            </a:r>
          </a:p>
          <a:p>
            <a:pPr marL="800092" lvl="1" indent="-342892" algn="just">
              <a:spcBef>
                <a:spcPct val="20000"/>
              </a:spcBef>
              <a:buSzPct val="85000"/>
              <a:buFont typeface="Wingdings" panose="05000000000000000000" pitchFamily="2" charset="2"/>
              <a:buChar char="§"/>
              <a:defRPr/>
            </a:pPr>
            <a:r>
              <a:rPr lang="pt-BR" sz="2600" dirty="0">
                <a:latin typeface="Arial" panose="020B0604020202020204" pitchFamily="34" charset="0"/>
                <a:cs typeface="Arial" panose="020B0604020202020204" pitchFamily="34" charset="0"/>
              </a:rPr>
              <a:t>Veremos que isso é necessário para analisar o comportamento da relação dívida/PIB, pois a diferença entre a taxa real de juros e a taxa real de crescimento é um fator relevante.</a:t>
            </a:r>
          </a:p>
        </p:txBody>
      </p:sp>
      <p:graphicFrame>
        <p:nvGraphicFramePr>
          <p:cNvPr id="6" name="Object 2">
            <a:extLst>
              <a:ext uri="{FF2B5EF4-FFF2-40B4-BE49-F238E27FC236}">
                <a16:creationId xmlns:a16="http://schemas.microsoft.com/office/drawing/2014/main" id="{0C40C151-EF26-42B6-A8F7-CE2B67D97820}"/>
              </a:ext>
            </a:extLst>
          </p:cNvPr>
          <p:cNvGraphicFramePr>
            <a:graphicFrameLocks/>
          </p:cNvGraphicFramePr>
          <p:nvPr>
            <p:extLst>
              <p:ext uri="{D42A27DB-BD31-4B8C-83A1-F6EECF244321}">
                <p14:modId xmlns:p14="http://schemas.microsoft.com/office/powerpoint/2010/main" val="948765993"/>
              </p:ext>
            </p:extLst>
          </p:nvPr>
        </p:nvGraphicFramePr>
        <p:xfrm>
          <a:off x="1192695" y="3373717"/>
          <a:ext cx="6228522" cy="760965"/>
        </p:xfrm>
        <a:graphic>
          <a:graphicData uri="http://schemas.openxmlformats.org/presentationml/2006/ole">
            <mc:AlternateContent xmlns:mc="http://schemas.openxmlformats.org/markup-compatibility/2006">
              <mc:Choice xmlns:v="urn:schemas-microsoft-com:vml" Requires="v">
                <p:oleObj name="Equation" r:id="rId2" imgW="2159000" imgH="241300" progId="Equation.DSMT4">
                  <p:embed/>
                </p:oleObj>
              </mc:Choice>
              <mc:Fallback>
                <p:oleObj name="Equation" r:id="rId2" imgW="2159000" imgH="241300" progId="Equation.DSMT4">
                  <p:embed/>
                  <p:pic>
                    <p:nvPicPr>
                      <p:cNvPr id="6" name="Object 2">
                        <a:extLst>
                          <a:ext uri="{FF2B5EF4-FFF2-40B4-BE49-F238E27FC236}">
                            <a16:creationId xmlns:a16="http://schemas.microsoft.com/office/drawing/2014/main" id="{9404C02F-D00C-4B3E-9301-6598973EE8D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695" y="3373717"/>
                        <a:ext cx="6228522" cy="760965"/>
                      </a:xfrm>
                      <a:prstGeom prst="rect">
                        <a:avLst/>
                      </a:prstGeom>
                      <a:solidFill>
                        <a:srgbClr val="F2F2F2"/>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312567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EFFC38B2-C27A-4B15-955A-4FAD7DEE3C77}"/>
              </a:ext>
            </a:extLst>
          </p:cNvPr>
          <p:cNvSpPr>
            <a:spLocks noChangeArrowheads="1"/>
          </p:cNvSpPr>
          <p:nvPr/>
        </p:nvSpPr>
        <p:spPr bwMode="auto">
          <a:xfrm>
            <a:off x="228599" y="1096455"/>
            <a:ext cx="1161884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39725" indent="-3397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10000"/>
              </a:spcBef>
              <a:spcAft>
                <a:spcPct val="10000"/>
              </a:spcAft>
              <a:buClr>
                <a:srgbClr val="003300"/>
              </a:buClr>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Logo, a dívida do governo no final do ano </a:t>
            </a:r>
            <a:r>
              <a:rPr lang="pt-BR" altLang="en-US" sz="2800" i="1" dirty="0">
                <a:latin typeface="Arial" panose="020B0604020202020204" pitchFamily="34" charset="0"/>
                <a:cs typeface="Arial" panose="020B0604020202020204" pitchFamily="34" charset="0"/>
              </a:rPr>
              <a:t>t</a:t>
            </a:r>
            <a:r>
              <a:rPr lang="pt-BR" altLang="en-US" sz="2800" dirty="0">
                <a:latin typeface="Arial" panose="020B0604020202020204" pitchFamily="34" charset="0"/>
                <a:cs typeface="Arial" panose="020B0604020202020204" pitchFamily="34" charset="0"/>
              </a:rPr>
              <a:t> é igual a:</a:t>
            </a:r>
          </a:p>
          <a:p>
            <a:pPr algn="just" eaLnBrk="1" hangingPunct="1">
              <a:spcBef>
                <a:spcPct val="10000"/>
              </a:spcBef>
              <a:spcAft>
                <a:spcPct val="10000"/>
              </a:spcAft>
              <a:buClr>
                <a:srgbClr val="003300"/>
              </a:buClr>
              <a:buFont typeface="Wingdings" panose="05000000000000000000" pitchFamily="2" charset="2"/>
              <a:buChar char="§"/>
            </a:pPr>
            <a:endParaRPr lang="pt-BR" altLang="en-US" sz="2800" dirty="0">
              <a:latin typeface="Arial" panose="020B0604020202020204" pitchFamily="34" charset="0"/>
              <a:cs typeface="Arial" panose="020B0604020202020204" pitchFamily="34" charset="0"/>
            </a:endParaRPr>
          </a:p>
          <a:p>
            <a:pPr algn="just" eaLnBrk="1" hangingPunct="1">
              <a:spcBef>
                <a:spcPct val="10000"/>
              </a:spcBef>
              <a:spcAft>
                <a:spcPct val="10000"/>
              </a:spcAft>
              <a:buClr>
                <a:srgbClr val="003300"/>
              </a:buClr>
              <a:buFont typeface="Wingdings" panose="05000000000000000000" pitchFamily="2" charset="2"/>
              <a:buChar char="§"/>
            </a:pPr>
            <a:endParaRPr lang="pt-BR" altLang="en-US" sz="2800" dirty="0">
              <a:latin typeface="Arial" panose="020B0604020202020204" pitchFamily="34" charset="0"/>
              <a:cs typeface="Arial" panose="020B0604020202020204" pitchFamily="34" charset="0"/>
            </a:endParaRPr>
          </a:p>
          <a:p>
            <a:pPr algn="just" eaLnBrk="1" hangingPunct="1">
              <a:spcBef>
                <a:spcPct val="10000"/>
              </a:spcBef>
              <a:spcAft>
                <a:spcPct val="10000"/>
              </a:spcAft>
              <a:buClr>
                <a:srgbClr val="003300"/>
              </a:buClr>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Portanto, se partirmos de uma dívida de $100, com um superávit primário igual a zero e uma taxa de juros incidente sobre a dívida de 10%,  teremos uma dívida no final do período t igual a</a:t>
            </a:r>
          </a:p>
          <a:p>
            <a:pPr algn="just" eaLnBrk="1" hangingPunct="1">
              <a:spcBef>
                <a:spcPct val="10000"/>
              </a:spcBef>
              <a:spcAft>
                <a:spcPct val="10000"/>
              </a:spcAft>
              <a:buClr>
                <a:srgbClr val="003300"/>
              </a:buClr>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Caso o governo não queira que a dívida cresça a taxa (1+</a:t>
            </a:r>
            <a:r>
              <a:rPr lang="pt-BR" altLang="en-US" sz="2800" i="1" dirty="0">
                <a:latin typeface="Arial" panose="020B0604020202020204" pitchFamily="34" charset="0"/>
                <a:cs typeface="Arial" panose="020B0604020202020204" pitchFamily="34" charset="0"/>
              </a:rPr>
              <a:t>r</a:t>
            </a:r>
            <a:r>
              <a:rPr lang="pt-BR" altLang="en-US" sz="2800" dirty="0">
                <a:latin typeface="Arial" panose="020B0604020202020204" pitchFamily="34" charset="0"/>
                <a:cs typeface="Arial" panose="020B0604020202020204" pitchFamily="34" charset="0"/>
              </a:rPr>
              <a:t>), ele deverá obter um superávit primário no valor de $10. </a:t>
            </a:r>
          </a:p>
        </p:txBody>
      </p:sp>
      <p:graphicFrame>
        <p:nvGraphicFramePr>
          <p:cNvPr id="5" name="Object 21">
            <a:extLst>
              <a:ext uri="{FF2B5EF4-FFF2-40B4-BE49-F238E27FC236}">
                <a16:creationId xmlns:a16="http://schemas.microsoft.com/office/drawing/2014/main" id="{79DCE1BE-A40E-401C-9999-B73DE46B094B}"/>
              </a:ext>
            </a:extLst>
          </p:cNvPr>
          <p:cNvGraphicFramePr>
            <a:graphicFrameLocks/>
          </p:cNvGraphicFramePr>
          <p:nvPr>
            <p:extLst>
              <p:ext uri="{D42A27DB-BD31-4B8C-83A1-F6EECF244321}">
                <p14:modId xmlns:p14="http://schemas.microsoft.com/office/powerpoint/2010/main" val="1954403760"/>
              </p:ext>
            </p:extLst>
          </p:nvPr>
        </p:nvGraphicFramePr>
        <p:xfrm>
          <a:off x="685799" y="1629855"/>
          <a:ext cx="6019801" cy="715780"/>
        </p:xfrm>
        <a:graphic>
          <a:graphicData uri="http://schemas.openxmlformats.org/presentationml/2006/ole">
            <mc:AlternateContent xmlns:mc="http://schemas.openxmlformats.org/markup-compatibility/2006">
              <mc:Choice xmlns:v="urn:schemas-microsoft-com:vml" Requires="v">
                <p:oleObj name="Equation" r:id="rId2" imgW="2095500" imgH="241300" progId="Equation.DSMT4">
                  <p:embed/>
                </p:oleObj>
              </mc:Choice>
              <mc:Fallback>
                <p:oleObj name="Equation" r:id="rId2" imgW="2095500" imgH="241300" progId="Equation.DSMT4">
                  <p:embed/>
                  <p:pic>
                    <p:nvPicPr>
                      <p:cNvPr id="6" name="Object 21">
                        <a:extLst>
                          <a:ext uri="{FF2B5EF4-FFF2-40B4-BE49-F238E27FC236}">
                            <a16:creationId xmlns:a16="http://schemas.microsoft.com/office/drawing/2014/main" id="{966A7216-CE33-438D-9FB8-2ECE342F58F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1629855"/>
                        <a:ext cx="6019801" cy="715780"/>
                      </a:xfrm>
                      <a:prstGeom prst="rect">
                        <a:avLst/>
                      </a:prstGeom>
                      <a:solidFill>
                        <a:srgbClr val="F2F2F2"/>
                      </a:solidFill>
                      <a:ln w="9525">
                        <a:solidFill>
                          <a:schemeClr val="tx1"/>
                        </a:solidFill>
                        <a:miter lim="800000"/>
                        <a:headEnd/>
                        <a:tailEnd/>
                      </a:ln>
                    </p:spPr>
                  </p:pic>
                </p:oleObj>
              </mc:Fallback>
            </mc:AlternateContent>
          </a:graphicData>
        </a:graphic>
      </p:graphicFrame>
      <p:graphicFrame>
        <p:nvGraphicFramePr>
          <p:cNvPr id="6" name="Object 3">
            <a:extLst>
              <a:ext uri="{FF2B5EF4-FFF2-40B4-BE49-F238E27FC236}">
                <a16:creationId xmlns:a16="http://schemas.microsoft.com/office/drawing/2014/main" id="{A36BC2B7-B55B-4847-B204-11FB4B539449}"/>
              </a:ext>
            </a:extLst>
          </p:cNvPr>
          <p:cNvGraphicFramePr>
            <a:graphicFrameLocks/>
          </p:cNvGraphicFramePr>
          <p:nvPr>
            <p:extLst>
              <p:ext uri="{D42A27DB-BD31-4B8C-83A1-F6EECF244321}">
                <p14:modId xmlns:p14="http://schemas.microsoft.com/office/powerpoint/2010/main" val="2317790046"/>
              </p:ext>
            </p:extLst>
          </p:nvPr>
        </p:nvGraphicFramePr>
        <p:xfrm>
          <a:off x="9243390" y="3459985"/>
          <a:ext cx="2564296" cy="608433"/>
        </p:xfrm>
        <a:graphic>
          <a:graphicData uri="http://schemas.openxmlformats.org/presentationml/2006/ole">
            <mc:AlternateContent xmlns:mc="http://schemas.openxmlformats.org/markup-compatibility/2006">
              <mc:Choice xmlns:v="urn:schemas-microsoft-com:vml" Requires="v">
                <p:oleObj name="Equation" r:id="rId4" imgW="1129810" imgH="241195" progId="Equation.DSMT4">
                  <p:embed/>
                </p:oleObj>
              </mc:Choice>
              <mc:Fallback>
                <p:oleObj name="Equation" r:id="rId4" imgW="1129810" imgH="241195" progId="Equation.DSMT4">
                  <p:embed/>
                  <p:pic>
                    <p:nvPicPr>
                      <p:cNvPr id="7" name="Object 3">
                        <a:extLst>
                          <a:ext uri="{FF2B5EF4-FFF2-40B4-BE49-F238E27FC236}">
                            <a16:creationId xmlns:a16="http://schemas.microsoft.com/office/drawing/2014/main" id="{A686ED43-74E7-4FCA-AF0B-91C493FF904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3390" y="3459985"/>
                        <a:ext cx="2564296" cy="608433"/>
                      </a:xfrm>
                      <a:prstGeom prst="rect">
                        <a:avLst/>
                      </a:prstGeom>
                      <a:noFill/>
                      <a:ln>
                        <a:noFill/>
                      </a:ln>
                    </p:spPr>
                  </p:pic>
                </p:oleObj>
              </mc:Fallback>
            </mc:AlternateContent>
          </a:graphicData>
        </a:graphic>
      </p:graphicFrame>
      <p:sp>
        <p:nvSpPr>
          <p:cNvPr id="7" name="Rectangle 2">
            <a:extLst>
              <a:ext uri="{FF2B5EF4-FFF2-40B4-BE49-F238E27FC236}">
                <a16:creationId xmlns:a16="http://schemas.microsoft.com/office/drawing/2014/main" id="{11DCF78B-B991-4710-A8C8-ED7D89C57016}"/>
              </a:ext>
            </a:extLst>
          </p:cNvPr>
          <p:cNvSpPr>
            <a:spLocks noGrp="1" noChangeArrowheads="1"/>
          </p:cNvSpPr>
          <p:nvPr>
            <p:ph type="title"/>
          </p:nvPr>
        </p:nvSpPr>
        <p:spPr>
          <a:xfrm>
            <a:off x="1762539" y="80342"/>
            <a:ext cx="8030816" cy="1143000"/>
          </a:xfrm>
        </p:spPr>
        <p:txBody>
          <a:bodyPr>
            <a:noAutofit/>
          </a:bodyPr>
          <a:lstStyle/>
          <a:p>
            <a:pPr algn="ctr">
              <a:defRPr/>
            </a:pPr>
            <a:r>
              <a:rPr lang="pt-BR" sz="3200" dirty="0">
                <a:solidFill>
                  <a:schemeClr val="tx1"/>
                </a:solidFill>
                <a:effectLst/>
                <a:latin typeface="Arial" panose="020B0604020202020204" pitchFamily="34" charset="0"/>
                <a:cs typeface="Arial" panose="020B0604020202020204" pitchFamily="34" charset="0"/>
              </a:rPr>
              <a:t>A Restrição Orçamentária Intertemporal do Governo e a Razão Dívida/PIB</a:t>
            </a:r>
          </a:p>
        </p:txBody>
      </p:sp>
    </p:spTree>
    <p:extLst>
      <p:ext uri="{BB962C8B-B14F-4D97-AF65-F5344CB8AC3E}">
        <p14:creationId xmlns:p14="http://schemas.microsoft.com/office/powerpoint/2010/main" val="12777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D255EAFD-FBBE-4F65-A40B-53C38F0F4D5F}"/>
              </a:ext>
            </a:extLst>
          </p:cNvPr>
          <p:cNvSpPr>
            <a:spLocks noGrp="1"/>
          </p:cNvSpPr>
          <p:nvPr>
            <p:ph idx="1"/>
          </p:nvPr>
        </p:nvSpPr>
        <p:spPr>
          <a:xfrm>
            <a:off x="0" y="1128714"/>
            <a:ext cx="11860696" cy="3729037"/>
          </a:xfrm>
        </p:spPr>
        <p:txBody>
          <a:bodyPr/>
          <a:lstStyle/>
          <a:p>
            <a:pPr lvl="1" algn="just">
              <a:buClrTx/>
              <a:buFont typeface="Wingdings" panose="05000000000000000000" pitchFamily="2" charset="2"/>
              <a:buChar char="§"/>
            </a:pPr>
            <a:r>
              <a:rPr lang="pt-BR" altLang="en-US" sz="2800" b="1" dirty="0">
                <a:latin typeface="Arial" panose="020B0604020202020204" pitchFamily="34" charset="0"/>
                <a:cs typeface="Arial" panose="020B0604020202020204" pitchFamily="34" charset="0"/>
              </a:rPr>
              <a:t>Também Podemos Observar que:</a:t>
            </a:r>
          </a:p>
          <a:p>
            <a:pPr lvl="1" algn="just">
              <a:buClrTx/>
            </a:pPr>
            <a:endParaRPr lang="pt-BR" altLang="en-US" sz="600" dirty="0">
              <a:latin typeface="Calibri" panose="020F0502020204030204" pitchFamily="34" charset="0"/>
            </a:endParaRPr>
          </a:p>
          <a:p>
            <a:pPr lvl="1" algn="just">
              <a:buClrTx/>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Um aumento do gasto do governo (</a:t>
            </a:r>
            <a:r>
              <a:rPr lang="pt-BR" altLang="en-US" sz="2800" i="1" dirty="0">
                <a:latin typeface="Arial" panose="020B0604020202020204" pitchFamily="34" charset="0"/>
                <a:cs typeface="Arial" panose="020B0604020202020204" pitchFamily="34" charset="0"/>
              </a:rPr>
              <a:t>G, </a:t>
            </a:r>
            <a:r>
              <a:rPr lang="pt-BR" altLang="en-US" sz="2800" i="1" dirty="0" err="1">
                <a:latin typeface="Arial" panose="020B0604020202020204" pitchFamily="34" charset="0"/>
                <a:cs typeface="Arial" panose="020B0604020202020204" pitchFamily="34" charset="0"/>
              </a:rPr>
              <a:t>Tr</a:t>
            </a:r>
            <a:r>
              <a:rPr lang="pt-BR" altLang="en-US" sz="2800" i="1" dirty="0">
                <a:latin typeface="Arial" panose="020B0604020202020204" pitchFamily="34" charset="0"/>
                <a:cs typeface="Arial" panose="020B0604020202020204" pitchFamily="34" charset="0"/>
              </a:rPr>
              <a:t> ou </a:t>
            </a:r>
            <a:r>
              <a:rPr lang="pt-BR" altLang="en-US" sz="2800" i="1" dirty="0" err="1">
                <a:latin typeface="Arial" panose="020B0604020202020204" pitchFamily="34" charset="0"/>
                <a:cs typeface="Arial" panose="020B0604020202020204" pitchFamily="34" charset="0"/>
              </a:rPr>
              <a:t>I</a:t>
            </a:r>
            <a:r>
              <a:rPr lang="pt-BR" altLang="en-US" sz="1800" dirty="0" err="1">
                <a:latin typeface="Arial" panose="020B0604020202020204" pitchFamily="34" charset="0"/>
                <a:cs typeface="Arial" panose="020B0604020202020204" pitchFamily="34" charset="0"/>
              </a:rPr>
              <a:t>g</a:t>
            </a:r>
            <a:r>
              <a:rPr lang="pt-BR" altLang="en-US" sz="2800" dirty="0">
                <a:latin typeface="Arial" panose="020B0604020202020204" pitchFamily="34" charset="0"/>
                <a:cs typeface="Arial" panose="020B0604020202020204" pitchFamily="34" charset="0"/>
              </a:rPr>
              <a:t>) ou uma redução dos impostos (aumento do déficit primário) deverá ser compensada por um aumento dos impostos no futuro ou um por corte de gastos.</a:t>
            </a:r>
          </a:p>
          <a:p>
            <a:pPr lvl="1" algn="just">
              <a:buClrTx/>
              <a:buFont typeface="Wingdings" panose="05000000000000000000" pitchFamily="2" charset="2"/>
              <a:buChar char="§"/>
            </a:pPr>
            <a:endParaRPr lang="pt-BR" altLang="en-US" sz="1200" dirty="0">
              <a:latin typeface="Arial" panose="020B0604020202020204" pitchFamily="34" charset="0"/>
              <a:cs typeface="Arial" panose="020B0604020202020204" pitchFamily="34" charset="0"/>
            </a:endParaRPr>
          </a:p>
          <a:p>
            <a:pPr lvl="1" algn="just">
              <a:buClrTx/>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Quanto mais o governo esperar para aumentar os impostos (ou cortar os gastos) ou quanto mais alta for a taxa real de juros, maior deverá ser o ajuste fiscal no futuro.</a:t>
            </a:r>
          </a:p>
        </p:txBody>
      </p:sp>
      <p:sp>
        <p:nvSpPr>
          <p:cNvPr id="5" name="Rectangle 2">
            <a:extLst>
              <a:ext uri="{FF2B5EF4-FFF2-40B4-BE49-F238E27FC236}">
                <a16:creationId xmlns:a16="http://schemas.microsoft.com/office/drawing/2014/main" id="{B2F2F645-3736-4C73-8E35-66A08AD756AB}"/>
              </a:ext>
            </a:extLst>
          </p:cNvPr>
          <p:cNvSpPr>
            <a:spLocks noGrp="1" noChangeArrowheads="1"/>
          </p:cNvSpPr>
          <p:nvPr>
            <p:ph type="title"/>
          </p:nvPr>
        </p:nvSpPr>
        <p:spPr>
          <a:xfrm>
            <a:off x="1762539" y="53838"/>
            <a:ext cx="8030816" cy="1143000"/>
          </a:xfrm>
        </p:spPr>
        <p:txBody>
          <a:bodyPr>
            <a:noAutofit/>
          </a:bodyPr>
          <a:lstStyle/>
          <a:p>
            <a:pPr algn="ctr">
              <a:defRPr/>
            </a:pPr>
            <a:r>
              <a:rPr lang="pt-BR" sz="3200" dirty="0">
                <a:solidFill>
                  <a:schemeClr val="tx1"/>
                </a:solidFill>
                <a:effectLst/>
                <a:latin typeface="Arial" panose="020B0604020202020204" pitchFamily="34" charset="0"/>
                <a:cs typeface="Arial" panose="020B0604020202020204" pitchFamily="34" charset="0"/>
              </a:rPr>
              <a:t>A Restrição Orçamentária Intertemporal do Governo e a Razão Dívida/PIB</a:t>
            </a:r>
          </a:p>
        </p:txBody>
      </p:sp>
    </p:spTree>
    <p:extLst>
      <p:ext uri="{BB962C8B-B14F-4D97-AF65-F5344CB8AC3E}">
        <p14:creationId xmlns:p14="http://schemas.microsoft.com/office/powerpoint/2010/main" val="113485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E15E8E-D7AE-4ACD-930A-E334B2DE52CE}"/>
              </a:ext>
            </a:extLst>
          </p:cNvPr>
          <p:cNvSpPr txBox="1">
            <a:spLocks noChangeArrowheads="1"/>
          </p:cNvSpPr>
          <p:nvPr/>
        </p:nvSpPr>
        <p:spPr bwMode="auto">
          <a:xfrm>
            <a:off x="304799" y="1165227"/>
            <a:ext cx="1148963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892" indent="-342892" algn="just" eaLnBrk="1" hangingPunct="1">
              <a:spcBef>
                <a:spcPct val="20000"/>
              </a:spcBef>
              <a:buSzPct val="95000"/>
              <a:buFont typeface="Wingdings" panose="05000000000000000000" pitchFamily="2" charset="2"/>
              <a:buChar char="§"/>
            </a:pPr>
            <a:r>
              <a:rPr lang="pt-BR" altLang="en-US" sz="2800" b="1" dirty="0">
                <a:latin typeface="Arial" panose="020B0604020202020204" pitchFamily="34" charset="0"/>
                <a:cs typeface="Arial" panose="020B0604020202020204" pitchFamily="34" charset="0"/>
              </a:rPr>
              <a:t>A partir dos cálculos anteriores dos déficits e dívidas podemos tirar as seguintes conclusões:</a:t>
            </a:r>
          </a:p>
        </p:txBody>
      </p:sp>
      <p:sp>
        <p:nvSpPr>
          <p:cNvPr id="5" name="Rectangle 4">
            <a:extLst>
              <a:ext uri="{FF2B5EF4-FFF2-40B4-BE49-F238E27FC236}">
                <a16:creationId xmlns:a16="http://schemas.microsoft.com/office/drawing/2014/main" id="{B3F9A163-B3DB-4903-B89C-8C3E4389AB45}"/>
              </a:ext>
            </a:extLst>
          </p:cNvPr>
          <p:cNvSpPr>
            <a:spLocks noChangeArrowheads="1"/>
          </p:cNvSpPr>
          <p:nvPr/>
        </p:nvSpPr>
        <p:spPr bwMode="auto">
          <a:xfrm>
            <a:off x="228600" y="2186608"/>
            <a:ext cx="11565834"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803275" indent="-3492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lgn="just" eaLnBrk="1" hangingPunct="1">
              <a:spcBef>
                <a:spcPct val="10000"/>
              </a:spcBef>
              <a:spcAft>
                <a:spcPct val="10000"/>
              </a:spcAft>
              <a:buSzPct val="90000"/>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O legado de déficits passados é uma dívida pública maior.</a:t>
            </a:r>
          </a:p>
          <a:p>
            <a:pPr lvl="1" algn="just" eaLnBrk="1" hangingPunct="1">
              <a:spcBef>
                <a:spcPct val="10000"/>
              </a:spcBef>
              <a:spcAft>
                <a:spcPct val="10000"/>
              </a:spcAft>
              <a:buSzPct val="90000"/>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Para estabilizar a dívida, o governo deve eliminar o déficit.</a:t>
            </a:r>
          </a:p>
          <a:p>
            <a:pPr lvl="1" algn="just" eaLnBrk="1" hangingPunct="1">
              <a:spcBef>
                <a:spcPct val="10000"/>
              </a:spcBef>
              <a:spcAft>
                <a:spcPct val="10000"/>
              </a:spcAft>
              <a:buSzPct val="90000"/>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Para eliminar o déficit, o governo deve gerar um superávit primário igual aos pagamentos de juros sobre a dívida existente.</a:t>
            </a:r>
          </a:p>
        </p:txBody>
      </p:sp>
      <p:sp>
        <p:nvSpPr>
          <p:cNvPr id="6" name="Rectangle 2">
            <a:extLst>
              <a:ext uri="{FF2B5EF4-FFF2-40B4-BE49-F238E27FC236}">
                <a16:creationId xmlns:a16="http://schemas.microsoft.com/office/drawing/2014/main" id="{C83CAD81-9205-4A80-AFB4-97F7F18E4BD3}"/>
              </a:ext>
            </a:extLst>
          </p:cNvPr>
          <p:cNvSpPr>
            <a:spLocks noGrp="1" noChangeArrowheads="1"/>
          </p:cNvSpPr>
          <p:nvPr>
            <p:ph type="title"/>
          </p:nvPr>
        </p:nvSpPr>
        <p:spPr>
          <a:xfrm>
            <a:off x="1762539" y="67090"/>
            <a:ext cx="8030816" cy="1143000"/>
          </a:xfrm>
        </p:spPr>
        <p:txBody>
          <a:bodyPr>
            <a:noAutofit/>
          </a:bodyPr>
          <a:lstStyle/>
          <a:p>
            <a:pPr algn="ctr">
              <a:defRPr/>
            </a:pPr>
            <a:r>
              <a:rPr lang="pt-BR" sz="3200" dirty="0">
                <a:solidFill>
                  <a:schemeClr val="tx1"/>
                </a:solidFill>
                <a:effectLst/>
                <a:latin typeface="Arial" panose="020B0604020202020204" pitchFamily="34" charset="0"/>
                <a:cs typeface="Arial" panose="020B0604020202020204" pitchFamily="34" charset="0"/>
              </a:rPr>
              <a:t>A Restrição Orçamentária Intertemporal do Governo e a Razão Dívida/PIB</a:t>
            </a:r>
          </a:p>
        </p:txBody>
      </p:sp>
    </p:spTree>
    <p:extLst>
      <p:ext uri="{BB962C8B-B14F-4D97-AF65-F5344CB8AC3E}">
        <p14:creationId xmlns:p14="http://schemas.microsoft.com/office/powerpoint/2010/main" val="52776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D6B1279-B899-402A-9A9A-890F45EF50F6}"/>
              </a:ext>
            </a:extLst>
          </p:cNvPr>
          <p:cNvSpPr>
            <a:spLocks noGrp="1" noChangeArrowheads="1"/>
          </p:cNvSpPr>
          <p:nvPr>
            <p:ph type="title"/>
          </p:nvPr>
        </p:nvSpPr>
        <p:spPr>
          <a:xfrm>
            <a:off x="1762539" y="40586"/>
            <a:ext cx="8030816" cy="1143000"/>
          </a:xfrm>
        </p:spPr>
        <p:txBody>
          <a:bodyPr>
            <a:noAutofit/>
          </a:bodyPr>
          <a:lstStyle/>
          <a:p>
            <a:pPr algn="ctr">
              <a:defRPr/>
            </a:pPr>
            <a:r>
              <a:rPr lang="pt-BR" sz="3200" dirty="0">
                <a:solidFill>
                  <a:schemeClr val="tx1"/>
                </a:solidFill>
                <a:effectLst/>
                <a:latin typeface="Arial" panose="020B0604020202020204" pitchFamily="34" charset="0"/>
                <a:cs typeface="Arial" panose="020B0604020202020204" pitchFamily="34" charset="0"/>
              </a:rPr>
              <a:t>A Restrição Orçamentária Intertemporal do Governo e a Razão Dívida/PIB</a:t>
            </a:r>
          </a:p>
        </p:txBody>
      </p:sp>
      <p:sp>
        <p:nvSpPr>
          <p:cNvPr id="5" name="Espaço Reservado para Conteúdo 2">
            <a:extLst>
              <a:ext uri="{FF2B5EF4-FFF2-40B4-BE49-F238E27FC236}">
                <a16:creationId xmlns:a16="http://schemas.microsoft.com/office/drawing/2014/main" id="{628FF594-9F8A-43EF-BC90-ECC2FA671043}"/>
              </a:ext>
            </a:extLst>
          </p:cNvPr>
          <p:cNvSpPr>
            <a:spLocks noGrp="1"/>
          </p:cNvSpPr>
          <p:nvPr>
            <p:ph idx="1"/>
          </p:nvPr>
        </p:nvSpPr>
        <p:spPr>
          <a:xfrm>
            <a:off x="228599" y="1047752"/>
            <a:ext cx="11579087" cy="936625"/>
          </a:xfrm>
        </p:spPr>
        <p:txBody>
          <a:bodyPr/>
          <a:lstStyle/>
          <a:p>
            <a:pPr algn="just">
              <a:buClrTx/>
              <a:buSzPct val="100000"/>
              <a:buFont typeface="Wingdings" panose="05000000000000000000" pitchFamily="2" charset="2"/>
              <a:buChar char="§"/>
            </a:pPr>
            <a:r>
              <a:rPr lang="pt-BR" altLang="en-US" sz="2600" dirty="0">
                <a:latin typeface="Arial" panose="020B0604020202020204" pitchFamily="34" charset="0"/>
                <a:cs typeface="Arial" panose="020B0604020202020204" pitchFamily="34" charset="0"/>
              </a:rPr>
              <a:t>A </a:t>
            </a:r>
            <a:r>
              <a:rPr lang="pt-BR" altLang="en-US" sz="2600" b="1" i="1" dirty="0">
                <a:latin typeface="Arial" panose="020B0604020202020204" pitchFamily="34" charset="0"/>
                <a:cs typeface="Arial" panose="020B0604020202020204" pitchFamily="34" charset="0"/>
              </a:rPr>
              <a:t>razão dívida/PIB</a:t>
            </a:r>
            <a:r>
              <a:rPr lang="pt-BR" altLang="en-US" sz="2600" dirty="0">
                <a:latin typeface="Arial" panose="020B0604020202020204" pitchFamily="34" charset="0"/>
                <a:cs typeface="Arial" panose="020B0604020202020204" pitchFamily="34" charset="0"/>
              </a:rPr>
              <a:t>, ou coeficiente de endividamento, fornece a razão entre a dívida e o PIB.</a:t>
            </a:r>
          </a:p>
          <a:p>
            <a:pPr algn="just">
              <a:buSzPct val="100000"/>
              <a:buFont typeface="Wingdings" panose="05000000000000000000" pitchFamily="2" charset="2"/>
              <a:buChar char="§"/>
            </a:pPr>
            <a:endParaRPr lang="pt-BR" altLang="en-US" sz="2600" dirty="0">
              <a:latin typeface="Arial" panose="020B0604020202020204" pitchFamily="34" charset="0"/>
              <a:cs typeface="Arial" panose="020B0604020202020204" pitchFamily="34" charset="0"/>
            </a:endParaRPr>
          </a:p>
        </p:txBody>
      </p:sp>
      <p:grpSp>
        <p:nvGrpSpPr>
          <p:cNvPr id="6" name="Grupo 2">
            <a:extLst>
              <a:ext uri="{FF2B5EF4-FFF2-40B4-BE49-F238E27FC236}">
                <a16:creationId xmlns:a16="http://schemas.microsoft.com/office/drawing/2014/main" id="{3C90EE8B-DA48-44EF-98A3-52069A5ED4AB}"/>
              </a:ext>
            </a:extLst>
          </p:cNvPr>
          <p:cNvGrpSpPr/>
          <p:nvPr/>
        </p:nvGrpSpPr>
        <p:grpSpPr>
          <a:xfrm>
            <a:off x="533400" y="2079967"/>
            <a:ext cx="10439401" cy="1792606"/>
            <a:chOff x="74613" y="2109787"/>
            <a:chExt cx="10439401" cy="1792606"/>
          </a:xfrm>
        </p:grpSpPr>
        <p:grpSp>
          <p:nvGrpSpPr>
            <p:cNvPr id="7" name="Grupo 1">
              <a:extLst>
                <a:ext uri="{FF2B5EF4-FFF2-40B4-BE49-F238E27FC236}">
                  <a16:creationId xmlns:a16="http://schemas.microsoft.com/office/drawing/2014/main" id="{5982CBED-679D-454E-9703-E2B7C74188E8}"/>
                </a:ext>
              </a:extLst>
            </p:cNvPr>
            <p:cNvGrpSpPr/>
            <p:nvPr/>
          </p:nvGrpSpPr>
          <p:grpSpPr>
            <a:xfrm>
              <a:off x="74613" y="2325688"/>
              <a:ext cx="10439401" cy="1576705"/>
              <a:chOff x="74613" y="2325688"/>
              <a:chExt cx="10439401" cy="1576705"/>
            </a:xfrm>
          </p:grpSpPr>
          <p:sp>
            <p:nvSpPr>
              <p:cNvPr id="9" name="CaixaDeTexto 8">
                <a:extLst>
                  <a:ext uri="{FF2B5EF4-FFF2-40B4-BE49-F238E27FC236}">
                    <a16:creationId xmlns:a16="http://schemas.microsoft.com/office/drawing/2014/main" id="{96AF2ED3-70F7-4495-92B3-CE9C054A1029}"/>
                  </a:ext>
                </a:extLst>
              </p:cNvPr>
              <p:cNvSpPr txBox="1">
                <a:spLocks noChangeArrowheads="1"/>
              </p:cNvSpPr>
              <p:nvPr/>
            </p:nvSpPr>
            <p:spPr bwMode="auto">
              <a:xfrm>
                <a:off x="609600" y="3409950"/>
                <a:ext cx="9904414" cy="4924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pt-BR" altLang="en-US" sz="2600" dirty="0">
                    <a:latin typeface="Arial" panose="020B0604020202020204" pitchFamily="34" charset="0"/>
                    <a:cs typeface="Arial" panose="020B0604020202020204" pitchFamily="34" charset="0"/>
                  </a:rPr>
                  <a:t>Note que o último termo é o déficit primário em relação ao PIB (</a:t>
                </a:r>
                <a:r>
                  <a:rPr lang="pt-BR" altLang="en-US" sz="2600" i="1" dirty="0" err="1">
                    <a:latin typeface="Arial" panose="020B0604020202020204" pitchFamily="34" charset="0"/>
                    <a:cs typeface="Arial" panose="020B0604020202020204" pitchFamily="34" charset="0"/>
                  </a:rPr>
                  <a:t>d</a:t>
                </a:r>
                <a:r>
                  <a:rPr lang="pt-BR" altLang="en-US" sz="1800" i="1" dirty="0" err="1">
                    <a:latin typeface="Arial" panose="020B0604020202020204" pitchFamily="34" charset="0"/>
                    <a:cs typeface="Arial" panose="020B0604020202020204" pitchFamily="34" charset="0"/>
                  </a:rPr>
                  <a:t>t</a:t>
                </a:r>
                <a:r>
                  <a:rPr lang="pt-BR" altLang="en-US" sz="2600" dirty="0">
                    <a:latin typeface="Arial" panose="020B0604020202020204" pitchFamily="34" charset="0"/>
                    <a:cs typeface="Arial" panose="020B0604020202020204" pitchFamily="34" charset="0"/>
                  </a:rPr>
                  <a:t>)</a:t>
                </a:r>
              </a:p>
            </p:txBody>
          </p:sp>
          <p:sp>
            <p:nvSpPr>
              <p:cNvPr id="10" name="CaixaDeTexto 12">
                <a:extLst>
                  <a:ext uri="{FF2B5EF4-FFF2-40B4-BE49-F238E27FC236}">
                    <a16:creationId xmlns:a16="http://schemas.microsoft.com/office/drawing/2014/main" id="{752CA0FE-8424-477A-9897-C00702407071}"/>
                  </a:ext>
                </a:extLst>
              </p:cNvPr>
              <p:cNvSpPr txBox="1">
                <a:spLocks noChangeArrowheads="1"/>
              </p:cNvSpPr>
              <p:nvPr/>
            </p:nvSpPr>
            <p:spPr bwMode="auto">
              <a:xfrm>
                <a:off x="74613" y="2325688"/>
                <a:ext cx="611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2800" b="1" dirty="0">
                    <a:latin typeface="Calibri" panose="020F0502020204030204" pitchFamily="34" charset="0"/>
                  </a:rPr>
                  <a:t>(I)</a:t>
                </a:r>
              </a:p>
            </p:txBody>
          </p:sp>
        </p:grpSp>
        <p:graphicFrame>
          <p:nvGraphicFramePr>
            <p:cNvPr id="8" name="Object 2">
              <a:extLst>
                <a:ext uri="{FF2B5EF4-FFF2-40B4-BE49-F238E27FC236}">
                  <a16:creationId xmlns:a16="http://schemas.microsoft.com/office/drawing/2014/main" id="{5DFC2307-0B40-4D0C-B26D-FBC2DC231091}"/>
                </a:ext>
              </a:extLst>
            </p:cNvPr>
            <p:cNvGraphicFramePr>
              <a:graphicFrameLocks/>
            </p:cNvGraphicFramePr>
            <p:nvPr>
              <p:extLst>
                <p:ext uri="{D42A27DB-BD31-4B8C-83A1-F6EECF244321}">
                  <p14:modId xmlns:p14="http://schemas.microsoft.com/office/powerpoint/2010/main" val="2906170236"/>
                </p:ext>
              </p:extLst>
            </p:nvPr>
          </p:nvGraphicFramePr>
          <p:xfrm>
            <a:off x="609601" y="2109787"/>
            <a:ext cx="6140795" cy="1206569"/>
          </p:xfrm>
          <a:graphic>
            <a:graphicData uri="http://schemas.openxmlformats.org/presentationml/2006/ole">
              <mc:AlternateContent xmlns:mc="http://schemas.openxmlformats.org/markup-compatibility/2006">
                <mc:Choice xmlns:v="urn:schemas-microsoft-com:vml" Requires="v">
                  <p:oleObj name="Equation" r:id="rId2" imgW="2197100" imgH="457200" progId="Equation.DSMT4">
                    <p:embed/>
                  </p:oleObj>
                </mc:Choice>
                <mc:Fallback>
                  <p:oleObj name="Equation" r:id="rId2" imgW="2197100" imgH="457200" progId="Equation.DSMT4">
                    <p:embed/>
                    <p:pic>
                      <p:nvPicPr>
                        <p:cNvPr id="8" name="Object 2">
                          <a:extLst>
                            <a:ext uri="{FF2B5EF4-FFF2-40B4-BE49-F238E27FC236}">
                              <a16:creationId xmlns:a16="http://schemas.microsoft.com/office/drawing/2014/main" id="{B29FA17A-826F-428F-8192-ADE220DEBEE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2109787"/>
                          <a:ext cx="6140795" cy="1206569"/>
                        </a:xfrm>
                        <a:prstGeom prst="rect">
                          <a:avLst/>
                        </a:prstGeom>
                        <a:solidFill>
                          <a:schemeClr val="bg1">
                            <a:lumMod val="95000"/>
                          </a:schemeClr>
                        </a:solidFill>
                        <a:ln>
                          <a:solidFill>
                            <a:schemeClr val="tx1"/>
                          </a:solidFill>
                        </a:ln>
                      </p:spPr>
                    </p:pic>
                  </p:oleObj>
                </mc:Fallback>
              </mc:AlternateContent>
            </a:graphicData>
          </a:graphic>
        </p:graphicFrame>
      </p:grpSp>
      <p:sp>
        <p:nvSpPr>
          <p:cNvPr id="11" name="CaixaDeTexto 11">
            <a:extLst>
              <a:ext uri="{FF2B5EF4-FFF2-40B4-BE49-F238E27FC236}">
                <a16:creationId xmlns:a16="http://schemas.microsoft.com/office/drawing/2014/main" id="{67361250-3F1A-4540-AA2D-A906976703C1}"/>
              </a:ext>
            </a:extLst>
          </p:cNvPr>
          <p:cNvSpPr txBox="1">
            <a:spLocks noChangeArrowheads="1"/>
          </p:cNvSpPr>
          <p:nvPr/>
        </p:nvSpPr>
        <p:spPr bwMode="auto">
          <a:xfrm>
            <a:off x="1066800" y="5633002"/>
            <a:ext cx="94289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2600" dirty="0">
                <a:latin typeface="Arial" panose="020B0604020202020204" pitchFamily="34" charset="0"/>
                <a:cs typeface="Arial" panose="020B0604020202020204" pitchFamily="34" charset="0"/>
              </a:rPr>
              <a:t>Agora temos todos os termos da equação em relação ao PIB.</a:t>
            </a:r>
          </a:p>
        </p:txBody>
      </p:sp>
      <p:graphicFrame>
        <p:nvGraphicFramePr>
          <p:cNvPr id="12" name="Object 8">
            <a:extLst>
              <a:ext uri="{FF2B5EF4-FFF2-40B4-BE49-F238E27FC236}">
                <a16:creationId xmlns:a16="http://schemas.microsoft.com/office/drawing/2014/main" id="{7C0EB552-E2D7-4B34-A3C4-1B631C833A15}"/>
              </a:ext>
            </a:extLst>
          </p:cNvPr>
          <p:cNvGraphicFramePr>
            <a:graphicFrameLocks/>
          </p:cNvGraphicFramePr>
          <p:nvPr>
            <p:extLst>
              <p:ext uri="{D42A27DB-BD31-4B8C-83A1-F6EECF244321}">
                <p14:modId xmlns:p14="http://schemas.microsoft.com/office/powerpoint/2010/main" val="1684441675"/>
              </p:ext>
            </p:extLst>
          </p:nvPr>
        </p:nvGraphicFramePr>
        <p:xfrm>
          <a:off x="1066798" y="4295702"/>
          <a:ext cx="4432853" cy="1206569"/>
        </p:xfrm>
        <a:graphic>
          <a:graphicData uri="http://schemas.openxmlformats.org/presentationml/2006/ole">
            <mc:AlternateContent xmlns:mc="http://schemas.openxmlformats.org/markup-compatibility/2006">
              <mc:Choice xmlns:v="urn:schemas-microsoft-com:vml" Requires="v">
                <p:oleObj name="Equation" r:id="rId4" imgW="1549080" imgH="457200" progId="Equation.DSMT4">
                  <p:embed/>
                </p:oleObj>
              </mc:Choice>
              <mc:Fallback>
                <p:oleObj name="Equation" r:id="rId4" imgW="1549080" imgH="457200" progId="Equation.DSMT4">
                  <p:embed/>
                  <p:pic>
                    <p:nvPicPr>
                      <p:cNvPr id="12" name="Object 8">
                        <a:extLst>
                          <a:ext uri="{FF2B5EF4-FFF2-40B4-BE49-F238E27FC236}">
                            <a16:creationId xmlns:a16="http://schemas.microsoft.com/office/drawing/2014/main" id="{F7BC1420-6615-40F5-950B-FD25B4AB368A}"/>
                          </a:ext>
                        </a:extLst>
                      </p:cNvPr>
                      <p:cNvPicPr>
                        <a:picLocks noChangeArrowheads="1"/>
                      </p:cNvPicPr>
                      <p:nvPr/>
                    </p:nvPicPr>
                    <p:blipFill>
                      <a:blip r:embed="rId5"/>
                      <a:srcRect/>
                      <a:stretch>
                        <a:fillRect/>
                      </a:stretch>
                    </p:blipFill>
                    <p:spPr bwMode="auto">
                      <a:xfrm>
                        <a:off x="1066798" y="4295702"/>
                        <a:ext cx="4432853" cy="1206569"/>
                      </a:xfrm>
                      <a:prstGeom prst="rect">
                        <a:avLst/>
                      </a:prstGeom>
                      <a:solidFill>
                        <a:schemeClr val="bg1">
                          <a:lumMod val="95000"/>
                        </a:schemeClr>
                      </a:solidFill>
                      <a:ln>
                        <a:solidFill>
                          <a:schemeClr val="tx1"/>
                        </a:solidFill>
                      </a:ln>
                    </p:spPr>
                  </p:pic>
                </p:oleObj>
              </mc:Fallback>
            </mc:AlternateContent>
          </a:graphicData>
        </a:graphic>
      </p:graphicFrame>
      <p:sp>
        <p:nvSpPr>
          <p:cNvPr id="13" name="CaixaDeTexto 10">
            <a:extLst>
              <a:ext uri="{FF2B5EF4-FFF2-40B4-BE49-F238E27FC236}">
                <a16:creationId xmlns:a16="http://schemas.microsoft.com/office/drawing/2014/main" id="{EFFD8CC2-2B75-4833-8855-D07AE6BD2E05}"/>
              </a:ext>
            </a:extLst>
          </p:cNvPr>
          <p:cNvSpPr txBox="1">
            <a:spLocks noChangeArrowheads="1"/>
          </p:cNvSpPr>
          <p:nvPr/>
        </p:nvSpPr>
        <p:spPr bwMode="auto">
          <a:xfrm>
            <a:off x="5791663" y="4478191"/>
            <a:ext cx="6281068" cy="8617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pt-BR" altLang="en-US" sz="2500" dirty="0">
                <a:latin typeface="Arial" panose="020B0604020202020204" pitchFamily="34" charset="0"/>
                <a:cs typeface="Arial" panose="020B0604020202020204" pitchFamily="34" charset="0"/>
              </a:rPr>
              <a:t>Multiplicando e dividindo o segundo termo pelo produto defasado em um período.</a:t>
            </a:r>
          </a:p>
        </p:txBody>
      </p:sp>
      <p:sp>
        <p:nvSpPr>
          <p:cNvPr id="14" name="CaixaDeTexto 13">
            <a:extLst>
              <a:ext uri="{FF2B5EF4-FFF2-40B4-BE49-F238E27FC236}">
                <a16:creationId xmlns:a16="http://schemas.microsoft.com/office/drawing/2014/main" id="{FBFFEDF4-9289-4209-BF70-0B464A9202DC}"/>
              </a:ext>
            </a:extLst>
          </p:cNvPr>
          <p:cNvSpPr txBox="1">
            <a:spLocks noChangeArrowheads="1"/>
          </p:cNvSpPr>
          <p:nvPr/>
        </p:nvSpPr>
        <p:spPr bwMode="auto">
          <a:xfrm>
            <a:off x="454441" y="4537599"/>
            <a:ext cx="623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2800" b="1" dirty="0">
                <a:latin typeface="Calibri" panose="020F0502020204030204" pitchFamily="34" charset="0"/>
              </a:rPr>
              <a:t>(II)</a:t>
            </a:r>
          </a:p>
        </p:txBody>
      </p:sp>
      <p:cxnSp>
        <p:nvCxnSpPr>
          <p:cNvPr id="15" name="Conector de seta reta 17">
            <a:extLst>
              <a:ext uri="{FF2B5EF4-FFF2-40B4-BE49-F238E27FC236}">
                <a16:creationId xmlns:a16="http://schemas.microsoft.com/office/drawing/2014/main" id="{E534CEAC-EA62-4403-BE7C-6DA5B036CEA1}"/>
              </a:ext>
            </a:extLst>
          </p:cNvPr>
          <p:cNvCxnSpPr>
            <a:cxnSpLocks/>
          </p:cNvCxnSpPr>
          <p:nvPr/>
        </p:nvCxnSpPr>
        <p:spPr>
          <a:xfrm flipH="1">
            <a:off x="5499653" y="4887941"/>
            <a:ext cx="2782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37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97C4D10-FAFA-4C57-9C7E-4CB0E28F779F}"/>
              </a:ext>
            </a:extLst>
          </p:cNvPr>
          <p:cNvSpPr>
            <a:spLocks noGrp="1" noChangeArrowheads="1"/>
          </p:cNvSpPr>
          <p:nvPr>
            <p:ph type="title"/>
          </p:nvPr>
        </p:nvSpPr>
        <p:spPr>
          <a:xfrm>
            <a:off x="1762539" y="53838"/>
            <a:ext cx="8030816" cy="1143000"/>
          </a:xfrm>
        </p:spPr>
        <p:txBody>
          <a:bodyPr>
            <a:noAutofit/>
          </a:bodyPr>
          <a:lstStyle/>
          <a:p>
            <a:pPr algn="ctr">
              <a:defRPr/>
            </a:pPr>
            <a:r>
              <a:rPr lang="pt-BR" sz="3200" dirty="0">
                <a:solidFill>
                  <a:schemeClr val="tx1"/>
                </a:solidFill>
                <a:effectLst/>
                <a:latin typeface="Arial" panose="020B0604020202020204" pitchFamily="34" charset="0"/>
                <a:cs typeface="Arial" panose="020B0604020202020204" pitchFamily="34" charset="0"/>
              </a:rPr>
              <a:t>A Restrição Orçamentária Intertemporal do Governo e a Razão Dívida/PIB</a:t>
            </a:r>
          </a:p>
        </p:txBody>
      </p:sp>
      <p:sp>
        <p:nvSpPr>
          <p:cNvPr id="5" name="Retângulo 4">
            <a:extLst>
              <a:ext uri="{FF2B5EF4-FFF2-40B4-BE49-F238E27FC236}">
                <a16:creationId xmlns:a16="http://schemas.microsoft.com/office/drawing/2014/main" id="{F402B1F0-ABB9-458B-AFD6-09794F04C46F}"/>
              </a:ext>
            </a:extLst>
          </p:cNvPr>
          <p:cNvSpPr/>
          <p:nvPr/>
        </p:nvSpPr>
        <p:spPr>
          <a:xfrm>
            <a:off x="6248743" y="3542472"/>
            <a:ext cx="3976756" cy="141515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Conteúdo 2">
            <a:extLst>
              <a:ext uri="{FF2B5EF4-FFF2-40B4-BE49-F238E27FC236}">
                <a16:creationId xmlns:a16="http://schemas.microsoft.com/office/drawing/2014/main" id="{03DA57D0-2EB5-4C19-885A-3FDC07E4E1C3}"/>
              </a:ext>
            </a:extLst>
          </p:cNvPr>
          <p:cNvSpPr>
            <a:spLocks noGrp="1"/>
          </p:cNvSpPr>
          <p:nvPr>
            <p:ph idx="1"/>
          </p:nvPr>
        </p:nvSpPr>
        <p:spPr>
          <a:xfrm>
            <a:off x="228599" y="1100277"/>
            <a:ext cx="10591799" cy="788987"/>
          </a:xfrm>
        </p:spPr>
        <p:txBody>
          <a:bodyPr/>
          <a:lstStyle/>
          <a:p>
            <a:pPr>
              <a:buClrTx/>
              <a:buSzPct val="100000"/>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Sendo        a taxa de crescimento real do PIB:</a:t>
            </a:r>
          </a:p>
        </p:txBody>
      </p:sp>
      <p:sp>
        <p:nvSpPr>
          <p:cNvPr id="7" name="Retângulo 6">
            <a:extLst>
              <a:ext uri="{FF2B5EF4-FFF2-40B4-BE49-F238E27FC236}">
                <a16:creationId xmlns:a16="http://schemas.microsoft.com/office/drawing/2014/main" id="{A9DE174D-79C8-4210-994D-6A4FD5A485DA}"/>
              </a:ext>
            </a:extLst>
          </p:cNvPr>
          <p:cNvSpPr/>
          <p:nvPr/>
        </p:nvSpPr>
        <p:spPr>
          <a:xfrm>
            <a:off x="8362355" y="1650724"/>
            <a:ext cx="2113483" cy="1208091"/>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aphicFrame>
        <p:nvGraphicFramePr>
          <p:cNvPr id="8" name="Object 2">
            <a:extLst>
              <a:ext uri="{FF2B5EF4-FFF2-40B4-BE49-F238E27FC236}">
                <a16:creationId xmlns:a16="http://schemas.microsoft.com/office/drawing/2014/main" id="{EE6597F0-E035-4C30-9680-54E820D197BF}"/>
              </a:ext>
            </a:extLst>
          </p:cNvPr>
          <p:cNvGraphicFramePr>
            <a:graphicFrameLocks/>
          </p:cNvGraphicFramePr>
          <p:nvPr>
            <p:extLst>
              <p:ext uri="{D42A27DB-BD31-4B8C-83A1-F6EECF244321}">
                <p14:modId xmlns:p14="http://schemas.microsoft.com/office/powerpoint/2010/main" val="1501377942"/>
              </p:ext>
            </p:extLst>
          </p:nvPr>
        </p:nvGraphicFramePr>
        <p:xfrm>
          <a:off x="848136" y="1661833"/>
          <a:ext cx="9627703" cy="1208091"/>
        </p:xfrm>
        <a:graphic>
          <a:graphicData uri="http://schemas.openxmlformats.org/presentationml/2006/ole">
            <mc:AlternateContent xmlns:mc="http://schemas.openxmlformats.org/markup-compatibility/2006">
              <mc:Choice xmlns:v="urn:schemas-microsoft-com:vml" Requires="v">
                <p:oleObj name="Equation" r:id="rId2" imgW="3733800" imgH="457200" progId="Equation.DSMT4">
                  <p:embed/>
                </p:oleObj>
              </mc:Choice>
              <mc:Fallback>
                <p:oleObj name="Equation" r:id="rId2" imgW="3733800" imgH="457200" progId="Equation.DSMT4">
                  <p:embed/>
                  <p:pic>
                    <p:nvPicPr>
                      <p:cNvPr id="8" name="Object 2">
                        <a:extLst>
                          <a:ext uri="{FF2B5EF4-FFF2-40B4-BE49-F238E27FC236}">
                            <a16:creationId xmlns:a16="http://schemas.microsoft.com/office/drawing/2014/main" id="{3747D844-779C-44EC-B81A-2F600A90DA0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36" y="1661833"/>
                        <a:ext cx="9627703" cy="1208091"/>
                      </a:xfrm>
                      <a:prstGeom prst="rect">
                        <a:avLst/>
                      </a:prstGeom>
                      <a:noFill/>
                      <a:ln>
                        <a:noFill/>
                      </a:ln>
                    </p:spPr>
                  </p:pic>
                </p:oleObj>
              </mc:Fallback>
            </mc:AlternateContent>
          </a:graphicData>
        </a:graphic>
      </p:graphicFrame>
      <p:graphicFrame>
        <p:nvGraphicFramePr>
          <p:cNvPr id="9" name="Objeto 10">
            <a:extLst>
              <a:ext uri="{FF2B5EF4-FFF2-40B4-BE49-F238E27FC236}">
                <a16:creationId xmlns:a16="http://schemas.microsoft.com/office/drawing/2014/main" id="{0F523274-740A-4D15-BB72-71D9705EAD0D}"/>
              </a:ext>
            </a:extLst>
          </p:cNvPr>
          <p:cNvGraphicFramePr>
            <a:graphicFrameLocks noChangeAspect="1"/>
          </p:cNvGraphicFramePr>
          <p:nvPr>
            <p:extLst>
              <p:ext uri="{D42A27DB-BD31-4B8C-83A1-F6EECF244321}">
                <p14:modId xmlns:p14="http://schemas.microsoft.com/office/powerpoint/2010/main" val="707847409"/>
              </p:ext>
            </p:extLst>
          </p:nvPr>
        </p:nvGraphicFramePr>
        <p:xfrm>
          <a:off x="1954697" y="1013999"/>
          <a:ext cx="563216" cy="635206"/>
        </p:xfrm>
        <a:graphic>
          <a:graphicData uri="http://schemas.openxmlformats.org/presentationml/2006/ole">
            <mc:AlternateContent xmlns:mc="http://schemas.openxmlformats.org/markup-compatibility/2006">
              <mc:Choice xmlns:v="urn:schemas-microsoft-com:vml" Requires="v">
                <p:oleObj name="Equation" r:id="rId4" imgW="215713" imgH="241091" progId="Equation.DSMT4">
                  <p:embed/>
                </p:oleObj>
              </mc:Choice>
              <mc:Fallback>
                <p:oleObj name="Equation" r:id="rId4" imgW="215713" imgH="241091" progId="Equation.DSMT4">
                  <p:embed/>
                  <p:pic>
                    <p:nvPicPr>
                      <p:cNvPr id="9" name="Objeto 10">
                        <a:extLst>
                          <a:ext uri="{FF2B5EF4-FFF2-40B4-BE49-F238E27FC236}">
                            <a16:creationId xmlns:a16="http://schemas.microsoft.com/office/drawing/2014/main" id="{43FD92E2-0B6C-498A-88D3-5DC6F61B7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697" y="1013999"/>
                        <a:ext cx="563216" cy="635206"/>
                      </a:xfrm>
                      <a:prstGeom prst="rect">
                        <a:avLst/>
                      </a:prstGeom>
                      <a:noFill/>
                      <a:ln>
                        <a:noFill/>
                      </a:ln>
                    </p:spPr>
                  </p:pic>
                </p:oleObj>
              </mc:Fallback>
            </mc:AlternateContent>
          </a:graphicData>
        </a:graphic>
      </p:graphicFrame>
      <p:graphicFrame>
        <p:nvGraphicFramePr>
          <p:cNvPr id="10" name="Object 4">
            <a:extLst>
              <a:ext uri="{FF2B5EF4-FFF2-40B4-BE49-F238E27FC236}">
                <a16:creationId xmlns:a16="http://schemas.microsoft.com/office/drawing/2014/main" id="{D460F478-63E9-4D30-B021-ECF599A1BD1A}"/>
              </a:ext>
            </a:extLst>
          </p:cNvPr>
          <p:cNvGraphicFramePr>
            <a:graphicFrameLocks/>
          </p:cNvGraphicFramePr>
          <p:nvPr>
            <p:extLst>
              <p:ext uri="{D42A27DB-BD31-4B8C-83A1-F6EECF244321}">
                <p14:modId xmlns:p14="http://schemas.microsoft.com/office/powerpoint/2010/main" val="3041140281"/>
              </p:ext>
            </p:extLst>
          </p:nvPr>
        </p:nvGraphicFramePr>
        <p:xfrm>
          <a:off x="848136" y="3582953"/>
          <a:ext cx="9377363" cy="1393825"/>
        </p:xfrm>
        <a:graphic>
          <a:graphicData uri="http://schemas.openxmlformats.org/presentationml/2006/ole">
            <mc:AlternateContent xmlns:mc="http://schemas.openxmlformats.org/markup-compatibility/2006">
              <mc:Choice xmlns:v="urn:schemas-microsoft-com:vml" Requires="v">
                <p:oleObj name="Equation" r:id="rId6" imgW="3543120" imgH="533160" progId="Equation.DSMT4">
                  <p:embed/>
                </p:oleObj>
              </mc:Choice>
              <mc:Fallback>
                <p:oleObj name="Equation" r:id="rId6" imgW="3543120" imgH="533160" progId="Equation.DSMT4">
                  <p:embed/>
                  <p:pic>
                    <p:nvPicPr>
                      <p:cNvPr id="10" name="Object 4">
                        <a:extLst>
                          <a:ext uri="{FF2B5EF4-FFF2-40B4-BE49-F238E27FC236}">
                            <a16:creationId xmlns:a16="http://schemas.microsoft.com/office/drawing/2014/main" id="{B0CA58FE-F51F-4D47-9A7F-5386055CFE91}"/>
                          </a:ext>
                        </a:extLst>
                      </p:cNvPr>
                      <p:cNvPicPr>
                        <a:picLocks noChangeArrowheads="1"/>
                      </p:cNvPicPr>
                      <p:nvPr/>
                    </p:nvPicPr>
                    <p:blipFill>
                      <a:blip r:embed="rId7"/>
                      <a:srcRect/>
                      <a:stretch>
                        <a:fillRect/>
                      </a:stretch>
                    </p:blipFill>
                    <p:spPr bwMode="auto">
                      <a:xfrm>
                        <a:off x="848136" y="3582953"/>
                        <a:ext cx="9377363" cy="1393825"/>
                      </a:xfrm>
                      <a:prstGeom prst="rect">
                        <a:avLst/>
                      </a:prstGeom>
                      <a:noFill/>
                      <a:ln w="9525">
                        <a:noFill/>
                        <a:miter lim="800000"/>
                        <a:headEnd/>
                        <a:tailEnd/>
                      </a:ln>
                    </p:spPr>
                  </p:pic>
                </p:oleObj>
              </mc:Fallback>
            </mc:AlternateContent>
          </a:graphicData>
        </a:graphic>
      </p:graphicFrame>
      <p:sp>
        <p:nvSpPr>
          <p:cNvPr id="11" name="Espaço Reservado para Conteúdo 2">
            <a:extLst>
              <a:ext uri="{FF2B5EF4-FFF2-40B4-BE49-F238E27FC236}">
                <a16:creationId xmlns:a16="http://schemas.microsoft.com/office/drawing/2014/main" id="{56629EBC-5939-4D46-B621-A06743ADE64F}"/>
              </a:ext>
            </a:extLst>
          </p:cNvPr>
          <p:cNvSpPr txBox="1">
            <a:spLocks/>
          </p:cNvSpPr>
          <p:nvPr/>
        </p:nvSpPr>
        <p:spPr bwMode="auto">
          <a:xfrm>
            <a:off x="427380" y="3009072"/>
            <a:ext cx="6629399"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892" indent="-342892" eaLnBrk="1" hangingPunct="1">
              <a:spcBef>
                <a:spcPct val="20000"/>
              </a:spcBef>
              <a:buSzPct val="100000"/>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Substituindo em (II):</a:t>
            </a:r>
          </a:p>
        </p:txBody>
      </p:sp>
      <p:sp>
        <p:nvSpPr>
          <p:cNvPr id="12" name="CaixaDeTexto 13">
            <a:extLst>
              <a:ext uri="{FF2B5EF4-FFF2-40B4-BE49-F238E27FC236}">
                <a16:creationId xmlns:a16="http://schemas.microsoft.com/office/drawing/2014/main" id="{04FB30EF-D1D3-4034-8862-C7253FA149F3}"/>
              </a:ext>
            </a:extLst>
          </p:cNvPr>
          <p:cNvSpPr txBox="1">
            <a:spLocks noChangeArrowheads="1"/>
          </p:cNvSpPr>
          <p:nvPr/>
        </p:nvSpPr>
        <p:spPr bwMode="auto">
          <a:xfrm>
            <a:off x="10329731" y="3996842"/>
            <a:ext cx="7921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2600" b="1" dirty="0"/>
              <a:t>(III)</a:t>
            </a:r>
          </a:p>
        </p:txBody>
      </p:sp>
      <p:grpSp>
        <p:nvGrpSpPr>
          <p:cNvPr id="13" name="Grupo 4">
            <a:extLst>
              <a:ext uri="{FF2B5EF4-FFF2-40B4-BE49-F238E27FC236}">
                <a16:creationId xmlns:a16="http://schemas.microsoft.com/office/drawing/2014/main" id="{697C1E8E-D3E2-49EF-A4C5-154A3EC70906}"/>
              </a:ext>
            </a:extLst>
          </p:cNvPr>
          <p:cNvGrpSpPr/>
          <p:nvPr/>
        </p:nvGrpSpPr>
        <p:grpSpPr>
          <a:xfrm>
            <a:off x="449608" y="5096292"/>
            <a:ext cx="6865593" cy="1735204"/>
            <a:chOff x="250825" y="3486150"/>
            <a:chExt cx="6865593" cy="1735203"/>
          </a:xfrm>
        </p:grpSpPr>
        <p:sp>
          <p:nvSpPr>
            <p:cNvPr id="14" name="Espaço Reservado para Conteúdo 2">
              <a:extLst>
                <a:ext uri="{FF2B5EF4-FFF2-40B4-BE49-F238E27FC236}">
                  <a16:creationId xmlns:a16="http://schemas.microsoft.com/office/drawing/2014/main" id="{F9C4041F-A15B-45F6-8BBD-6D279050EEA6}"/>
                </a:ext>
              </a:extLst>
            </p:cNvPr>
            <p:cNvSpPr txBox="1">
              <a:spLocks/>
            </p:cNvSpPr>
            <p:nvPr/>
          </p:nvSpPr>
          <p:spPr bwMode="auto">
            <a:xfrm>
              <a:off x="250825" y="3486150"/>
              <a:ext cx="645477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892" indent="-342892" eaLnBrk="1" hangingPunct="1">
                <a:spcBef>
                  <a:spcPct val="20000"/>
                </a:spcBef>
                <a:buSzPct val="100000"/>
                <a:buFont typeface="Wingdings" panose="05000000000000000000" pitchFamily="2" charset="2"/>
                <a:buChar char="§"/>
              </a:pPr>
              <a:r>
                <a:rPr lang="pt-BR" altLang="en-US" sz="2600" dirty="0">
                  <a:latin typeface="Arial" panose="020B0604020202020204" pitchFamily="34" charset="0"/>
                  <a:cs typeface="Arial" panose="020B0604020202020204" pitchFamily="34" charset="0"/>
                </a:rPr>
                <a:t>Utilizando uma aproximação útil:</a:t>
              </a:r>
            </a:p>
          </p:txBody>
        </p:sp>
        <p:graphicFrame>
          <p:nvGraphicFramePr>
            <p:cNvPr id="15" name="Object 5">
              <a:extLst>
                <a:ext uri="{FF2B5EF4-FFF2-40B4-BE49-F238E27FC236}">
                  <a16:creationId xmlns:a16="http://schemas.microsoft.com/office/drawing/2014/main" id="{664F9E59-375F-4056-9FE1-FB97749787EE}"/>
                </a:ext>
              </a:extLst>
            </p:cNvPr>
            <p:cNvGraphicFramePr>
              <a:graphicFrameLocks/>
            </p:cNvGraphicFramePr>
            <p:nvPr>
              <p:extLst>
                <p:ext uri="{D42A27DB-BD31-4B8C-83A1-F6EECF244321}">
                  <p14:modId xmlns:p14="http://schemas.microsoft.com/office/powerpoint/2010/main" val="514749102"/>
                </p:ext>
              </p:extLst>
            </p:nvPr>
          </p:nvGraphicFramePr>
          <p:xfrm>
            <a:off x="782638" y="3943350"/>
            <a:ext cx="3352040" cy="1278003"/>
          </p:xfrm>
          <a:graphic>
            <a:graphicData uri="http://schemas.openxmlformats.org/presentationml/2006/ole">
              <mc:AlternateContent xmlns:mc="http://schemas.openxmlformats.org/markup-compatibility/2006">
                <mc:Choice xmlns:v="urn:schemas-microsoft-com:vml" Requires="v">
                  <p:oleObj name="Equation" r:id="rId8" imgW="1295400" imgH="533400" progId="Equation.DSMT4">
                    <p:embed/>
                  </p:oleObj>
                </mc:Choice>
                <mc:Fallback>
                  <p:oleObj name="Equation" r:id="rId8" imgW="1295400" imgH="533400" progId="Equation.DSMT4">
                    <p:embed/>
                    <p:pic>
                      <p:nvPicPr>
                        <p:cNvPr id="15" name="Object 5">
                          <a:extLst>
                            <a:ext uri="{FF2B5EF4-FFF2-40B4-BE49-F238E27FC236}">
                              <a16:creationId xmlns:a16="http://schemas.microsoft.com/office/drawing/2014/main" id="{04FCAB69-CF8D-408B-973F-F9A4D7F5113C}"/>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638" y="3943350"/>
                          <a:ext cx="3352040" cy="1278003"/>
                        </a:xfrm>
                        <a:prstGeom prst="rect">
                          <a:avLst/>
                        </a:prstGeom>
                        <a:solidFill>
                          <a:schemeClr val="bg1">
                            <a:lumMod val="95000"/>
                          </a:schemeClr>
                        </a:solidFill>
                        <a:ln w="9525">
                          <a:solidFill>
                            <a:srgbClr val="262626"/>
                          </a:solidFill>
                          <a:miter lim="800000"/>
                          <a:headEnd/>
                          <a:tailEnd/>
                        </a:ln>
                      </p:spPr>
                    </p:pic>
                  </p:oleObj>
                </mc:Fallback>
              </mc:AlternateContent>
            </a:graphicData>
          </a:graphic>
        </p:graphicFrame>
        <p:sp>
          <p:nvSpPr>
            <p:cNvPr id="16" name="CaixaDeTexto 16">
              <a:extLst>
                <a:ext uri="{FF2B5EF4-FFF2-40B4-BE49-F238E27FC236}">
                  <a16:creationId xmlns:a16="http://schemas.microsoft.com/office/drawing/2014/main" id="{5E63215E-DBDD-4A94-95A9-D47E4D690DAB}"/>
                </a:ext>
              </a:extLst>
            </p:cNvPr>
            <p:cNvSpPr txBox="1">
              <a:spLocks noChangeArrowheads="1"/>
            </p:cNvSpPr>
            <p:nvPr/>
          </p:nvSpPr>
          <p:spPr bwMode="auto">
            <a:xfrm>
              <a:off x="4227168" y="4377357"/>
              <a:ext cx="2889250"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dirty="0"/>
                <a:t>Substituindo em (III)</a:t>
              </a:r>
            </a:p>
          </p:txBody>
        </p:sp>
      </p:grpSp>
      <p:cxnSp>
        <p:nvCxnSpPr>
          <p:cNvPr id="17" name="Conector de Seta Reta 16">
            <a:extLst>
              <a:ext uri="{FF2B5EF4-FFF2-40B4-BE49-F238E27FC236}">
                <a16:creationId xmlns:a16="http://schemas.microsoft.com/office/drawing/2014/main" id="{4C1E7724-5B08-4B2A-A159-82471908D2C4}"/>
              </a:ext>
            </a:extLst>
          </p:cNvPr>
          <p:cNvCxnSpPr/>
          <p:nvPr/>
        </p:nvCxnSpPr>
        <p:spPr>
          <a:xfrm>
            <a:off x="7315201" y="6228519"/>
            <a:ext cx="45719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33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p:bldP spid="1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CF3B317-490D-4201-90E8-09924C04A3A0}"/>
              </a:ext>
            </a:extLst>
          </p:cNvPr>
          <p:cNvSpPr>
            <a:spLocks noGrp="1" noChangeArrowheads="1"/>
          </p:cNvSpPr>
          <p:nvPr>
            <p:ph type="title"/>
          </p:nvPr>
        </p:nvSpPr>
        <p:spPr>
          <a:xfrm>
            <a:off x="1762539" y="27334"/>
            <a:ext cx="8030816" cy="1143000"/>
          </a:xfrm>
        </p:spPr>
        <p:txBody>
          <a:bodyPr>
            <a:noAutofit/>
          </a:bodyPr>
          <a:lstStyle/>
          <a:p>
            <a:pPr algn="ctr">
              <a:defRPr/>
            </a:pPr>
            <a:r>
              <a:rPr lang="pt-BR" sz="3200" dirty="0">
                <a:solidFill>
                  <a:schemeClr val="tx1"/>
                </a:solidFill>
                <a:effectLst/>
                <a:latin typeface="Arial" panose="020B0604020202020204" pitchFamily="34" charset="0"/>
                <a:cs typeface="Arial" panose="020B0604020202020204" pitchFamily="34" charset="0"/>
              </a:rPr>
              <a:t>A Restrição Orçamentária Intertemporal do Governo e a Razão Dívida/PIB</a:t>
            </a:r>
          </a:p>
        </p:txBody>
      </p:sp>
      <p:grpSp>
        <p:nvGrpSpPr>
          <p:cNvPr id="5" name="Grupo 1">
            <a:extLst>
              <a:ext uri="{FF2B5EF4-FFF2-40B4-BE49-F238E27FC236}">
                <a16:creationId xmlns:a16="http://schemas.microsoft.com/office/drawing/2014/main" id="{7750E840-9E3A-4AA6-8EA7-3589CEF8BBE7}"/>
              </a:ext>
            </a:extLst>
          </p:cNvPr>
          <p:cNvGrpSpPr/>
          <p:nvPr/>
        </p:nvGrpSpPr>
        <p:grpSpPr>
          <a:xfrm>
            <a:off x="304800" y="1047750"/>
            <a:ext cx="5448588" cy="1244876"/>
            <a:chOff x="150813" y="1163411"/>
            <a:chExt cx="4080322" cy="882518"/>
          </a:xfrm>
        </p:grpSpPr>
        <p:graphicFrame>
          <p:nvGraphicFramePr>
            <p:cNvPr id="6" name="Object 2">
              <a:extLst>
                <a:ext uri="{FF2B5EF4-FFF2-40B4-BE49-F238E27FC236}">
                  <a16:creationId xmlns:a16="http://schemas.microsoft.com/office/drawing/2014/main" id="{15A6FD8B-F057-4CA3-8D98-193788D01663}"/>
                </a:ext>
              </a:extLst>
            </p:cNvPr>
            <p:cNvGraphicFramePr>
              <a:graphicFrameLocks/>
            </p:cNvGraphicFramePr>
            <p:nvPr>
              <p:extLst>
                <p:ext uri="{D42A27DB-BD31-4B8C-83A1-F6EECF244321}">
                  <p14:modId xmlns:p14="http://schemas.microsoft.com/office/powerpoint/2010/main" val="4273538785"/>
                </p:ext>
              </p:extLst>
            </p:nvPr>
          </p:nvGraphicFramePr>
          <p:xfrm>
            <a:off x="747713" y="1163411"/>
            <a:ext cx="3483422" cy="882518"/>
          </p:xfrm>
          <a:graphic>
            <a:graphicData uri="http://schemas.openxmlformats.org/presentationml/2006/ole">
              <mc:AlternateContent xmlns:mc="http://schemas.openxmlformats.org/markup-compatibility/2006">
                <mc:Choice xmlns:v="urn:schemas-microsoft-com:vml" Requires="v">
                  <p:oleObj name="Equation" r:id="rId2" imgW="1638300" imgH="457200" progId="Equation.DSMT4">
                    <p:embed/>
                  </p:oleObj>
                </mc:Choice>
                <mc:Fallback>
                  <p:oleObj name="Equation" r:id="rId2" imgW="1638300" imgH="457200" progId="Equation.DSMT4">
                    <p:embed/>
                    <p:pic>
                      <p:nvPicPr>
                        <p:cNvPr id="6" name="Object 2">
                          <a:extLst>
                            <a:ext uri="{FF2B5EF4-FFF2-40B4-BE49-F238E27FC236}">
                              <a16:creationId xmlns:a16="http://schemas.microsoft.com/office/drawing/2014/main" id="{15D42A03-035E-43CC-92B6-15F1E5E6A04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1163411"/>
                          <a:ext cx="3483422" cy="882518"/>
                        </a:xfrm>
                        <a:prstGeom prst="rect">
                          <a:avLst/>
                        </a:prstGeom>
                        <a:solidFill>
                          <a:srgbClr val="F2F2F2"/>
                        </a:solidFill>
                        <a:ln w="9525">
                          <a:solidFill>
                            <a:srgbClr val="262626"/>
                          </a:solidFill>
                          <a:miter lim="800000"/>
                          <a:headEnd/>
                          <a:tailEnd/>
                        </a:ln>
                      </p:spPr>
                    </p:pic>
                  </p:oleObj>
                </mc:Fallback>
              </mc:AlternateContent>
            </a:graphicData>
          </a:graphic>
        </p:graphicFrame>
        <p:sp>
          <p:nvSpPr>
            <p:cNvPr id="7" name="CaixaDeTexto 8">
              <a:extLst>
                <a:ext uri="{FF2B5EF4-FFF2-40B4-BE49-F238E27FC236}">
                  <a16:creationId xmlns:a16="http://schemas.microsoft.com/office/drawing/2014/main" id="{92C0807E-45A3-4E75-8C31-22BD85F92B38}"/>
                </a:ext>
              </a:extLst>
            </p:cNvPr>
            <p:cNvSpPr txBox="1">
              <a:spLocks noChangeArrowheads="1"/>
            </p:cNvSpPr>
            <p:nvPr/>
          </p:nvSpPr>
          <p:spPr bwMode="auto">
            <a:xfrm>
              <a:off x="150813" y="1404938"/>
              <a:ext cx="684212" cy="44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2600" b="1" dirty="0"/>
                <a:t>(IV)</a:t>
              </a:r>
            </a:p>
          </p:txBody>
        </p:sp>
      </p:grpSp>
      <p:grpSp>
        <p:nvGrpSpPr>
          <p:cNvPr id="8" name="Grupo 2">
            <a:extLst>
              <a:ext uri="{FF2B5EF4-FFF2-40B4-BE49-F238E27FC236}">
                <a16:creationId xmlns:a16="http://schemas.microsoft.com/office/drawing/2014/main" id="{4D60112B-FE86-4BE2-814D-4A8204B41D53}"/>
              </a:ext>
            </a:extLst>
          </p:cNvPr>
          <p:cNvGrpSpPr/>
          <p:nvPr/>
        </p:nvGrpSpPr>
        <p:grpSpPr>
          <a:xfrm>
            <a:off x="354496" y="2389530"/>
            <a:ext cx="5395147" cy="1244876"/>
            <a:chOff x="103469" y="2343150"/>
            <a:chExt cx="4777786" cy="1244876"/>
          </a:xfrm>
        </p:grpSpPr>
        <p:graphicFrame>
          <p:nvGraphicFramePr>
            <p:cNvPr id="9" name="Object 3">
              <a:extLst>
                <a:ext uri="{FF2B5EF4-FFF2-40B4-BE49-F238E27FC236}">
                  <a16:creationId xmlns:a16="http://schemas.microsoft.com/office/drawing/2014/main" id="{3F8628C7-36E9-4F9A-BB30-18D0F961BFD5}"/>
                </a:ext>
              </a:extLst>
            </p:cNvPr>
            <p:cNvGraphicFramePr>
              <a:graphicFrameLocks/>
            </p:cNvGraphicFramePr>
            <p:nvPr>
              <p:extLst>
                <p:ext uri="{D42A27DB-BD31-4B8C-83A1-F6EECF244321}">
                  <p14:modId xmlns:p14="http://schemas.microsoft.com/office/powerpoint/2010/main" val="1807257722"/>
                </p:ext>
              </p:extLst>
            </p:nvPr>
          </p:nvGraphicFramePr>
          <p:xfrm>
            <a:off x="761999" y="2343150"/>
            <a:ext cx="4119256" cy="1244876"/>
          </p:xfrm>
          <a:graphic>
            <a:graphicData uri="http://schemas.openxmlformats.org/presentationml/2006/ole">
              <mc:AlternateContent xmlns:mc="http://schemas.openxmlformats.org/markup-compatibility/2006">
                <mc:Choice xmlns:v="urn:schemas-microsoft-com:vml" Requires="v">
                  <p:oleObj name="Equation" r:id="rId4" imgW="1854200" imgH="457200" progId="Equation.DSMT4">
                    <p:embed/>
                  </p:oleObj>
                </mc:Choice>
                <mc:Fallback>
                  <p:oleObj name="Equation" r:id="rId4" imgW="1854200" imgH="457200" progId="Equation.DSMT4">
                    <p:embed/>
                    <p:pic>
                      <p:nvPicPr>
                        <p:cNvPr id="9" name="Object 3">
                          <a:extLst>
                            <a:ext uri="{FF2B5EF4-FFF2-40B4-BE49-F238E27FC236}">
                              <a16:creationId xmlns:a16="http://schemas.microsoft.com/office/drawing/2014/main" id="{EB8EB301-9A19-4B47-8F04-C7E73F17121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9" y="2343150"/>
                          <a:ext cx="4119256" cy="1244876"/>
                        </a:xfrm>
                        <a:prstGeom prst="rect">
                          <a:avLst/>
                        </a:prstGeom>
                        <a:solidFill>
                          <a:srgbClr val="F2F2F2"/>
                        </a:solidFill>
                        <a:ln w="9525">
                          <a:solidFill>
                            <a:schemeClr val="tx1"/>
                          </a:solidFill>
                          <a:miter lim="800000"/>
                          <a:headEnd/>
                          <a:tailEnd/>
                        </a:ln>
                      </p:spPr>
                    </p:pic>
                  </p:oleObj>
                </mc:Fallback>
              </mc:AlternateContent>
            </a:graphicData>
          </a:graphic>
        </p:graphicFrame>
        <p:sp>
          <p:nvSpPr>
            <p:cNvPr id="10" name="CaixaDeTexto 10">
              <a:extLst>
                <a:ext uri="{FF2B5EF4-FFF2-40B4-BE49-F238E27FC236}">
                  <a16:creationId xmlns:a16="http://schemas.microsoft.com/office/drawing/2014/main" id="{FECA5302-AA8A-4A17-B1EA-8DDD09743AB4}"/>
                </a:ext>
              </a:extLst>
            </p:cNvPr>
            <p:cNvSpPr txBox="1">
              <a:spLocks noChangeArrowheads="1"/>
            </p:cNvSpPr>
            <p:nvPr/>
          </p:nvSpPr>
          <p:spPr bwMode="auto">
            <a:xfrm>
              <a:off x="103469" y="2552700"/>
              <a:ext cx="6826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2600" b="1" dirty="0"/>
                <a:t>(V)</a:t>
              </a:r>
            </a:p>
          </p:txBody>
        </p:sp>
      </p:grpSp>
      <p:sp>
        <p:nvSpPr>
          <p:cNvPr id="11" name="Retângulo 10">
            <a:extLst>
              <a:ext uri="{FF2B5EF4-FFF2-40B4-BE49-F238E27FC236}">
                <a16:creationId xmlns:a16="http://schemas.microsoft.com/office/drawing/2014/main" id="{587FF9C2-1A74-4578-844D-6CB6D4FB7490}"/>
              </a:ext>
            </a:extLst>
          </p:cNvPr>
          <p:cNvSpPr/>
          <p:nvPr/>
        </p:nvSpPr>
        <p:spPr>
          <a:xfrm>
            <a:off x="516834" y="3840644"/>
            <a:ext cx="10433839" cy="2891459"/>
          </a:xfrm>
          <a:prstGeom prst="rect">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dirty="0">
              <a:latin typeface="Calibri" panose="020F0502020204030204" pitchFamily="34" charset="0"/>
            </a:endParaRPr>
          </a:p>
        </p:txBody>
      </p:sp>
      <p:sp>
        <p:nvSpPr>
          <p:cNvPr id="12" name="Espaço Reservado para Conteúdo 2">
            <a:extLst>
              <a:ext uri="{FF2B5EF4-FFF2-40B4-BE49-F238E27FC236}">
                <a16:creationId xmlns:a16="http://schemas.microsoft.com/office/drawing/2014/main" id="{AC8EF78B-52B3-4EE6-B006-7DFCE40D8F34}"/>
              </a:ext>
            </a:extLst>
          </p:cNvPr>
          <p:cNvSpPr txBox="1">
            <a:spLocks/>
          </p:cNvSpPr>
          <p:nvPr/>
        </p:nvSpPr>
        <p:spPr bwMode="auto">
          <a:xfrm>
            <a:off x="516834" y="3969853"/>
            <a:ext cx="1072101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sz="2400">
                <a:solidFill>
                  <a:schemeClr val="tx1"/>
                </a:solidFill>
                <a:latin typeface="Times New Roman" panose="02020603050405020304" pitchFamily="18" charset="0"/>
              </a:defRPr>
            </a:lvl1pPr>
            <a:lvl2pPr marL="730250" indent="-2730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892" indent="-342892" eaLnBrk="1" hangingPunct="1">
              <a:spcBef>
                <a:spcPct val="20000"/>
              </a:spcBef>
              <a:buSzPct val="95000"/>
              <a:buFont typeface="Wingdings" panose="05000000000000000000" pitchFamily="2" charset="2"/>
              <a:buChar char="§"/>
            </a:pPr>
            <a:r>
              <a:rPr lang="pt-BR" altLang="en-US" sz="2600" b="1" dirty="0">
                <a:latin typeface="Arial" panose="020B0604020202020204" pitchFamily="34" charset="0"/>
                <a:cs typeface="Arial" panose="020B0604020202020204" pitchFamily="34" charset="0"/>
              </a:rPr>
              <a:t>A equação (V) nos mostra que a relação (dívida/PIB) aumenta:</a:t>
            </a:r>
          </a:p>
          <a:p>
            <a:pPr marL="342892" indent="-342892" eaLnBrk="1" hangingPunct="1">
              <a:spcBef>
                <a:spcPct val="20000"/>
              </a:spcBef>
              <a:buSzPct val="95000"/>
              <a:buFont typeface="Wingdings" panose="05000000000000000000" pitchFamily="2" charset="2"/>
              <a:buChar char="§"/>
            </a:pPr>
            <a:endParaRPr lang="pt-BR" altLang="en-US" sz="600" b="1" dirty="0">
              <a:latin typeface="Arial" panose="020B0604020202020204" pitchFamily="34" charset="0"/>
              <a:cs typeface="Arial" panose="020B0604020202020204" pitchFamily="34" charset="0"/>
            </a:endParaRPr>
          </a:p>
          <a:p>
            <a:pPr marL="800080" lvl="1" indent="-342892">
              <a:spcBef>
                <a:spcPct val="20000"/>
              </a:spcBef>
              <a:buSzPct val="95000"/>
              <a:buFont typeface="Wingdings" panose="05000000000000000000" pitchFamily="2" charset="2"/>
              <a:buChar char="§"/>
            </a:pPr>
            <a:r>
              <a:rPr lang="pt-BR" altLang="en-US" sz="2600" dirty="0">
                <a:latin typeface="Arial" panose="020B0604020202020204" pitchFamily="34" charset="0"/>
                <a:cs typeface="Arial" panose="020B0604020202020204" pitchFamily="34" charset="0"/>
              </a:rPr>
              <a:t>Quanto maior a taxa de juros incidente sobre a dívida;</a:t>
            </a:r>
          </a:p>
          <a:p>
            <a:pPr marL="800080" lvl="1" indent="-342892">
              <a:spcBef>
                <a:spcPct val="20000"/>
              </a:spcBef>
              <a:buSzPct val="95000"/>
              <a:buFont typeface="Wingdings" panose="05000000000000000000" pitchFamily="2" charset="2"/>
              <a:buChar char="§"/>
            </a:pPr>
            <a:r>
              <a:rPr lang="pt-BR" altLang="en-US" sz="2600" dirty="0">
                <a:latin typeface="Arial" panose="020B0604020202020204" pitchFamily="34" charset="0"/>
                <a:cs typeface="Arial" panose="020B0604020202020204" pitchFamily="34" charset="0"/>
              </a:rPr>
              <a:t>Quanto menor a taxa de crescimento do PIB real;</a:t>
            </a:r>
          </a:p>
          <a:p>
            <a:pPr marL="800080" lvl="1" indent="-342892">
              <a:spcBef>
                <a:spcPct val="20000"/>
              </a:spcBef>
              <a:buSzPct val="95000"/>
              <a:buFont typeface="Wingdings" panose="05000000000000000000" pitchFamily="2" charset="2"/>
              <a:buChar char="§"/>
            </a:pPr>
            <a:r>
              <a:rPr lang="pt-BR" altLang="en-US" sz="2600" dirty="0">
                <a:latin typeface="Arial" panose="020B0604020202020204" pitchFamily="34" charset="0"/>
                <a:cs typeface="Arial" panose="020B0604020202020204" pitchFamily="34" charset="0"/>
              </a:rPr>
              <a:t>Quanto maior o coeficiente de endividamento inicial;</a:t>
            </a:r>
          </a:p>
          <a:p>
            <a:pPr marL="800080" lvl="1" indent="-342892">
              <a:spcBef>
                <a:spcPct val="20000"/>
              </a:spcBef>
              <a:buSzPct val="95000"/>
              <a:buFont typeface="Wingdings" panose="05000000000000000000" pitchFamily="2" charset="2"/>
              <a:buChar char="§"/>
            </a:pPr>
            <a:r>
              <a:rPr lang="pt-BR" altLang="en-US" sz="2600" dirty="0">
                <a:latin typeface="Arial" panose="020B0604020202020204" pitchFamily="34" charset="0"/>
                <a:cs typeface="Arial" panose="020B0604020202020204" pitchFamily="34" charset="0"/>
              </a:rPr>
              <a:t>Quanto maior o déficit primário em relação ao PIB.</a:t>
            </a:r>
          </a:p>
        </p:txBody>
      </p:sp>
    </p:spTree>
    <p:extLst>
      <p:ext uri="{BB962C8B-B14F-4D97-AF65-F5344CB8AC3E}">
        <p14:creationId xmlns:p14="http://schemas.microsoft.com/office/powerpoint/2010/main" val="159322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2698CA5-4628-4F64-8E66-369E82DFA8EB}"/>
              </a:ext>
            </a:extLst>
          </p:cNvPr>
          <p:cNvSpPr>
            <a:spLocks noGrp="1"/>
          </p:cNvSpPr>
          <p:nvPr>
            <p:ph type="title"/>
          </p:nvPr>
        </p:nvSpPr>
        <p:spPr>
          <a:xfrm>
            <a:off x="1524000" y="53008"/>
            <a:ext cx="9296400" cy="1371600"/>
          </a:xfrm>
        </p:spPr>
        <p:txBody>
          <a:bodyPr/>
          <a:lstStyle/>
          <a:p>
            <a:pPr algn="ctr"/>
            <a:r>
              <a:rPr lang="en-US" altLang="en-US" sz="4800" b="1" dirty="0" err="1">
                <a:solidFill>
                  <a:schemeClr val="tx1"/>
                </a:solidFill>
                <a:latin typeface="Calibri" panose="020F0502020204030204" pitchFamily="34" charset="0"/>
                <a:cs typeface="Calibri" panose="020F0502020204030204" pitchFamily="34" charset="0"/>
              </a:rPr>
              <a:t>Resultados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Primário</a:t>
            </a:r>
            <a:r>
              <a:rPr lang="en-US" altLang="en-US" sz="4800" b="1" dirty="0">
                <a:solidFill>
                  <a:schemeClr val="tx1"/>
                </a:solidFill>
                <a:latin typeface="Calibri" panose="020F0502020204030204" pitchFamily="34" charset="0"/>
                <a:cs typeface="Calibri" panose="020F0502020204030204" pitchFamily="34" charset="0"/>
              </a:rPr>
              <a:t> e Nominal</a:t>
            </a:r>
            <a:endParaRPr lang="pt-BR" altLang="en-US" sz="4800" b="1" dirty="0">
              <a:solidFill>
                <a:schemeClr val="tx1"/>
              </a:solidFill>
              <a:latin typeface="Calibri" panose="020F0502020204030204" pitchFamily="34" charset="0"/>
              <a:cs typeface="Calibri" panose="020F0502020204030204" pitchFamily="34" charset="0"/>
            </a:endParaRPr>
          </a:p>
        </p:txBody>
      </p:sp>
      <p:pic>
        <p:nvPicPr>
          <p:cNvPr id="5" name="Imagem 4">
            <a:extLst>
              <a:ext uri="{FF2B5EF4-FFF2-40B4-BE49-F238E27FC236}">
                <a16:creationId xmlns:a16="http://schemas.microsoft.com/office/drawing/2014/main" id="{685F1B27-BEEC-4D3F-A998-A96585598D92}"/>
              </a:ext>
            </a:extLst>
          </p:cNvPr>
          <p:cNvPicPr>
            <a:picLocks noChangeAspect="1"/>
          </p:cNvPicPr>
          <p:nvPr/>
        </p:nvPicPr>
        <p:blipFill>
          <a:blip r:embed="rId2"/>
          <a:stretch>
            <a:fillRect/>
          </a:stretch>
        </p:blipFill>
        <p:spPr>
          <a:xfrm>
            <a:off x="457200" y="1143000"/>
            <a:ext cx="11353800" cy="5319715"/>
          </a:xfrm>
          <a:prstGeom prst="rect">
            <a:avLst/>
          </a:prstGeom>
        </p:spPr>
      </p:pic>
      <p:sp>
        <p:nvSpPr>
          <p:cNvPr id="6" name="Retângulo 5">
            <a:extLst>
              <a:ext uri="{FF2B5EF4-FFF2-40B4-BE49-F238E27FC236}">
                <a16:creationId xmlns:a16="http://schemas.microsoft.com/office/drawing/2014/main" id="{1027FE80-4428-4614-9E26-8D3814923D98}"/>
              </a:ext>
            </a:extLst>
          </p:cNvPr>
          <p:cNvSpPr/>
          <p:nvPr/>
        </p:nvSpPr>
        <p:spPr bwMode="auto">
          <a:xfrm>
            <a:off x="7391400" y="3886200"/>
            <a:ext cx="995363" cy="400050"/>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7" name="Retângulo 6">
            <a:extLst>
              <a:ext uri="{FF2B5EF4-FFF2-40B4-BE49-F238E27FC236}">
                <a16:creationId xmlns:a16="http://schemas.microsoft.com/office/drawing/2014/main" id="{29C7C9DE-FB8B-4B30-9775-8B9C8DCA0D77}"/>
              </a:ext>
            </a:extLst>
          </p:cNvPr>
          <p:cNvSpPr/>
          <p:nvPr/>
        </p:nvSpPr>
        <p:spPr bwMode="auto">
          <a:xfrm>
            <a:off x="7391400" y="4419600"/>
            <a:ext cx="995363" cy="400050"/>
          </a:xfrm>
          <a:prstGeom prst="rect">
            <a:avLst/>
          </a:prstGeom>
          <a:noFill/>
          <a:ln w="28575" cap="flat" cmpd="sng" algn="ctr">
            <a:solidFill>
              <a:schemeClr val="accent1">
                <a:lumMod val="7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8" name="Retângulo 7">
            <a:extLst>
              <a:ext uri="{FF2B5EF4-FFF2-40B4-BE49-F238E27FC236}">
                <a16:creationId xmlns:a16="http://schemas.microsoft.com/office/drawing/2014/main" id="{9BAE3C2F-1E7A-4876-9A52-97C459E50E2C}"/>
              </a:ext>
            </a:extLst>
          </p:cNvPr>
          <p:cNvSpPr/>
          <p:nvPr/>
        </p:nvSpPr>
        <p:spPr bwMode="auto">
          <a:xfrm>
            <a:off x="7391400" y="4933950"/>
            <a:ext cx="995363" cy="1423988"/>
          </a:xfrm>
          <a:prstGeom prst="rect">
            <a:avLst/>
          </a:prstGeom>
          <a:noFill/>
          <a:ln w="28575" cap="flat" cmpd="sng" algn="ctr">
            <a:solidFill>
              <a:schemeClr val="accent1">
                <a:lumMod val="7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extLst>
      <p:ext uri="{BB962C8B-B14F-4D97-AF65-F5344CB8AC3E}">
        <p14:creationId xmlns:p14="http://schemas.microsoft.com/office/powerpoint/2010/main" val="1144494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DB1765B-F08A-4E6F-9CC4-384E4082E07B}"/>
              </a:ext>
            </a:extLst>
          </p:cNvPr>
          <p:cNvSpPr/>
          <p:nvPr/>
        </p:nvSpPr>
        <p:spPr>
          <a:xfrm>
            <a:off x="7765573" y="5921444"/>
            <a:ext cx="3204878" cy="62208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4" name="Object 4">
            <a:extLst>
              <a:ext uri="{FF2B5EF4-FFF2-40B4-BE49-F238E27FC236}">
                <a16:creationId xmlns:a16="http://schemas.microsoft.com/office/drawing/2014/main" id="{BC2C2768-BF62-4375-9201-76D358DEDB41}"/>
              </a:ext>
            </a:extLst>
          </p:cNvPr>
          <p:cNvGraphicFramePr>
            <a:graphicFrameLocks noChangeAspect="1"/>
          </p:cNvGraphicFramePr>
          <p:nvPr>
            <p:extLst>
              <p:ext uri="{D42A27DB-BD31-4B8C-83A1-F6EECF244321}">
                <p14:modId xmlns:p14="http://schemas.microsoft.com/office/powerpoint/2010/main" val="3909022600"/>
              </p:ext>
            </p:extLst>
          </p:nvPr>
        </p:nvGraphicFramePr>
        <p:xfrm>
          <a:off x="905081" y="848003"/>
          <a:ext cx="2290762" cy="665163"/>
        </p:xfrm>
        <a:graphic>
          <a:graphicData uri="http://schemas.openxmlformats.org/presentationml/2006/ole">
            <mc:AlternateContent xmlns:mc="http://schemas.openxmlformats.org/markup-compatibility/2006">
              <mc:Choice xmlns:v="urn:schemas-microsoft-com:vml" Requires="v">
                <p:oleObj name="Equation" r:id="rId2" imgW="787320" imgH="228600" progId="Equation.DSMT4">
                  <p:embed/>
                </p:oleObj>
              </mc:Choice>
              <mc:Fallback>
                <p:oleObj name="Equation" r:id="rId2" imgW="787320" imgH="228600" progId="Equation.DSMT4">
                  <p:embed/>
                  <p:pic>
                    <p:nvPicPr>
                      <p:cNvPr id="31749" name="Object 4"/>
                      <p:cNvPicPr>
                        <a:picLocks noChangeAspect="1" noChangeArrowheads="1"/>
                      </p:cNvPicPr>
                      <p:nvPr/>
                    </p:nvPicPr>
                    <p:blipFill>
                      <a:blip r:embed="rId3"/>
                      <a:srcRect/>
                      <a:stretch>
                        <a:fillRect/>
                      </a:stretch>
                    </p:blipFill>
                    <p:spPr bwMode="auto">
                      <a:xfrm>
                        <a:off x="905081" y="848003"/>
                        <a:ext cx="2290762" cy="665163"/>
                      </a:xfrm>
                      <a:prstGeom prst="rect">
                        <a:avLst/>
                      </a:prstGeom>
                      <a:solidFill>
                        <a:schemeClr val="bg1">
                          <a:lumMod val="95000"/>
                        </a:schemeClr>
                      </a:solidFill>
                      <a:ln>
                        <a:solidFill>
                          <a:schemeClr val="tx1"/>
                        </a:solidFill>
                      </a:ln>
                      <a:effectLst/>
                    </p:spPr>
                  </p:pic>
                </p:oleObj>
              </mc:Fallback>
            </mc:AlternateContent>
          </a:graphicData>
        </a:graphic>
      </p:graphicFrame>
      <p:graphicFrame>
        <p:nvGraphicFramePr>
          <p:cNvPr id="5" name="Object 5">
            <a:extLst>
              <a:ext uri="{FF2B5EF4-FFF2-40B4-BE49-F238E27FC236}">
                <a16:creationId xmlns:a16="http://schemas.microsoft.com/office/drawing/2014/main" id="{80C43037-1361-439C-AD78-62312AB93CDC}"/>
              </a:ext>
            </a:extLst>
          </p:cNvPr>
          <p:cNvGraphicFramePr>
            <a:graphicFrameLocks noChangeAspect="1"/>
          </p:cNvGraphicFramePr>
          <p:nvPr>
            <p:extLst>
              <p:ext uri="{D42A27DB-BD31-4B8C-83A1-F6EECF244321}">
                <p14:modId xmlns:p14="http://schemas.microsoft.com/office/powerpoint/2010/main" val="2246330517"/>
              </p:ext>
            </p:extLst>
          </p:nvPr>
        </p:nvGraphicFramePr>
        <p:xfrm>
          <a:off x="885273" y="4388752"/>
          <a:ext cx="2286000" cy="614362"/>
        </p:xfrm>
        <a:graphic>
          <a:graphicData uri="http://schemas.openxmlformats.org/presentationml/2006/ole">
            <mc:AlternateContent xmlns:mc="http://schemas.openxmlformats.org/markup-compatibility/2006">
              <mc:Choice xmlns:v="urn:schemas-microsoft-com:vml" Requires="v">
                <p:oleObj name="Equation" r:id="rId4" imgW="850680" imgH="228600" progId="Equation.DSMT4">
                  <p:embed/>
                </p:oleObj>
              </mc:Choice>
              <mc:Fallback>
                <p:oleObj name="Equation" r:id="rId4" imgW="850680" imgH="228600" progId="Equation.DSMT4">
                  <p:embed/>
                  <p:pic>
                    <p:nvPicPr>
                      <p:cNvPr id="31750" name="Object 5"/>
                      <p:cNvPicPr>
                        <a:picLocks noChangeAspect="1" noChangeArrowheads="1"/>
                      </p:cNvPicPr>
                      <p:nvPr/>
                    </p:nvPicPr>
                    <p:blipFill>
                      <a:blip r:embed="rId5"/>
                      <a:srcRect/>
                      <a:stretch>
                        <a:fillRect/>
                      </a:stretch>
                    </p:blipFill>
                    <p:spPr bwMode="auto">
                      <a:xfrm>
                        <a:off x="885273" y="4388752"/>
                        <a:ext cx="2286000" cy="614362"/>
                      </a:xfrm>
                      <a:prstGeom prst="rect">
                        <a:avLst/>
                      </a:prstGeom>
                      <a:solidFill>
                        <a:schemeClr val="bg1">
                          <a:lumMod val="95000"/>
                        </a:schemeClr>
                      </a:solidFill>
                      <a:ln>
                        <a:solidFill>
                          <a:schemeClr val="tx1"/>
                        </a:solidFill>
                      </a:ln>
                      <a:effectLst/>
                    </p:spPr>
                  </p:pic>
                </p:oleObj>
              </mc:Fallback>
            </mc:AlternateContent>
          </a:graphicData>
        </a:graphic>
      </p:graphicFrame>
      <p:graphicFrame>
        <p:nvGraphicFramePr>
          <p:cNvPr id="6" name="Object 6">
            <a:extLst>
              <a:ext uri="{FF2B5EF4-FFF2-40B4-BE49-F238E27FC236}">
                <a16:creationId xmlns:a16="http://schemas.microsoft.com/office/drawing/2014/main" id="{CC1A0F9F-5BFC-442C-878B-9BF55441BCFC}"/>
              </a:ext>
            </a:extLst>
          </p:cNvPr>
          <p:cNvGraphicFramePr>
            <a:graphicFrameLocks noChangeAspect="1"/>
          </p:cNvGraphicFramePr>
          <p:nvPr>
            <p:extLst>
              <p:ext uri="{D42A27DB-BD31-4B8C-83A1-F6EECF244321}">
                <p14:modId xmlns:p14="http://schemas.microsoft.com/office/powerpoint/2010/main" val="4120380192"/>
              </p:ext>
            </p:extLst>
          </p:nvPr>
        </p:nvGraphicFramePr>
        <p:xfrm>
          <a:off x="7668451" y="5015191"/>
          <a:ext cx="3302000" cy="730250"/>
        </p:xfrm>
        <a:graphic>
          <a:graphicData uri="http://schemas.openxmlformats.org/presentationml/2006/ole">
            <mc:AlternateContent xmlns:mc="http://schemas.openxmlformats.org/markup-compatibility/2006">
              <mc:Choice xmlns:v="urn:schemas-microsoft-com:vml" Requires="v">
                <p:oleObj name="Equation" r:id="rId6" imgW="1244520" imgH="253800" progId="Equation.DSMT4">
                  <p:embed/>
                </p:oleObj>
              </mc:Choice>
              <mc:Fallback>
                <p:oleObj name="Equation" r:id="rId6" imgW="1244520" imgH="253800" progId="Equation.DSMT4">
                  <p:embed/>
                  <p:pic>
                    <p:nvPicPr>
                      <p:cNvPr id="31751" name="Object 6"/>
                      <p:cNvPicPr>
                        <a:picLocks noChangeAspect="1" noChangeArrowheads="1"/>
                      </p:cNvPicPr>
                      <p:nvPr/>
                    </p:nvPicPr>
                    <p:blipFill>
                      <a:blip r:embed="rId7"/>
                      <a:srcRect/>
                      <a:stretch>
                        <a:fillRect/>
                      </a:stretch>
                    </p:blipFill>
                    <p:spPr bwMode="auto">
                      <a:xfrm>
                        <a:off x="7668451" y="5015191"/>
                        <a:ext cx="3302000" cy="730250"/>
                      </a:xfrm>
                      <a:prstGeom prst="rect">
                        <a:avLst/>
                      </a:prstGeom>
                      <a:solidFill>
                        <a:schemeClr val="bg1">
                          <a:lumMod val="95000"/>
                        </a:schemeClr>
                      </a:solidFill>
                      <a:ln>
                        <a:solidFill>
                          <a:schemeClr val="tx1"/>
                        </a:solidFill>
                      </a:ln>
                      <a:effectLst/>
                    </p:spPr>
                  </p:pic>
                </p:oleObj>
              </mc:Fallback>
            </mc:AlternateContent>
          </a:graphicData>
        </a:graphic>
      </p:graphicFrame>
      <p:sp>
        <p:nvSpPr>
          <p:cNvPr id="7" name="Text Box 7">
            <a:extLst>
              <a:ext uri="{FF2B5EF4-FFF2-40B4-BE49-F238E27FC236}">
                <a16:creationId xmlns:a16="http://schemas.microsoft.com/office/drawing/2014/main" id="{C86EDAAA-B816-400D-BD4F-809F642098AB}"/>
              </a:ext>
            </a:extLst>
          </p:cNvPr>
          <p:cNvSpPr txBox="1">
            <a:spLocks noChangeArrowheads="1"/>
          </p:cNvSpPr>
          <p:nvPr/>
        </p:nvSpPr>
        <p:spPr bwMode="auto">
          <a:xfrm>
            <a:off x="304800" y="215349"/>
            <a:ext cx="11658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just">
              <a:spcBef>
                <a:spcPct val="50000"/>
              </a:spcBef>
              <a:buFont typeface="Wingdings" panose="05000000000000000000" pitchFamily="2" charset="2"/>
              <a:buChar char="§"/>
            </a:pPr>
            <a:r>
              <a:rPr lang="pt-BR" altLang="en-US" sz="3000" b="1" dirty="0">
                <a:latin typeface="Arial" panose="020B0604020202020204" pitchFamily="34" charset="0"/>
                <a:cs typeface="Arial" panose="020B0604020202020204" pitchFamily="34" charset="0"/>
              </a:rPr>
              <a:t>Investimento Bruto  X  Investimento Líquido</a:t>
            </a:r>
            <a:endParaRPr lang="en-US" altLang="en-US" sz="3000" b="1" dirty="0">
              <a:latin typeface="Arial" panose="020B06040202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1B546B45-7076-4FEC-A1E7-C7573F49C5A8}"/>
              </a:ext>
            </a:extLst>
          </p:cNvPr>
          <p:cNvSpPr txBox="1"/>
          <p:nvPr/>
        </p:nvSpPr>
        <p:spPr>
          <a:xfrm>
            <a:off x="304800" y="1484971"/>
            <a:ext cx="11658600" cy="3293209"/>
          </a:xfrm>
          <a:prstGeom prst="rect">
            <a:avLst/>
          </a:prstGeom>
          <a:noFill/>
        </p:spPr>
        <p:txBody>
          <a:bodyPr wrap="square" rtlCol="0">
            <a:spAutoFit/>
          </a:bodyPr>
          <a:lstStyle/>
          <a:p>
            <a:pPr marL="914400" lvl="1" indent="-45720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Onde </a:t>
            </a:r>
            <a:r>
              <a:rPr lang="pt-BR" sz="2800" i="1" dirty="0">
                <a:latin typeface="Arial" panose="020B0604020202020204" pitchFamily="34" charset="0"/>
                <a:cs typeface="Arial" panose="020B0604020202020204" pitchFamily="34" charset="0"/>
              </a:rPr>
              <a:t>I</a:t>
            </a:r>
            <a:r>
              <a:rPr lang="pt-BR" sz="2800" dirty="0">
                <a:latin typeface="Arial" panose="020B0604020202020204" pitchFamily="34" charset="0"/>
                <a:cs typeface="Arial" panose="020B0604020202020204" pitchFamily="34" charset="0"/>
              </a:rPr>
              <a:t> representa o investimento bruto, </a:t>
            </a:r>
            <a:r>
              <a:rPr lang="pt-BR" sz="2800" i="1" dirty="0">
                <a:latin typeface="Arial" panose="020B0604020202020204" pitchFamily="34" charset="0"/>
                <a:cs typeface="Arial" panose="020B0604020202020204" pitchFamily="34" charset="0"/>
              </a:rPr>
              <a:t>J </a:t>
            </a:r>
            <a:r>
              <a:rPr lang="pt-BR" sz="2800" dirty="0">
                <a:latin typeface="Arial" panose="020B0604020202020204" pitchFamily="34" charset="0"/>
                <a:cs typeface="Arial" panose="020B0604020202020204" pitchFamily="34" charset="0"/>
              </a:rPr>
              <a:t>o investimento líquido e </a:t>
            </a:r>
            <a:r>
              <a:rPr lang="pt-BR" sz="2800" i="1" dirty="0">
                <a:latin typeface="Arial" panose="020B0604020202020204" pitchFamily="34" charset="0"/>
                <a:cs typeface="Arial" panose="020B0604020202020204" pitchFamily="34" charset="0"/>
              </a:rPr>
              <a:t>d </a:t>
            </a:r>
            <a:r>
              <a:rPr lang="pt-BR" sz="2800" dirty="0">
                <a:latin typeface="Arial" panose="020B0604020202020204" pitchFamily="34" charset="0"/>
                <a:cs typeface="Arial" panose="020B0604020202020204" pitchFamily="34" charset="0"/>
              </a:rPr>
              <a:t>a taxa de depreciação do estoque de capital.</a:t>
            </a:r>
          </a:p>
          <a:p>
            <a:pPr marL="914400" lvl="1" indent="-45720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O investimento bruto serve para manter ou aumentar o estoque de capital. </a:t>
            </a:r>
          </a:p>
          <a:p>
            <a:pPr marL="914400" lvl="1" indent="-457200" algn="just">
              <a:buFont typeface="Wingdings" panose="05000000000000000000" pitchFamily="2" charset="2"/>
              <a:buChar char="§"/>
            </a:pPr>
            <a:endParaRPr lang="pt-BR" sz="12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Como a alteração do estoque de capital depende do investimento líquido:</a:t>
            </a:r>
            <a:endParaRPr lang="en-US" altLang="en-US" sz="28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p:txBody>
      </p:sp>
      <p:sp>
        <p:nvSpPr>
          <p:cNvPr id="10" name="CaixaDeTexto 9">
            <a:extLst>
              <a:ext uri="{FF2B5EF4-FFF2-40B4-BE49-F238E27FC236}">
                <a16:creationId xmlns:a16="http://schemas.microsoft.com/office/drawing/2014/main" id="{CE756AA6-C1B1-4179-951F-F609131ADDE8}"/>
              </a:ext>
            </a:extLst>
          </p:cNvPr>
          <p:cNvSpPr txBox="1"/>
          <p:nvPr/>
        </p:nvSpPr>
        <p:spPr>
          <a:xfrm>
            <a:off x="380999" y="5105644"/>
            <a:ext cx="7318513" cy="523220"/>
          </a:xfrm>
          <a:prstGeom prst="rect">
            <a:avLst/>
          </a:prstGeom>
          <a:noFill/>
        </p:spPr>
        <p:txBody>
          <a:bodyPr wrap="square" rtlCol="0">
            <a:spAutoFit/>
          </a:bodyPr>
          <a:lstStyle/>
          <a:p>
            <a:pPr marL="457200" indent="-45720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Combinando as equações acima, temos*:</a:t>
            </a:r>
          </a:p>
        </p:txBody>
      </p:sp>
      <p:sp>
        <p:nvSpPr>
          <p:cNvPr id="8" name="CaixaDeTexto 7">
            <a:extLst>
              <a:ext uri="{FF2B5EF4-FFF2-40B4-BE49-F238E27FC236}">
                <a16:creationId xmlns:a16="http://schemas.microsoft.com/office/drawing/2014/main" id="{3AF10573-E13F-4351-A816-53CC778A3834}"/>
              </a:ext>
            </a:extLst>
          </p:cNvPr>
          <p:cNvSpPr txBox="1"/>
          <p:nvPr/>
        </p:nvSpPr>
        <p:spPr>
          <a:xfrm>
            <a:off x="387627" y="5976036"/>
            <a:ext cx="341243" cy="523220"/>
          </a:xfrm>
          <a:prstGeom prst="rect">
            <a:avLst/>
          </a:prstGeom>
          <a:noFill/>
        </p:spPr>
        <p:txBody>
          <a:bodyPr wrap="square" rtlCol="0">
            <a:spAutoFit/>
          </a:bodyPr>
          <a:lstStyle/>
          <a:p>
            <a:pPr algn="just"/>
            <a:r>
              <a:rPr lang="pt-BR" sz="2800" dirty="0">
                <a:latin typeface="Arial" panose="020B0604020202020204" pitchFamily="34" charset="0"/>
                <a:cs typeface="Arial" panose="020B0604020202020204" pitchFamily="34" charset="0"/>
              </a:rPr>
              <a:t>*</a:t>
            </a:r>
          </a:p>
        </p:txBody>
      </p:sp>
      <p:graphicFrame>
        <p:nvGraphicFramePr>
          <p:cNvPr id="11" name="Object 4">
            <a:extLst>
              <a:ext uri="{FF2B5EF4-FFF2-40B4-BE49-F238E27FC236}">
                <a16:creationId xmlns:a16="http://schemas.microsoft.com/office/drawing/2014/main" id="{1844230E-196B-4ABC-8DB5-59D8103E442A}"/>
              </a:ext>
            </a:extLst>
          </p:cNvPr>
          <p:cNvGraphicFramePr>
            <a:graphicFrameLocks noChangeAspect="1"/>
          </p:cNvGraphicFramePr>
          <p:nvPr>
            <p:extLst>
              <p:ext uri="{D42A27DB-BD31-4B8C-83A1-F6EECF244321}">
                <p14:modId xmlns:p14="http://schemas.microsoft.com/office/powerpoint/2010/main" val="2971046153"/>
              </p:ext>
            </p:extLst>
          </p:nvPr>
        </p:nvGraphicFramePr>
        <p:xfrm>
          <a:off x="634338" y="5902877"/>
          <a:ext cx="10336113" cy="695248"/>
        </p:xfrm>
        <a:graphic>
          <a:graphicData uri="http://schemas.openxmlformats.org/presentationml/2006/ole">
            <mc:AlternateContent xmlns:mc="http://schemas.openxmlformats.org/markup-compatibility/2006">
              <mc:Choice xmlns:v="urn:schemas-microsoft-com:vml" Requires="v">
                <p:oleObj name="Equation" r:id="rId8" imgW="4000320" imgH="253800" progId="Equation.DSMT4">
                  <p:embed/>
                </p:oleObj>
              </mc:Choice>
              <mc:Fallback>
                <p:oleObj name="Equation" r:id="rId8" imgW="4000320" imgH="253800" progId="Equation.DSMT4">
                  <p:embed/>
                  <p:pic>
                    <p:nvPicPr>
                      <p:cNvPr id="4" name="Object 4">
                        <a:extLst>
                          <a:ext uri="{FF2B5EF4-FFF2-40B4-BE49-F238E27FC236}">
                            <a16:creationId xmlns:a16="http://schemas.microsoft.com/office/drawing/2014/main" id="{BC2C2768-BF62-4375-9201-76D358DEDB41}"/>
                          </a:ext>
                        </a:extLst>
                      </p:cNvPr>
                      <p:cNvPicPr>
                        <a:picLocks noChangeAspect="1" noChangeArrowheads="1"/>
                      </p:cNvPicPr>
                      <p:nvPr/>
                    </p:nvPicPr>
                    <p:blipFill>
                      <a:blip r:embed="rId9"/>
                      <a:srcRect/>
                      <a:stretch>
                        <a:fillRect/>
                      </a:stretch>
                    </p:blipFill>
                    <p:spPr bwMode="auto">
                      <a:xfrm>
                        <a:off x="634338" y="5902877"/>
                        <a:ext cx="10336113" cy="695248"/>
                      </a:xfrm>
                      <a:prstGeom prst="rect">
                        <a:avLst/>
                      </a:prstGeom>
                      <a:noFill/>
                      <a:ln>
                        <a:noFill/>
                      </a:ln>
                      <a:effectLst/>
                    </p:spPr>
                  </p:pic>
                </p:oleObj>
              </mc:Fallback>
            </mc:AlternateContent>
          </a:graphicData>
        </a:graphic>
      </p:graphicFrame>
      <p:sp>
        <p:nvSpPr>
          <p:cNvPr id="3" name="Seta: Curva para a Esquerda 2">
            <a:extLst>
              <a:ext uri="{FF2B5EF4-FFF2-40B4-BE49-F238E27FC236}">
                <a16:creationId xmlns:a16="http://schemas.microsoft.com/office/drawing/2014/main" id="{A781AC0A-6C43-446A-A1DA-CDEA7299E480}"/>
              </a:ext>
            </a:extLst>
          </p:cNvPr>
          <p:cNvSpPr/>
          <p:nvPr/>
        </p:nvSpPr>
        <p:spPr>
          <a:xfrm>
            <a:off x="11042893" y="5260352"/>
            <a:ext cx="731520" cy="1140450"/>
          </a:xfrm>
          <a:prstGeom prst="curvedLeftArrow">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125601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additive="base">
                                        <p:cTn id="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8"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0D42546-2446-442B-A059-FCF4D9F1A362}"/>
              </a:ext>
            </a:extLst>
          </p:cNvPr>
          <p:cNvSpPr>
            <a:spLocks noGrp="1"/>
          </p:cNvSpPr>
          <p:nvPr>
            <p:ph type="title"/>
          </p:nvPr>
        </p:nvSpPr>
        <p:spPr>
          <a:xfrm>
            <a:off x="1524000" y="16564"/>
            <a:ext cx="9296400" cy="1371600"/>
          </a:xfrm>
        </p:spPr>
        <p:txBody>
          <a:bodyPr/>
          <a:lstStyle/>
          <a:p>
            <a:pPr algn="ctr"/>
            <a:r>
              <a:rPr lang="en-US" altLang="en-US" sz="4800" b="1" dirty="0" err="1">
                <a:solidFill>
                  <a:schemeClr val="tx1"/>
                </a:solidFill>
                <a:latin typeface="Calibri" panose="020F0502020204030204" pitchFamily="34" charset="0"/>
                <a:cs typeface="Calibri" panose="020F0502020204030204" pitchFamily="34" charset="0"/>
              </a:rPr>
              <a:t>Resultados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Primário</a:t>
            </a:r>
            <a:r>
              <a:rPr lang="en-US" altLang="en-US" sz="4800" b="1" dirty="0">
                <a:solidFill>
                  <a:schemeClr val="tx1"/>
                </a:solidFill>
                <a:latin typeface="Calibri" panose="020F0502020204030204" pitchFamily="34" charset="0"/>
                <a:cs typeface="Calibri" panose="020F0502020204030204" pitchFamily="34" charset="0"/>
              </a:rPr>
              <a:t> e Nominal</a:t>
            </a:r>
            <a:endParaRPr lang="pt-BR" altLang="en-US" sz="4800" b="1" dirty="0">
              <a:solidFill>
                <a:schemeClr val="tx1"/>
              </a:solidFill>
              <a:latin typeface="Calibri" panose="020F0502020204030204" pitchFamily="34" charset="0"/>
              <a:cs typeface="Calibri" panose="020F0502020204030204" pitchFamily="34" charset="0"/>
            </a:endParaRPr>
          </a:p>
        </p:txBody>
      </p:sp>
      <p:pic>
        <p:nvPicPr>
          <p:cNvPr id="5" name="Imagem 4">
            <a:extLst>
              <a:ext uri="{FF2B5EF4-FFF2-40B4-BE49-F238E27FC236}">
                <a16:creationId xmlns:a16="http://schemas.microsoft.com/office/drawing/2014/main" id="{AB642EF7-46E6-49FE-AA6F-1D6FBD6D4C8A}"/>
              </a:ext>
            </a:extLst>
          </p:cNvPr>
          <p:cNvPicPr>
            <a:picLocks noChangeAspect="1"/>
          </p:cNvPicPr>
          <p:nvPr/>
        </p:nvPicPr>
        <p:blipFill>
          <a:blip r:embed="rId2"/>
          <a:stretch>
            <a:fillRect/>
          </a:stretch>
        </p:blipFill>
        <p:spPr>
          <a:xfrm>
            <a:off x="457200" y="894109"/>
            <a:ext cx="11277600" cy="5789563"/>
          </a:xfrm>
          <a:prstGeom prst="rect">
            <a:avLst/>
          </a:prstGeom>
        </p:spPr>
      </p:pic>
      <p:sp>
        <p:nvSpPr>
          <p:cNvPr id="6" name="Retângulo 5">
            <a:extLst>
              <a:ext uri="{FF2B5EF4-FFF2-40B4-BE49-F238E27FC236}">
                <a16:creationId xmlns:a16="http://schemas.microsoft.com/office/drawing/2014/main" id="{903DE653-F0EC-4769-BEF2-65CB64F0E035}"/>
              </a:ext>
            </a:extLst>
          </p:cNvPr>
          <p:cNvSpPr/>
          <p:nvPr/>
        </p:nvSpPr>
        <p:spPr bwMode="auto">
          <a:xfrm>
            <a:off x="7315200" y="2737196"/>
            <a:ext cx="995363" cy="814388"/>
          </a:xfrm>
          <a:prstGeom prst="rect">
            <a:avLst/>
          </a:prstGeom>
          <a:noFill/>
          <a:ln w="28575" cap="flat" cmpd="sng" algn="ctr">
            <a:solidFill>
              <a:schemeClr val="accent1">
                <a:lumMod val="7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7" name="Retângulo 6">
            <a:extLst>
              <a:ext uri="{FF2B5EF4-FFF2-40B4-BE49-F238E27FC236}">
                <a16:creationId xmlns:a16="http://schemas.microsoft.com/office/drawing/2014/main" id="{FF46A460-0093-4859-97CD-06521215C6A6}"/>
              </a:ext>
            </a:extLst>
          </p:cNvPr>
          <p:cNvSpPr/>
          <p:nvPr/>
        </p:nvSpPr>
        <p:spPr bwMode="auto">
          <a:xfrm>
            <a:off x="7315200" y="2313334"/>
            <a:ext cx="995363" cy="400050"/>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8" name="Retângulo 7">
            <a:extLst>
              <a:ext uri="{FF2B5EF4-FFF2-40B4-BE49-F238E27FC236}">
                <a16:creationId xmlns:a16="http://schemas.microsoft.com/office/drawing/2014/main" id="{65B410ED-6CE0-45BC-9D3A-E3ED4239FB74}"/>
              </a:ext>
            </a:extLst>
          </p:cNvPr>
          <p:cNvSpPr/>
          <p:nvPr/>
        </p:nvSpPr>
        <p:spPr bwMode="auto">
          <a:xfrm>
            <a:off x="7315200" y="3608733"/>
            <a:ext cx="995363" cy="2143125"/>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9" name="Retângulo 8">
            <a:extLst>
              <a:ext uri="{FF2B5EF4-FFF2-40B4-BE49-F238E27FC236}">
                <a16:creationId xmlns:a16="http://schemas.microsoft.com/office/drawing/2014/main" id="{78B300AA-FCE1-4EC7-8EBA-21206D4AC1A3}"/>
              </a:ext>
            </a:extLst>
          </p:cNvPr>
          <p:cNvSpPr/>
          <p:nvPr/>
        </p:nvSpPr>
        <p:spPr bwMode="auto">
          <a:xfrm>
            <a:off x="10434637" y="4904134"/>
            <a:ext cx="995363" cy="400050"/>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extLst>
      <p:ext uri="{BB962C8B-B14F-4D97-AF65-F5344CB8AC3E}">
        <p14:creationId xmlns:p14="http://schemas.microsoft.com/office/powerpoint/2010/main" val="338379348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A73FBDE-4D62-4787-8FE0-E1D4E24BAA80}"/>
              </a:ext>
            </a:extLst>
          </p:cNvPr>
          <p:cNvSpPr>
            <a:spLocks noGrp="1"/>
          </p:cNvSpPr>
          <p:nvPr>
            <p:ph type="title"/>
          </p:nvPr>
        </p:nvSpPr>
        <p:spPr>
          <a:xfrm>
            <a:off x="1524000" y="162338"/>
            <a:ext cx="9296400" cy="1371600"/>
          </a:xfrm>
        </p:spPr>
        <p:txBody>
          <a:bodyPr/>
          <a:lstStyle/>
          <a:p>
            <a:pPr algn="ctr"/>
            <a:r>
              <a:rPr lang="en-US" altLang="en-US" sz="4800" b="1" dirty="0" err="1">
                <a:solidFill>
                  <a:schemeClr val="tx1"/>
                </a:solidFill>
                <a:latin typeface="Calibri" panose="020F0502020204030204" pitchFamily="34" charset="0"/>
                <a:cs typeface="Calibri" panose="020F0502020204030204" pitchFamily="34" charset="0"/>
              </a:rPr>
              <a:t>Resultados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Primário</a:t>
            </a:r>
            <a:r>
              <a:rPr lang="en-US" altLang="en-US" sz="4800" b="1" dirty="0">
                <a:solidFill>
                  <a:schemeClr val="tx1"/>
                </a:solidFill>
                <a:latin typeface="Calibri" panose="020F0502020204030204" pitchFamily="34" charset="0"/>
                <a:cs typeface="Calibri" panose="020F0502020204030204" pitchFamily="34" charset="0"/>
              </a:rPr>
              <a:t> e Nominal</a:t>
            </a:r>
            <a:endParaRPr lang="pt-BR" altLang="en-US" sz="4800" b="1" dirty="0">
              <a:solidFill>
                <a:schemeClr val="tx1"/>
              </a:solidFill>
              <a:latin typeface="Calibri" panose="020F0502020204030204" pitchFamily="34" charset="0"/>
              <a:cs typeface="Calibri" panose="020F0502020204030204" pitchFamily="34" charset="0"/>
            </a:endParaRPr>
          </a:p>
        </p:txBody>
      </p:sp>
      <p:sp>
        <p:nvSpPr>
          <p:cNvPr id="5" name="CaixaDeTexto 4">
            <a:extLst>
              <a:ext uri="{FF2B5EF4-FFF2-40B4-BE49-F238E27FC236}">
                <a16:creationId xmlns:a16="http://schemas.microsoft.com/office/drawing/2014/main" id="{92538A86-87A4-4176-A9D2-0DF4A82EF47F}"/>
              </a:ext>
            </a:extLst>
          </p:cNvPr>
          <p:cNvSpPr txBox="1"/>
          <p:nvPr/>
        </p:nvSpPr>
        <p:spPr>
          <a:xfrm>
            <a:off x="152400" y="1143000"/>
            <a:ext cx="11887200" cy="5047536"/>
          </a:xfrm>
          <a:prstGeom prst="rect">
            <a:avLst/>
          </a:prstGeom>
          <a:noFill/>
        </p:spPr>
        <p:txBody>
          <a:bodyPr wrap="square" rtlCol="0">
            <a:spAutoFit/>
          </a:bodyPr>
          <a:lstStyle/>
          <a:p>
            <a:pPr marL="685800" indent="-685800">
              <a:buFont typeface="Arial" panose="020B0604020202020204" pitchFamily="34" charset="0"/>
              <a:buChar char="•"/>
            </a:pPr>
            <a:r>
              <a:rPr lang="pt-BR" sz="3800" b="1" dirty="0">
                <a:solidFill>
                  <a:schemeClr val="tx1"/>
                </a:solidFill>
                <a:latin typeface="Calibri" panose="020F0502020204030204" pitchFamily="34" charset="0"/>
                <a:cs typeface="Calibri" panose="020F0502020204030204" pitchFamily="34" charset="0"/>
              </a:rPr>
              <a:t>Os dados mais atuais...</a:t>
            </a:r>
          </a:p>
          <a:p>
            <a:pPr marL="685800" indent="-685800">
              <a:buFont typeface="Arial" panose="020B0604020202020204" pitchFamily="34" charset="0"/>
              <a:buChar char="•"/>
            </a:pPr>
            <a:endParaRPr lang="pt-BR" sz="400" b="0" dirty="0">
              <a:solidFill>
                <a:schemeClr val="tx1"/>
              </a:solidFill>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pt-BR" sz="3800" b="0" dirty="0">
                <a:solidFill>
                  <a:schemeClr val="tx1"/>
                </a:solidFill>
                <a:latin typeface="Calibri" panose="020F0502020204030204" pitchFamily="34" charset="0"/>
                <a:cs typeface="Calibri" panose="020F0502020204030204" pitchFamily="34" charset="0"/>
              </a:rPr>
              <a:t>2019 → NFSP = 5,79% (JN = 4,96% + </a:t>
            </a:r>
            <a:r>
              <a:rPr lang="pt-BR" sz="3800" b="0" dirty="0" err="1">
                <a:solidFill>
                  <a:schemeClr val="tx1"/>
                </a:solidFill>
                <a:latin typeface="Calibri" panose="020F0502020204030204" pitchFamily="34" charset="0"/>
                <a:cs typeface="Calibri" panose="020F0502020204030204" pitchFamily="34" charset="0"/>
              </a:rPr>
              <a:t>Déf</a:t>
            </a:r>
            <a:r>
              <a:rPr lang="pt-BR" sz="3800" b="0" dirty="0">
                <a:solidFill>
                  <a:schemeClr val="tx1"/>
                </a:solidFill>
                <a:latin typeface="Calibri" panose="020F0502020204030204" pitchFamily="34" charset="0"/>
                <a:cs typeface="Calibri" panose="020F0502020204030204" pitchFamily="34" charset="0"/>
              </a:rPr>
              <a:t>. Prim. = 0,84%)</a:t>
            </a:r>
          </a:p>
          <a:p>
            <a:pPr marL="685800" indent="-685800">
              <a:buFont typeface="Arial" panose="020B0604020202020204" pitchFamily="34" charset="0"/>
              <a:buChar char="•"/>
            </a:pPr>
            <a:r>
              <a:rPr lang="pt-BR" sz="3800" b="0" dirty="0">
                <a:solidFill>
                  <a:schemeClr val="tx1"/>
                </a:solidFill>
                <a:latin typeface="Calibri" panose="020F0502020204030204" pitchFamily="34" charset="0"/>
                <a:cs typeface="Calibri" panose="020F0502020204030204" pitchFamily="34" charset="0"/>
              </a:rPr>
              <a:t>2020 → NFSP = 13,7% (JN = 4,22% + </a:t>
            </a:r>
            <a:r>
              <a:rPr lang="pt-BR" sz="3800" b="0" dirty="0" err="1">
                <a:solidFill>
                  <a:schemeClr val="tx1"/>
                </a:solidFill>
                <a:latin typeface="Calibri" panose="020F0502020204030204" pitchFamily="34" charset="0"/>
                <a:cs typeface="Calibri" panose="020F0502020204030204" pitchFamily="34" charset="0"/>
              </a:rPr>
              <a:t>Déf</a:t>
            </a:r>
            <a:r>
              <a:rPr lang="pt-BR" sz="3800" b="0" dirty="0">
                <a:solidFill>
                  <a:schemeClr val="tx1"/>
                </a:solidFill>
                <a:latin typeface="Calibri" panose="020F0502020204030204" pitchFamily="34" charset="0"/>
                <a:cs typeface="Calibri" panose="020F0502020204030204" pitchFamily="34" charset="0"/>
              </a:rPr>
              <a:t>. Prim. = 9,49%)</a:t>
            </a:r>
          </a:p>
          <a:p>
            <a:pPr marL="1143000" lvl="1" indent="-685800" algn="just">
              <a:buFont typeface="Arial" panose="020B0604020202020204" pitchFamily="34" charset="0"/>
              <a:buChar char="•"/>
            </a:pPr>
            <a:r>
              <a:rPr lang="pt-BR" sz="3200" b="0" dirty="0">
                <a:solidFill>
                  <a:schemeClr val="tx1"/>
                </a:solidFill>
                <a:latin typeface="Calibri" panose="020F0502020204030204" pitchFamily="34" charset="0"/>
                <a:cs typeface="Calibri" panose="020F0502020204030204" pitchFamily="34" charset="0"/>
              </a:rPr>
              <a:t>Grande parte dos gastos em 2020 foram excepcionais, por conta da Covid (além da queda na receita). A expectativa para 2021 (Relatório Focus) é de um Déficit Primário de 2,05% do PIB e Déficit Nominal de 6,45% do PIB (16-07-2021).</a:t>
            </a:r>
          </a:p>
          <a:p>
            <a:pPr marL="685800" indent="-685800" algn="just">
              <a:buFont typeface="Arial" panose="020B0604020202020204" pitchFamily="34" charset="0"/>
              <a:buChar char="•"/>
            </a:pPr>
            <a:endParaRPr lang="pt-BR" sz="3800" dirty="0">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endParaRPr lang="pt-BR" sz="38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88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ED7B012-C560-4527-A8A2-DDEA8E01C894}"/>
              </a:ext>
            </a:extLst>
          </p:cNvPr>
          <p:cNvPicPr>
            <a:picLocks noChangeAspect="1"/>
          </p:cNvPicPr>
          <p:nvPr/>
        </p:nvPicPr>
        <p:blipFill>
          <a:blip r:embed="rId2"/>
          <a:stretch>
            <a:fillRect/>
          </a:stretch>
        </p:blipFill>
        <p:spPr>
          <a:xfrm>
            <a:off x="0" y="489087"/>
            <a:ext cx="12192000" cy="5951470"/>
          </a:xfrm>
          <a:prstGeom prst="rect">
            <a:avLst/>
          </a:prstGeom>
        </p:spPr>
      </p:pic>
    </p:spTree>
    <p:extLst>
      <p:ext uri="{BB962C8B-B14F-4D97-AF65-F5344CB8AC3E}">
        <p14:creationId xmlns:p14="http://schemas.microsoft.com/office/powerpoint/2010/main" val="256221453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DE645F6C-05E8-4D3A-AC8E-56C092B33769}"/>
              </a:ext>
            </a:extLst>
          </p:cNvPr>
          <p:cNvSpPr txBox="1"/>
          <p:nvPr/>
        </p:nvSpPr>
        <p:spPr>
          <a:xfrm>
            <a:off x="198783" y="849511"/>
            <a:ext cx="11794434" cy="5693866"/>
          </a:xfrm>
          <a:prstGeom prst="rect">
            <a:avLst/>
          </a:prstGeom>
          <a:noFill/>
        </p:spPr>
        <p:txBody>
          <a:bodyPr wrap="square">
            <a:spAutoFit/>
          </a:bodyPr>
          <a:lstStyle/>
          <a:p>
            <a:pPr marL="285750" indent="-285750" algn="just">
              <a:buFont typeface="Wingdings" panose="05000000000000000000" pitchFamily="2" charset="2"/>
              <a:buChar char="§"/>
            </a:pPr>
            <a:r>
              <a:rPr lang="pt-BR" sz="2600" dirty="0">
                <a:solidFill>
                  <a:srgbClr val="000000"/>
                </a:solidFill>
                <a:latin typeface="Arial" panose="020B0604020202020204" pitchFamily="34" charset="0"/>
                <a:cs typeface="Arial" panose="020B0604020202020204" pitchFamily="34" charset="0"/>
              </a:rPr>
              <a:t>O</a:t>
            </a:r>
            <a:r>
              <a:rPr lang="pt-BR" sz="2600" b="0" i="0" dirty="0">
                <a:solidFill>
                  <a:srgbClr val="000000"/>
                </a:solidFill>
                <a:effectLst/>
                <a:latin typeface="Arial" panose="020B0604020202020204" pitchFamily="34" charset="0"/>
                <a:cs typeface="Arial" panose="020B0604020202020204" pitchFamily="34" charset="0"/>
              </a:rPr>
              <a:t> BCB divulga os valores e composição das dívidas bruta e líquida do “Governo Geral” (União, Estados e Municípios) e da dívida líquida do “Setor Público” (Governo Geral, BC e estatais não financeiras, exclusive Petrobras e Eletrobras).</a:t>
            </a:r>
          </a:p>
          <a:p>
            <a:pPr marL="285750" indent="-285750" algn="just">
              <a:buFont typeface="Wingdings" panose="05000000000000000000" pitchFamily="2" charset="2"/>
              <a:buChar char="§"/>
            </a:pPr>
            <a:r>
              <a:rPr lang="pt-BR" sz="2600" b="0" i="0" dirty="0">
                <a:solidFill>
                  <a:srgbClr val="000000"/>
                </a:solidFill>
                <a:effectLst/>
                <a:latin typeface="Arial" panose="020B0604020202020204" pitchFamily="34" charset="0"/>
                <a:cs typeface="Arial" panose="020B0604020202020204" pitchFamily="34" charset="0"/>
              </a:rPr>
              <a:t>No caso da dívida bruta, o BC adota um conceito diferente do padrão internacional do FMI, o que diminui o endividamento bruto do Governo Geral. </a:t>
            </a:r>
          </a:p>
          <a:p>
            <a:pPr marL="742950" lvl="1" indent="-285750" algn="just">
              <a:buFont typeface="Wingdings" panose="05000000000000000000" pitchFamily="2" charset="2"/>
              <a:buChar char="§"/>
            </a:pPr>
            <a:r>
              <a:rPr lang="pt-BR" sz="2600" b="0" i="0" dirty="0">
                <a:solidFill>
                  <a:srgbClr val="000000"/>
                </a:solidFill>
                <a:effectLst/>
                <a:latin typeface="Arial" panose="020B0604020202020204" pitchFamily="34" charset="0"/>
                <a:cs typeface="Arial" panose="020B0604020202020204" pitchFamily="34" charset="0"/>
              </a:rPr>
              <a:t>Nossa autoridade monetária considera como dívida somente os títulos que o BC vendeu ao mercado em operações compromissadas. Já no caso do FMI, todos os títulos emitidos pelo TN de posse do BC são considerados dívida (títulos livres na carteira do BCB).</a:t>
            </a:r>
            <a:r>
              <a:rPr lang="pt-BR" sz="2600" dirty="0">
                <a:latin typeface="Arial" panose="020B0604020202020204" pitchFamily="34" charset="0"/>
                <a:cs typeface="Arial" panose="020B0604020202020204" pitchFamily="34" charset="0"/>
              </a:rPr>
              <a:t> </a:t>
            </a:r>
            <a:endParaRPr lang="pt-BR" sz="2600" b="0" i="0" dirty="0">
              <a:solidFill>
                <a:srgbClr val="000000"/>
              </a:solidFill>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600" dirty="0">
                <a:solidFill>
                  <a:srgbClr val="000000"/>
                </a:solidFill>
                <a:latin typeface="Arial" panose="020B0604020202020204" pitchFamily="34" charset="0"/>
                <a:cs typeface="Arial" panose="020B0604020202020204" pitchFamily="34" charset="0"/>
              </a:rPr>
              <a:t>A diferença entre dívida bruta e líquida acontece por conta de alguns créditos do governo, como: conta única no BCB, recursos do FAT nos bancos, créditos ao BNDES, aplicações na rede bancária,...</a:t>
            </a:r>
          </a:p>
          <a:p>
            <a:pPr marL="285750" indent="-285750" algn="just">
              <a:buFont typeface="Wingdings" panose="05000000000000000000" pitchFamily="2" charset="2"/>
              <a:buChar char="§"/>
            </a:pPr>
            <a:r>
              <a:rPr lang="pt-BR" sz="2600" dirty="0">
                <a:solidFill>
                  <a:srgbClr val="000000"/>
                </a:solidFill>
                <a:latin typeface="Arial" panose="020B0604020202020204" pitchFamily="34" charset="0"/>
                <a:cs typeface="Arial" panose="020B0604020202020204" pitchFamily="34" charset="0"/>
              </a:rPr>
              <a:t>No caso de comparações internacionais, é adequado usar a DBGG do FMI.</a:t>
            </a:r>
            <a:endParaRPr lang="pt-BR" sz="2600" dirty="0">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E5F32C72-1FEE-4B31-9700-4127F09EEB34}"/>
              </a:ext>
            </a:extLst>
          </p:cNvPr>
          <p:cNvSpPr>
            <a:spLocks noGrp="1"/>
          </p:cNvSpPr>
          <p:nvPr>
            <p:ph type="title"/>
          </p:nvPr>
        </p:nvSpPr>
        <p:spPr>
          <a:xfrm>
            <a:off x="1404732" y="69574"/>
            <a:ext cx="9296400" cy="1335158"/>
          </a:xfrm>
        </p:spPr>
        <p:txBody>
          <a:bodyPr/>
          <a:lstStyle/>
          <a:p>
            <a:pPr algn="ctr"/>
            <a:r>
              <a:rPr lang="en-US" altLang="en-US" sz="4800" dirty="0" err="1">
                <a:solidFill>
                  <a:schemeClr val="tx1"/>
                </a:solidFill>
                <a:latin typeface="Calibri" panose="020F0502020204030204" pitchFamily="34" charset="0"/>
                <a:cs typeface="Calibri" panose="020F0502020204030204" pitchFamily="34" charset="0"/>
              </a:rPr>
              <a:t>Conceitos</a:t>
            </a:r>
            <a:r>
              <a:rPr lang="en-US" altLang="en-US" sz="4800" dirty="0">
                <a:solidFill>
                  <a:schemeClr val="tx1"/>
                </a:solidFill>
                <a:latin typeface="Calibri" panose="020F0502020204030204" pitchFamily="34" charset="0"/>
                <a:cs typeface="Calibri" panose="020F0502020204030204" pitchFamily="34" charset="0"/>
              </a:rPr>
              <a:t> de </a:t>
            </a:r>
            <a:r>
              <a:rPr lang="en-US" altLang="en-US" sz="4800" dirty="0" err="1">
                <a:solidFill>
                  <a:schemeClr val="tx1"/>
                </a:solidFill>
                <a:latin typeface="Calibri" panose="020F0502020204030204" pitchFamily="34" charset="0"/>
                <a:cs typeface="Calibri" panose="020F0502020204030204" pitchFamily="34" charset="0"/>
              </a:rPr>
              <a:t>Dívida</a:t>
            </a:r>
            <a:r>
              <a:rPr lang="en-US" altLang="en-US" sz="4800" dirty="0">
                <a:solidFill>
                  <a:schemeClr val="tx1"/>
                </a:solidFill>
                <a:latin typeface="Calibri" panose="020F0502020204030204" pitchFamily="34" charset="0"/>
                <a:cs typeface="Calibri" panose="020F0502020204030204" pitchFamily="34" charset="0"/>
              </a:rPr>
              <a:t> </a:t>
            </a:r>
            <a:r>
              <a:rPr lang="en-US" altLang="en-US" sz="4800" dirty="0" err="1">
                <a:solidFill>
                  <a:schemeClr val="tx1"/>
                </a:solidFill>
                <a:latin typeface="Calibri" panose="020F0502020204030204" pitchFamily="34" charset="0"/>
                <a:cs typeface="Calibri" panose="020F0502020204030204" pitchFamily="34" charset="0"/>
              </a:rPr>
              <a:t>Governamental</a:t>
            </a:r>
            <a:endParaRPr lang="pt-BR" altLang="en-US" sz="4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681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F865567-3576-4D42-9938-B3BD6B3C931B}"/>
              </a:ext>
            </a:extLst>
          </p:cNvPr>
          <p:cNvPicPr>
            <a:picLocks noChangeAspect="1"/>
          </p:cNvPicPr>
          <p:nvPr/>
        </p:nvPicPr>
        <p:blipFill>
          <a:blip r:embed="rId2"/>
          <a:stretch>
            <a:fillRect/>
          </a:stretch>
        </p:blipFill>
        <p:spPr>
          <a:xfrm>
            <a:off x="0" y="149296"/>
            <a:ext cx="12191999" cy="6622565"/>
          </a:xfrm>
          <a:prstGeom prst="rect">
            <a:avLst/>
          </a:prstGeom>
        </p:spPr>
      </p:pic>
    </p:spTree>
    <p:extLst>
      <p:ext uri="{BB962C8B-B14F-4D97-AF65-F5344CB8AC3E}">
        <p14:creationId xmlns:p14="http://schemas.microsoft.com/office/powerpoint/2010/main" val="13715080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2827E21-EC67-4FED-9E9A-38592347109F}"/>
              </a:ext>
            </a:extLst>
          </p:cNvPr>
          <p:cNvSpPr txBox="1"/>
          <p:nvPr/>
        </p:nvSpPr>
        <p:spPr>
          <a:xfrm>
            <a:off x="107504" y="767090"/>
            <a:ext cx="11965226" cy="6247864"/>
          </a:xfrm>
          <a:prstGeom prst="rect">
            <a:avLst/>
          </a:prstGeom>
          <a:noFill/>
        </p:spPr>
        <p:txBody>
          <a:bodyPr wrap="square" rtlCol="0">
            <a:spAutoFit/>
          </a:bodyPr>
          <a:lstStyle/>
          <a:p>
            <a:pPr marL="342900" indent="-342900" algn="just">
              <a:buFont typeface="Wingdings" panose="05000000000000000000" pitchFamily="2" charset="2"/>
              <a:buChar char="§"/>
            </a:pPr>
            <a:r>
              <a:rPr lang="pt-BR" sz="2600" i="0" dirty="0">
                <a:effectLst/>
                <a:latin typeface="Arial" panose="020B0604020202020204" pitchFamily="34" charset="0"/>
                <a:cs typeface="Arial" panose="020B0604020202020204" pitchFamily="34" charset="0"/>
              </a:rPr>
              <a:t>O </a:t>
            </a:r>
            <a:r>
              <a:rPr lang="pt-BR" sz="2600" b="1" i="0" dirty="0">
                <a:effectLst/>
                <a:latin typeface="Arial" panose="020B0604020202020204" pitchFamily="34" charset="0"/>
                <a:cs typeface="Arial" panose="020B0604020202020204" pitchFamily="34" charset="0"/>
              </a:rPr>
              <a:t>Balanço de Pagamentos </a:t>
            </a:r>
            <a:r>
              <a:rPr lang="pt-BR" sz="2600" i="0" dirty="0">
                <a:effectLst/>
                <a:latin typeface="Arial" panose="020B0604020202020204" pitchFamily="34" charset="0"/>
                <a:cs typeface="Arial" panose="020B0604020202020204" pitchFamily="34" charset="0"/>
              </a:rPr>
              <a:t>é o registro sistemático das operações entre residentes e não residentes.</a:t>
            </a:r>
          </a:p>
          <a:p>
            <a:pPr marL="342900" indent="-342900" algn="just">
              <a:buFont typeface="Wingdings" panose="05000000000000000000" pitchFamily="2" charset="2"/>
              <a:buChar char="§"/>
            </a:pPr>
            <a:endParaRPr lang="pt-BR" sz="600" i="0" dirty="0">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600" b="1" i="0" dirty="0">
                <a:effectLst/>
                <a:latin typeface="Arial" panose="020B0604020202020204" pitchFamily="34" charset="0"/>
                <a:cs typeface="Arial" panose="020B0604020202020204" pitchFamily="34" charset="0"/>
              </a:rPr>
              <a:t>Padrões Metodológicos </a:t>
            </a:r>
            <a:r>
              <a:rPr lang="pt-BR" sz="2600" b="1" dirty="0">
                <a:latin typeface="Arial" panose="020B0604020202020204" pitchFamily="34" charset="0"/>
                <a:cs typeface="Arial" panose="020B0604020202020204" pitchFamily="34" charset="0"/>
              </a:rPr>
              <a:t>I</a:t>
            </a:r>
            <a:r>
              <a:rPr lang="pt-BR" sz="2600" b="1" i="0" dirty="0">
                <a:effectLst/>
                <a:latin typeface="Arial" panose="020B0604020202020204" pitchFamily="34" charset="0"/>
                <a:cs typeface="Arial" panose="020B0604020202020204" pitchFamily="34" charset="0"/>
              </a:rPr>
              <a:t>nternacionais (FMI) </a:t>
            </a:r>
          </a:p>
          <a:p>
            <a:pPr marL="800100" lvl="1" indent="-3429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R</a:t>
            </a:r>
            <a:r>
              <a:rPr lang="pt-BR" sz="2600" i="0" dirty="0">
                <a:effectLst/>
                <a:latin typeface="Arial" panose="020B0604020202020204" pitchFamily="34" charset="0"/>
                <a:cs typeface="Arial" panose="020B0604020202020204" pitchFamily="34" charset="0"/>
              </a:rPr>
              <a:t>ecomendações para a compilação e apresentação das contas macroeconômicas, de forma a assegurar a consistência entre as várias estatísticas macroeconômicas e permitir a comparabilidade das estatísticas entre os países, e de um mesmo país ao longo do tempo.</a:t>
            </a:r>
          </a:p>
          <a:p>
            <a:pPr marL="342900" indent="-342900" algn="just">
              <a:buFont typeface="Wingdings" panose="05000000000000000000" pitchFamily="2" charset="2"/>
              <a:buChar char="§"/>
            </a:pPr>
            <a:endParaRPr lang="pt-BR" sz="400" i="0" dirty="0">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600" b="1" dirty="0">
                <a:latin typeface="Arial" panose="020B0604020202020204" pitchFamily="34" charset="0"/>
                <a:cs typeface="Arial" panose="020B0604020202020204" pitchFamily="34" charset="0"/>
              </a:rPr>
              <a:t>V</a:t>
            </a:r>
            <a:r>
              <a:rPr lang="pt-BR" sz="2600" b="1" i="0" dirty="0">
                <a:effectLst/>
                <a:latin typeface="Arial" panose="020B0604020202020204" pitchFamily="34" charset="0"/>
                <a:cs typeface="Arial" panose="020B0604020202020204" pitchFamily="34" charset="0"/>
              </a:rPr>
              <a:t>ersões do Manual de Balanço de Pagamentos (BPM)</a:t>
            </a:r>
            <a:endParaRPr lang="pt-BR" sz="2600" b="1"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r>
              <a:rPr lang="pt-BR" sz="2400" i="0" dirty="0">
                <a:effectLst/>
                <a:latin typeface="Arial" panose="020B0604020202020204" pitchFamily="34" charset="0"/>
                <a:cs typeface="Arial" panose="020B0604020202020204" pitchFamily="34" charset="0"/>
              </a:rPr>
              <a:t>1948: BPM1</a:t>
            </a:r>
            <a:endParaRPr lang="pt-BR" sz="24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r>
              <a:rPr lang="pt-BR" sz="2400" i="0" dirty="0">
                <a:effectLst/>
                <a:latin typeface="Arial" panose="020B0604020202020204" pitchFamily="34" charset="0"/>
                <a:cs typeface="Arial" panose="020B0604020202020204" pitchFamily="34" charset="0"/>
              </a:rPr>
              <a:t>1950: BPM2</a:t>
            </a:r>
            <a:endParaRPr lang="pt-BR" sz="24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r>
              <a:rPr lang="pt-BR" sz="2400" i="0" dirty="0">
                <a:effectLst/>
                <a:latin typeface="Arial" panose="020B0604020202020204" pitchFamily="34" charset="0"/>
                <a:cs typeface="Arial" panose="020B0604020202020204" pitchFamily="34" charset="0"/>
              </a:rPr>
              <a:t>1961: BPM3</a:t>
            </a:r>
            <a:endParaRPr lang="pt-BR" sz="24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r>
              <a:rPr lang="pt-BR" sz="2400" i="0" dirty="0">
                <a:effectLst/>
                <a:latin typeface="Arial" panose="020B0604020202020204" pitchFamily="34" charset="0"/>
                <a:cs typeface="Arial" panose="020B0604020202020204" pitchFamily="34" charset="0"/>
              </a:rPr>
              <a:t>1977: BPM4</a:t>
            </a:r>
            <a:endParaRPr lang="pt-BR" sz="24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r>
              <a:rPr lang="pt-BR" sz="2400" i="0" dirty="0">
                <a:effectLst/>
                <a:latin typeface="Arial" panose="020B0604020202020204" pitchFamily="34" charset="0"/>
                <a:cs typeface="Arial" panose="020B0604020202020204" pitchFamily="34" charset="0"/>
              </a:rPr>
              <a:t>1993: BPM5 → Adotado no Brasil em 2001</a:t>
            </a:r>
            <a:endParaRPr lang="pt-BR" sz="24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r>
              <a:rPr lang="pt-BR" sz="2400" i="0" dirty="0">
                <a:effectLst/>
                <a:latin typeface="Arial" panose="020B0604020202020204" pitchFamily="34" charset="0"/>
                <a:cs typeface="Arial" panose="020B0604020202020204" pitchFamily="34" charset="0"/>
              </a:rPr>
              <a:t>2009: BPM6 → </a:t>
            </a:r>
            <a:r>
              <a:rPr lang="pt-BR" sz="2400" dirty="0">
                <a:latin typeface="Arial" panose="020B0604020202020204" pitchFamily="34" charset="0"/>
                <a:cs typeface="Arial" panose="020B0604020202020204" pitchFamily="34" charset="0"/>
              </a:rPr>
              <a:t>A</a:t>
            </a:r>
            <a:r>
              <a:rPr lang="pt-BR" sz="2400" i="0" dirty="0">
                <a:effectLst/>
                <a:latin typeface="Arial" panose="020B0604020202020204" pitchFamily="34" charset="0"/>
                <a:cs typeface="Arial" panose="020B0604020202020204" pitchFamily="34" charset="0"/>
              </a:rPr>
              <a:t>dotado no Brasil em abril de 2015</a:t>
            </a:r>
            <a:endParaRPr lang="pt-BR" sz="24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r>
              <a:rPr lang="pt-BR" sz="2400" dirty="0">
                <a:latin typeface="Arial" panose="020B0604020202020204" pitchFamily="34" charset="0"/>
                <a:cs typeface="Arial" panose="020B0604020202020204" pitchFamily="34" charset="0"/>
              </a:rPr>
              <a:t>No futuro,..., BPM7</a:t>
            </a:r>
          </a:p>
        </p:txBody>
      </p:sp>
      <p:sp>
        <p:nvSpPr>
          <p:cNvPr id="2" name="CaixaDeTexto 1">
            <a:extLst>
              <a:ext uri="{FF2B5EF4-FFF2-40B4-BE49-F238E27FC236}">
                <a16:creationId xmlns:a16="http://schemas.microsoft.com/office/drawing/2014/main" id="{824C3ECB-73E9-4F70-ACA4-40E24D48839D}"/>
              </a:ext>
            </a:extLst>
          </p:cNvPr>
          <p:cNvSpPr txBox="1"/>
          <p:nvPr/>
        </p:nvSpPr>
        <p:spPr>
          <a:xfrm>
            <a:off x="3432313" y="159028"/>
            <a:ext cx="4956313" cy="584775"/>
          </a:xfrm>
          <a:prstGeom prst="rect">
            <a:avLst/>
          </a:prstGeom>
          <a:noFill/>
        </p:spPr>
        <p:txBody>
          <a:bodyPr wrap="square" rtlCol="0">
            <a:spAutoFit/>
          </a:bodyPr>
          <a:lstStyle/>
          <a:p>
            <a:r>
              <a:rPr lang="pt-BR" sz="3200" b="1" dirty="0">
                <a:latin typeface="Arial" panose="020B0604020202020204" pitchFamily="34" charset="0"/>
                <a:cs typeface="Arial" panose="020B0604020202020204" pitchFamily="34" charset="0"/>
              </a:rPr>
              <a:t>Balanço de Pagamentos</a:t>
            </a:r>
          </a:p>
        </p:txBody>
      </p:sp>
    </p:spTree>
    <p:extLst>
      <p:ext uri="{BB962C8B-B14F-4D97-AF65-F5344CB8AC3E}">
        <p14:creationId xmlns:p14="http://schemas.microsoft.com/office/powerpoint/2010/main" val="20317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 calcmode="lin" valueType="num">
                                      <p:cBhvr additive="base">
                                        <p:cTn id="3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 calcmode="lin" valueType="num">
                                      <p:cBhvr additive="base">
                                        <p:cTn id="4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anim calcmode="lin" valueType="num">
                                      <p:cBhvr additive="base">
                                        <p:cTn id="4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90CAE4AE-F3BF-4316-B966-E5EE84197539}"/>
              </a:ext>
            </a:extLst>
          </p:cNvPr>
          <p:cNvSpPr txBox="1">
            <a:spLocks/>
          </p:cNvSpPr>
          <p:nvPr/>
        </p:nvSpPr>
        <p:spPr>
          <a:xfrm>
            <a:off x="72008" y="131118"/>
            <a:ext cx="11974218" cy="2133600"/>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ClrTx/>
              <a:buSzPct val="101000"/>
              <a:buNone/>
              <a:defRPr/>
            </a:pPr>
            <a:r>
              <a:rPr lang="pt-BR" sz="2800" b="1" dirty="0">
                <a:latin typeface="Arial" panose="020B0604020202020204" pitchFamily="34" charset="0"/>
                <a:cs typeface="Arial" panose="020B0604020202020204" pitchFamily="34" charset="0"/>
              </a:rPr>
              <a:t>   </a:t>
            </a:r>
            <a:r>
              <a:rPr lang="pt-BR" sz="3400" b="1" dirty="0">
                <a:latin typeface="Arial" panose="020B0604020202020204" pitchFamily="34" charset="0"/>
                <a:cs typeface="Arial" panose="020B0604020202020204" pitchFamily="34" charset="0"/>
              </a:rPr>
              <a:t>A Estrutura do Balanço de Pagamentos (BPM4)</a:t>
            </a:r>
          </a:p>
          <a:p>
            <a:pPr algn="just">
              <a:buClrTx/>
              <a:buSzPct val="101000"/>
              <a:buFont typeface="Wingdings" panose="05000000000000000000" pitchFamily="2" charset="2"/>
              <a:buChar char="§"/>
              <a:defRPr/>
            </a:pPr>
            <a:endParaRPr lang="pt-BR" sz="500" b="1" dirty="0">
              <a:latin typeface="Arial" panose="020B0604020202020204" pitchFamily="34" charset="0"/>
              <a:cs typeface="Arial" panose="020B0604020202020204" pitchFamily="34" charset="0"/>
            </a:endParaRPr>
          </a:p>
          <a:p>
            <a:pPr algn="just">
              <a:spcBef>
                <a:spcPts val="0"/>
              </a:spcBef>
              <a:buClrTx/>
              <a:buSzPct val="101000"/>
              <a:buFont typeface="Wingdings" panose="05000000000000000000" pitchFamily="2" charset="2"/>
              <a:buChar char="§"/>
              <a:defRPr/>
            </a:pPr>
            <a:r>
              <a:rPr lang="pt-BR" sz="2800" b="1" dirty="0">
                <a:latin typeface="Arial" panose="020B0604020202020204" pitchFamily="34" charset="0"/>
                <a:cs typeface="Arial" panose="020B0604020202020204" pitchFamily="34" charset="0"/>
              </a:rPr>
              <a:t>Estrutura das Contas </a:t>
            </a:r>
            <a:r>
              <a:rPr lang="pt-BR" sz="2800" b="1" dirty="0">
                <a:latin typeface="Calibri" panose="020F0502020204030204" pitchFamily="34" charset="0"/>
                <a:cs typeface="Calibri" panose="020F0502020204030204" pitchFamily="34" charset="0"/>
              </a:rPr>
              <a:t>→ </a:t>
            </a:r>
            <a:r>
              <a:rPr lang="pt-BR" sz="2800" dirty="0">
                <a:latin typeface="Arial" panose="020B0604020202020204" pitchFamily="34" charset="0"/>
                <a:cs typeface="Arial" panose="020B0604020202020204" pitchFamily="34" charset="0"/>
              </a:rPr>
              <a:t>O Balanço de Pagamentos é dividido em duas grandes contas.</a:t>
            </a:r>
          </a:p>
          <a:p>
            <a:pPr algn="just">
              <a:spcBef>
                <a:spcPts val="0"/>
              </a:spcBef>
              <a:buClrTx/>
              <a:buSzPct val="101000"/>
              <a:buFont typeface="Wingdings" panose="05000000000000000000" pitchFamily="2" charset="2"/>
              <a:buChar char="§"/>
              <a:defRPr/>
            </a:pPr>
            <a:endParaRPr lang="en-US" sz="600" b="1" dirty="0">
              <a:latin typeface="Arial" panose="020B0604020202020204" pitchFamily="34" charset="0"/>
              <a:cs typeface="Arial" panose="020B0604020202020204" pitchFamily="34" charset="0"/>
            </a:endParaRPr>
          </a:p>
          <a:p>
            <a:pPr marL="612000" lvl="2" indent="-216000" algn="just">
              <a:spcBef>
                <a:spcPts val="0"/>
              </a:spcBef>
              <a:buClrTx/>
              <a:buSzPct val="101000"/>
              <a:buFont typeface="Wingdings" panose="05000000000000000000" pitchFamily="2" charset="2"/>
              <a:buChar char="§"/>
              <a:defRPr/>
            </a:pPr>
            <a:r>
              <a:rPr lang="en-US" sz="2800" b="1" dirty="0" err="1">
                <a:latin typeface="Arial" panose="020B0604020202020204" pitchFamily="34" charset="0"/>
                <a:cs typeface="Arial" panose="020B0604020202020204" pitchFamily="34" charset="0"/>
              </a:rPr>
              <a:t>Conta</a:t>
            </a:r>
            <a:r>
              <a:rPr lang="pt-BR" sz="2800" b="1" dirty="0">
                <a:latin typeface="Arial" panose="020B0604020202020204" pitchFamily="34" charset="0"/>
                <a:cs typeface="Arial" panose="020B0604020202020204" pitchFamily="34" charset="0"/>
              </a:rPr>
              <a:t> Corrente (Transações Correntes) </a:t>
            </a:r>
            <a:r>
              <a:rPr lang="pt-BR" sz="2800" b="1" dirty="0">
                <a:latin typeface="Calibri" panose="020F0502020204030204" pitchFamily="34" charset="0"/>
                <a:cs typeface="Calibri" panose="020F0502020204030204" pitchFamily="34" charset="0"/>
              </a:rPr>
              <a:t>→</a:t>
            </a:r>
            <a:r>
              <a:rPr lang="pt-BR" sz="2800" b="1" dirty="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Mercadorias e serviços, inclusive remuneração de capitais (rendas) e donativos.</a:t>
            </a:r>
          </a:p>
          <a:p>
            <a:pPr marL="612000" lvl="2" indent="-216000" algn="just">
              <a:spcBef>
                <a:spcPts val="0"/>
              </a:spcBef>
              <a:buClrTx/>
              <a:buSzPct val="101000"/>
              <a:buFont typeface="Wingdings" panose="05000000000000000000" pitchFamily="2" charset="2"/>
              <a:buChar char="§"/>
              <a:defRPr/>
            </a:pPr>
            <a:endParaRPr lang="en-US" sz="600" dirty="0">
              <a:latin typeface="Arial" panose="020B0604020202020204" pitchFamily="34" charset="0"/>
              <a:cs typeface="Arial" panose="020B0604020202020204" pitchFamily="34" charset="0"/>
            </a:endParaRPr>
          </a:p>
          <a:p>
            <a:pPr marL="612000" lvl="2" indent="-216000" algn="just">
              <a:spcBef>
                <a:spcPts val="0"/>
              </a:spcBef>
              <a:buClrTx/>
              <a:buSzPct val="101000"/>
              <a:buFont typeface="Wingdings" panose="05000000000000000000" pitchFamily="2" charset="2"/>
              <a:buChar char="§"/>
              <a:defRPr/>
            </a:pPr>
            <a:r>
              <a:rPr lang="pt-BR" sz="2800" b="1" dirty="0">
                <a:latin typeface="Arial" panose="020B0604020202020204" pitchFamily="34" charset="0"/>
                <a:cs typeface="Arial" panose="020B0604020202020204" pitchFamily="34" charset="0"/>
              </a:rPr>
              <a:t>Movimento de Capitais (Conta de Capitais - Capitais Autônomos) </a:t>
            </a:r>
            <a:r>
              <a:rPr lang="pt-BR" sz="2800" b="1" dirty="0">
                <a:latin typeface="Calibri" panose="020F0502020204030204" pitchFamily="34" charset="0"/>
                <a:cs typeface="Calibri" panose="020F0502020204030204" pitchFamily="34" charset="0"/>
              </a:rPr>
              <a:t>→</a:t>
            </a:r>
            <a:r>
              <a:rPr lang="pt-BR" sz="28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Moeda, créditos e títulos representativos de investimentos (movimentações financeiras).</a:t>
            </a:r>
            <a:endParaRPr lang="en-US" sz="2800" dirty="0">
              <a:latin typeface="Arial" panose="020B0604020202020204" pitchFamily="34" charset="0"/>
              <a:cs typeface="Arial" panose="020B0604020202020204" pitchFamily="34" charset="0"/>
            </a:endParaRPr>
          </a:p>
          <a:p>
            <a:pPr algn="just">
              <a:buFont typeface="Wingdings" panose="05000000000000000000" pitchFamily="2" charset="2"/>
              <a:buChar char="§"/>
              <a:defRPr/>
            </a:pPr>
            <a:endParaRPr lang="pt-BR" sz="2800" dirty="0">
              <a:latin typeface="Arial" panose="020B0604020202020204" pitchFamily="34" charset="0"/>
              <a:cs typeface="Arial" panose="020B0604020202020204" pitchFamily="34" charset="0"/>
            </a:endParaRPr>
          </a:p>
        </p:txBody>
      </p:sp>
      <p:graphicFrame>
        <p:nvGraphicFramePr>
          <p:cNvPr id="5" name="Object 4">
            <a:extLst>
              <a:ext uri="{FF2B5EF4-FFF2-40B4-BE49-F238E27FC236}">
                <a16:creationId xmlns:a16="http://schemas.microsoft.com/office/drawing/2014/main" id="{2461F585-885A-4A71-9BB1-AE4C50638678}"/>
              </a:ext>
            </a:extLst>
          </p:cNvPr>
          <p:cNvGraphicFramePr>
            <a:graphicFrameLocks noChangeAspect="1"/>
          </p:cNvGraphicFramePr>
          <p:nvPr>
            <p:extLst>
              <p:ext uri="{D42A27DB-BD31-4B8C-83A1-F6EECF244321}">
                <p14:modId xmlns:p14="http://schemas.microsoft.com/office/powerpoint/2010/main" val="575599386"/>
              </p:ext>
            </p:extLst>
          </p:nvPr>
        </p:nvGraphicFramePr>
        <p:xfrm>
          <a:off x="873017" y="4231648"/>
          <a:ext cx="2848804" cy="598830"/>
        </p:xfrm>
        <a:graphic>
          <a:graphicData uri="http://schemas.openxmlformats.org/presentationml/2006/ole">
            <mc:AlternateContent xmlns:mc="http://schemas.openxmlformats.org/markup-compatibility/2006">
              <mc:Choice xmlns:v="urn:schemas-microsoft-com:vml" Requires="v">
                <p:oleObj name="Equation" r:id="rId2" imgW="927100" imgH="228600" progId="Equation.DSMT4">
                  <p:embed/>
                </p:oleObj>
              </mc:Choice>
              <mc:Fallback>
                <p:oleObj name="Equation" r:id="rId2" imgW="927100" imgH="228600" progId="Equation.DSMT4">
                  <p:embed/>
                  <p:pic>
                    <p:nvPicPr>
                      <p:cNvPr id="3" name="Object 4">
                        <a:extLst>
                          <a:ext uri="{FF2B5EF4-FFF2-40B4-BE49-F238E27FC236}">
                            <a16:creationId xmlns:a16="http://schemas.microsoft.com/office/drawing/2014/main" id="{566FA2CA-7879-404A-868F-EEFB93083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017" y="4231648"/>
                        <a:ext cx="2848804" cy="598830"/>
                      </a:xfrm>
                      <a:prstGeom prst="rect">
                        <a:avLst/>
                      </a:prstGeom>
                      <a:solidFill>
                        <a:schemeClr val="bg1">
                          <a:lumMod val="95000"/>
                        </a:schemeClr>
                      </a:solidFill>
                      <a:ln>
                        <a:solidFill>
                          <a:schemeClr val="tx1"/>
                        </a:solidFill>
                      </a:ln>
                    </p:spPr>
                  </p:pic>
                </p:oleObj>
              </mc:Fallback>
            </mc:AlternateContent>
          </a:graphicData>
        </a:graphic>
      </p:graphicFrame>
      <p:cxnSp>
        <p:nvCxnSpPr>
          <p:cNvPr id="6" name="Conector de seta reta 3">
            <a:extLst>
              <a:ext uri="{FF2B5EF4-FFF2-40B4-BE49-F238E27FC236}">
                <a16:creationId xmlns:a16="http://schemas.microsoft.com/office/drawing/2014/main" id="{747710AF-B215-405D-8BF6-A5A7E23830AF}"/>
              </a:ext>
            </a:extLst>
          </p:cNvPr>
          <p:cNvCxnSpPr/>
          <p:nvPr/>
        </p:nvCxnSpPr>
        <p:spPr>
          <a:xfrm>
            <a:off x="2169162" y="4742903"/>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CaixaDeTexto 5">
            <a:extLst>
              <a:ext uri="{FF2B5EF4-FFF2-40B4-BE49-F238E27FC236}">
                <a16:creationId xmlns:a16="http://schemas.microsoft.com/office/drawing/2014/main" id="{52B215BC-038B-485A-B471-075BFD6F6C0B}"/>
              </a:ext>
            </a:extLst>
          </p:cNvPr>
          <p:cNvSpPr txBox="1">
            <a:spLocks noChangeArrowheads="1"/>
          </p:cNvSpPr>
          <p:nvPr/>
        </p:nvSpPr>
        <p:spPr bwMode="auto">
          <a:xfrm>
            <a:off x="2169161" y="4971503"/>
            <a:ext cx="2567611"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pt-BR" altLang="en-US" sz="2000">
                <a:latin typeface="Arial" panose="020B0604020202020204" pitchFamily="34" charset="0"/>
                <a:cs typeface="Arial" panose="020B0604020202020204" pitchFamily="34" charset="0"/>
              </a:rPr>
              <a:t>Capitais Autônomos</a:t>
            </a:r>
            <a:endParaRPr lang="en-US"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82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758E992E-C288-4FBC-A7CF-1FEA89502022}"/>
              </a:ext>
            </a:extLst>
          </p:cNvPr>
          <p:cNvSpPr txBox="1">
            <a:spLocks/>
          </p:cNvSpPr>
          <p:nvPr/>
        </p:nvSpPr>
        <p:spPr>
          <a:xfrm>
            <a:off x="107504" y="284397"/>
            <a:ext cx="11898966" cy="2133600"/>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ClrTx/>
              <a:buSzPct val="100000"/>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Se o saldo  do  balanço  de  pagamentos   for   negativo,   seu   financiamento   será  feito  via   capitais  compensatórios,   (Kc &gt; 0). </a:t>
            </a:r>
          </a:p>
          <a:p>
            <a:pPr algn="just">
              <a:buClrTx/>
              <a:buSzPct val="100000"/>
              <a:buFont typeface="Wingdings" panose="05000000000000000000" pitchFamily="2" charset="2"/>
              <a:buChar char="§"/>
            </a:pPr>
            <a:endParaRPr lang="pt-BR" altLang="en-US" sz="600"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Na impossibilidade de  conseguir empréstimos de regularização  (organismos  internacionais), o país  em  questão  terá  que “queimar”  reservas internacionais ou creditar a conta  “atrasados”.</a:t>
            </a:r>
          </a:p>
        </p:txBody>
      </p:sp>
      <p:graphicFrame>
        <p:nvGraphicFramePr>
          <p:cNvPr id="5" name="Object 4">
            <a:extLst>
              <a:ext uri="{FF2B5EF4-FFF2-40B4-BE49-F238E27FC236}">
                <a16:creationId xmlns:a16="http://schemas.microsoft.com/office/drawing/2014/main" id="{AEDFB126-FA3A-44B5-8C66-8150897D5DED}"/>
              </a:ext>
            </a:extLst>
          </p:cNvPr>
          <p:cNvGraphicFramePr>
            <a:graphicFrameLocks noChangeAspect="1"/>
          </p:cNvGraphicFramePr>
          <p:nvPr>
            <p:extLst>
              <p:ext uri="{D42A27DB-BD31-4B8C-83A1-F6EECF244321}">
                <p14:modId xmlns:p14="http://schemas.microsoft.com/office/powerpoint/2010/main" val="3767981892"/>
              </p:ext>
            </p:extLst>
          </p:nvPr>
        </p:nvGraphicFramePr>
        <p:xfrm>
          <a:off x="609394" y="2829382"/>
          <a:ext cx="4837250" cy="806208"/>
        </p:xfrm>
        <a:graphic>
          <a:graphicData uri="http://schemas.openxmlformats.org/presentationml/2006/ole">
            <mc:AlternateContent xmlns:mc="http://schemas.openxmlformats.org/markup-compatibility/2006">
              <mc:Choice xmlns:v="urn:schemas-microsoft-com:vml" Requires="v">
                <p:oleObj name="Equation" r:id="rId2" imgW="1346200" imgH="228600" progId="Equation.DSMT4">
                  <p:embed/>
                </p:oleObj>
              </mc:Choice>
              <mc:Fallback>
                <p:oleObj name="Equation" r:id="rId2" imgW="1346200" imgH="228600" progId="Equation.DSMT4">
                  <p:embed/>
                  <p:pic>
                    <p:nvPicPr>
                      <p:cNvPr id="3" name="Object 4">
                        <a:extLst>
                          <a:ext uri="{FF2B5EF4-FFF2-40B4-BE49-F238E27FC236}">
                            <a16:creationId xmlns:a16="http://schemas.microsoft.com/office/drawing/2014/main" id="{6B18A4F2-F4EC-4379-9592-2D207F2F5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94" y="2829382"/>
                        <a:ext cx="4837250" cy="806208"/>
                      </a:xfrm>
                      <a:prstGeom prst="rect">
                        <a:avLst/>
                      </a:prstGeom>
                      <a:solidFill>
                        <a:schemeClr val="bg1">
                          <a:lumMod val="95000"/>
                        </a:schemeClr>
                      </a:solidFill>
                      <a:ln>
                        <a:solidFill>
                          <a:schemeClr val="tx1"/>
                        </a:solidFill>
                      </a:ln>
                    </p:spPr>
                  </p:pic>
                </p:oleObj>
              </mc:Fallback>
            </mc:AlternateContent>
          </a:graphicData>
        </a:graphic>
      </p:graphicFrame>
      <p:sp>
        <p:nvSpPr>
          <p:cNvPr id="7" name="Text Box 5">
            <a:extLst>
              <a:ext uri="{FF2B5EF4-FFF2-40B4-BE49-F238E27FC236}">
                <a16:creationId xmlns:a16="http://schemas.microsoft.com/office/drawing/2014/main" id="{69BC4CEA-01E8-4DD0-BC99-5BB90BBA9807}"/>
              </a:ext>
            </a:extLst>
          </p:cNvPr>
          <p:cNvSpPr txBox="1">
            <a:spLocks noChangeArrowheads="1"/>
          </p:cNvSpPr>
          <p:nvPr/>
        </p:nvSpPr>
        <p:spPr bwMode="auto">
          <a:xfrm>
            <a:off x="612082" y="3811690"/>
            <a:ext cx="7206701" cy="1923604"/>
          </a:xfrm>
          <a:prstGeom prst="rect">
            <a:avLst/>
          </a:prstGeom>
          <a:solidFill>
            <a:schemeClr val="bg1">
              <a:lumMod val="95000"/>
            </a:schemeClr>
          </a:solidFill>
          <a:ln w="12700">
            <a:solidFill>
              <a:schemeClr val="tx1"/>
            </a:solidFill>
            <a:miter lim="800000"/>
            <a:headEnd/>
            <a:tailEnd/>
          </a:ln>
          <a:effectLst/>
        </p:spPr>
        <p:txBody>
          <a:bodyPr wrap="square">
            <a:spAutoFit/>
          </a:bodyPr>
          <a:lstStyle/>
          <a:p>
            <a:pPr marL="342900" indent="-342900">
              <a:spcBef>
                <a:spcPts val="600"/>
              </a:spcBef>
              <a:buFont typeface="Wingdings" panose="05000000000000000000" pitchFamily="2" charset="2"/>
              <a:buChar char="§"/>
              <a:defRPr/>
            </a:pPr>
            <a:r>
              <a:rPr lang="en-US" sz="2600" b="1" dirty="0">
                <a:latin typeface="Arial" panose="020B0604020202020204" pitchFamily="34" charset="0"/>
                <a:cs typeface="Arial" panose="020B0604020202020204" pitchFamily="34" charset="0"/>
              </a:rPr>
              <a:t>Logo, se  BP &lt; 0          </a:t>
            </a:r>
            <a:r>
              <a:rPr lang="pt-BR" sz="2600" b="1" dirty="0" err="1">
                <a:latin typeface="Arial" panose="020B0604020202020204" pitchFamily="34" charset="0"/>
                <a:cs typeface="Arial" panose="020B0604020202020204" pitchFamily="34" charset="0"/>
              </a:rPr>
              <a:t>Kc</a:t>
            </a:r>
            <a:r>
              <a:rPr lang="en-US" sz="2600" b="1" dirty="0">
                <a:latin typeface="Arial" panose="020B0604020202020204" pitchFamily="34" charset="0"/>
                <a:cs typeface="Arial" panose="020B0604020202020204" pitchFamily="34" charset="0"/>
              </a:rPr>
              <a:t> &gt; 0    </a:t>
            </a:r>
            <a:endParaRPr lang="pt-BR" sz="2600" b="1" dirty="0">
              <a:latin typeface="Arial" panose="020B0604020202020204" pitchFamily="34" charset="0"/>
              <a:cs typeface="Arial" panose="020B0604020202020204" pitchFamily="34" charset="0"/>
            </a:endParaRPr>
          </a:p>
          <a:p>
            <a:pPr marL="914400" lvl="1" indent="-457200">
              <a:spcBef>
                <a:spcPts val="600"/>
              </a:spcBef>
              <a:buFont typeface="Wingdings" panose="05000000000000000000" pitchFamily="2" charset="2"/>
              <a:buChar char="§"/>
              <a:defRPr/>
            </a:pPr>
            <a:r>
              <a:rPr lang="pt-BR" sz="2600" b="1" dirty="0">
                <a:latin typeface="Arial" panose="020B0604020202020204" pitchFamily="34" charset="0"/>
                <a:cs typeface="Arial" panose="020B0604020202020204" pitchFamily="34" charset="0"/>
              </a:rPr>
              <a:t>Empréstimos de Regularização ( + )</a:t>
            </a:r>
          </a:p>
          <a:p>
            <a:pPr marL="914400" lvl="1" indent="-457200">
              <a:spcBef>
                <a:spcPts val="600"/>
              </a:spcBef>
              <a:buFont typeface="Wingdings" panose="05000000000000000000" pitchFamily="2" charset="2"/>
              <a:buChar char="§"/>
              <a:defRPr/>
            </a:pPr>
            <a:r>
              <a:rPr lang="pt-BR" sz="2600" b="1" dirty="0">
                <a:latin typeface="Arial" panose="020B0604020202020204" pitchFamily="34" charset="0"/>
                <a:cs typeface="Arial" panose="020B0604020202020204" pitchFamily="34" charset="0"/>
              </a:rPr>
              <a:t>Perda de Reservas Internacionais ( + )</a:t>
            </a:r>
          </a:p>
          <a:p>
            <a:pPr marL="914400" lvl="1" indent="-457200">
              <a:spcBef>
                <a:spcPts val="600"/>
              </a:spcBef>
              <a:buFont typeface="Wingdings" panose="05000000000000000000" pitchFamily="2" charset="2"/>
              <a:buChar char="§"/>
              <a:defRPr/>
            </a:pPr>
            <a:r>
              <a:rPr lang="pt-BR" sz="2600" b="1" dirty="0">
                <a:latin typeface="Arial" panose="020B0604020202020204" pitchFamily="34" charset="0"/>
                <a:cs typeface="Arial" panose="020B0604020202020204" pitchFamily="34" charset="0"/>
              </a:rPr>
              <a:t>“Atrasados” ( + )</a:t>
            </a:r>
            <a:endParaRPr lang="en-US" sz="2600" dirty="0">
              <a:latin typeface="Arial" panose="020B0604020202020204" pitchFamily="34" charset="0"/>
              <a:cs typeface="Arial" panose="020B0604020202020204" pitchFamily="34" charset="0"/>
            </a:endParaRPr>
          </a:p>
        </p:txBody>
      </p:sp>
      <p:sp>
        <p:nvSpPr>
          <p:cNvPr id="8" name="Line 6">
            <a:extLst>
              <a:ext uri="{FF2B5EF4-FFF2-40B4-BE49-F238E27FC236}">
                <a16:creationId xmlns:a16="http://schemas.microsoft.com/office/drawing/2014/main" id="{69D2D650-DBA6-4D47-929B-942E4DA2D1E6}"/>
              </a:ext>
            </a:extLst>
          </p:cNvPr>
          <p:cNvSpPr>
            <a:spLocks noChangeShapeType="1"/>
          </p:cNvSpPr>
          <p:nvPr/>
        </p:nvSpPr>
        <p:spPr bwMode="auto">
          <a:xfrm>
            <a:off x="3825093" y="4116485"/>
            <a:ext cx="4636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4432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A032583-DCA0-4E40-A6EF-2C250703315E}"/>
              </a:ext>
            </a:extLst>
          </p:cNvPr>
          <p:cNvPicPr>
            <a:picLocks noChangeAspect="1"/>
          </p:cNvPicPr>
          <p:nvPr/>
        </p:nvPicPr>
        <p:blipFill>
          <a:blip r:embed="rId2"/>
          <a:stretch>
            <a:fillRect/>
          </a:stretch>
        </p:blipFill>
        <p:spPr>
          <a:xfrm>
            <a:off x="35496" y="-18783"/>
            <a:ext cx="12156504" cy="6876783"/>
          </a:xfrm>
          <a:prstGeom prst="rect">
            <a:avLst/>
          </a:prstGeom>
        </p:spPr>
      </p:pic>
    </p:spTree>
    <p:extLst>
      <p:ext uri="{BB962C8B-B14F-4D97-AF65-F5344CB8AC3E}">
        <p14:creationId xmlns:p14="http://schemas.microsoft.com/office/powerpoint/2010/main" val="22489381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61AE46A-A6E2-4DCA-87B8-145CCAC0790B}"/>
              </a:ext>
            </a:extLst>
          </p:cNvPr>
          <p:cNvPicPr>
            <a:picLocks noChangeAspect="1"/>
          </p:cNvPicPr>
          <p:nvPr/>
        </p:nvPicPr>
        <p:blipFill>
          <a:blip r:embed="rId2"/>
          <a:stretch>
            <a:fillRect/>
          </a:stretch>
        </p:blipFill>
        <p:spPr>
          <a:xfrm>
            <a:off x="35495" y="-20539"/>
            <a:ext cx="12156505" cy="6593617"/>
          </a:xfrm>
          <a:prstGeom prst="rect">
            <a:avLst/>
          </a:prstGeom>
        </p:spPr>
      </p:pic>
    </p:spTree>
    <p:extLst>
      <p:ext uri="{BB962C8B-B14F-4D97-AF65-F5344CB8AC3E}">
        <p14:creationId xmlns:p14="http://schemas.microsoft.com/office/powerpoint/2010/main" val="918579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E1E27391-4E87-4809-BA97-B0E66C5E5481}"/>
              </a:ext>
            </a:extLst>
          </p:cNvPr>
          <p:cNvSpPr>
            <a:spLocks noGrp="1"/>
          </p:cNvSpPr>
          <p:nvPr>
            <p:ph type="title"/>
          </p:nvPr>
        </p:nvSpPr>
        <p:spPr>
          <a:xfrm>
            <a:off x="2962761" y="44624"/>
            <a:ext cx="6172200" cy="857250"/>
          </a:xfrm>
        </p:spPr>
        <p:txBody>
          <a:bodyPr/>
          <a:lstStyle/>
          <a:p>
            <a:pPr>
              <a:defRPr/>
            </a:pPr>
            <a:r>
              <a:rPr lang="pt-BR" sz="3600" b="1" dirty="0">
                <a:solidFill>
                  <a:schemeClr val="tx1"/>
                </a:solidFill>
                <a:effectLst/>
                <a:latin typeface="Arial" panose="020B0604020202020204" pitchFamily="34" charset="0"/>
                <a:cs typeface="Arial" panose="020B0604020202020204" pitchFamily="34" charset="0"/>
              </a:rPr>
              <a:t>PIB Nominal X PIB Real</a:t>
            </a:r>
            <a:endParaRPr lang="en-US" sz="3600" b="1" dirty="0">
              <a:solidFill>
                <a:schemeClr val="tx1"/>
              </a:solidFill>
              <a:effectLst/>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745B7BFD-5A6B-4B8C-9AEF-9C0B8F32B33E}"/>
              </a:ext>
            </a:extLst>
          </p:cNvPr>
          <p:cNvSpPr txBox="1">
            <a:spLocks noChangeArrowheads="1"/>
          </p:cNvSpPr>
          <p:nvPr/>
        </p:nvSpPr>
        <p:spPr bwMode="auto">
          <a:xfrm>
            <a:off x="228599" y="762830"/>
            <a:ext cx="1161884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5138" indent="-1714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642938" indent="-17145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857250" indent="-17145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1028700" indent="-17145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14859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19431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24003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28575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algn="just">
              <a:buClrTx/>
              <a:buSzPct val="101000"/>
              <a:buFont typeface="Wingdings" panose="05000000000000000000" pitchFamily="2" charset="2"/>
              <a:buChar char="§"/>
            </a:pPr>
            <a:r>
              <a:rPr lang="pt-BR" altLang="en-US" sz="3200" dirty="0">
                <a:latin typeface="Arial" panose="020B0604020202020204" pitchFamily="34" charset="0"/>
                <a:cs typeface="Arial" panose="020B0604020202020204" pitchFamily="34" charset="0"/>
              </a:rPr>
              <a:t>O</a:t>
            </a:r>
            <a:r>
              <a:rPr lang="pt-BR" altLang="en-US" sz="3200" b="1" i="1" dirty="0">
                <a:latin typeface="Arial" panose="020B0604020202020204" pitchFamily="34" charset="0"/>
                <a:cs typeface="Arial" panose="020B0604020202020204" pitchFamily="34" charset="0"/>
              </a:rPr>
              <a:t> PIB nominal  (PIB em moeda corrente)  </a:t>
            </a:r>
            <a:r>
              <a:rPr lang="pt-BR" altLang="en-US" sz="3200" dirty="0">
                <a:latin typeface="Arial" panose="020B0604020202020204" pitchFamily="34" charset="0"/>
                <a:cs typeface="Arial" panose="020B0604020202020204" pitchFamily="34" charset="0"/>
              </a:rPr>
              <a:t>é o soma das quantidades de produtos (bens e serviços) finais produzidos multiplicada por seu preço atual.</a:t>
            </a:r>
          </a:p>
          <a:p>
            <a:pPr lvl="1" algn="just">
              <a:buClrTx/>
              <a:buSzPct val="101000"/>
              <a:buFont typeface="Wingdings" panose="05000000000000000000" pitchFamily="2" charset="2"/>
              <a:buChar char="§"/>
            </a:pPr>
            <a:r>
              <a:rPr lang="pt-BR" altLang="en-US" sz="3200" dirty="0">
                <a:latin typeface="Arial" panose="020B0604020202020204" pitchFamily="34" charset="0"/>
                <a:cs typeface="Arial" panose="020B0604020202020204" pitchFamily="34" charset="0"/>
              </a:rPr>
              <a:t>Ele aumenta ao longo do tempo porque:</a:t>
            </a:r>
          </a:p>
          <a:p>
            <a:pPr marL="985838" lvl="2" indent="-514350" algn="just">
              <a:buClrTx/>
              <a:buSzPct val="101000"/>
              <a:buFont typeface="+mj-lt"/>
              <a:buAutoNum type="alphaLcParenR"/>
            </a:pPr>
            <a:r>
              <a:rPr lang="pt-BR" altLang="en-US" sz="2800" dirty="0">
                <a:latin typeface="Arial" panose="020B0604020202020204" pitchFamily="34" charset="0"/>
                <a:cs typeface="Arial" panose="020B0604020202020204" pitchFamily="34" charset="0"/>
              </a:rPr>
              <a:t>A produção da maioria dos bens aumenta ao longo do tempo.</a:t>
            </a:r>
          </a:p>
          <a:p>
            <a:pPr marL="985838" lvl="2" indent="-514350" algn="just">
              <a:buClrTx/>
              <a:buSzPct val="101000"/>
              <a:buFont typeface="+mj-lt"/>
              <a:buAutoNum type="alphaLcParenR"/>
            </a:pPr>
            <a:r>
              <a:rPr lang="pt-BR" altLang="en-US" sz="2800" dirty="0">
                <a:latin typeface="Arial" panose="020B0604020202020204" pitchFamily="34" charset="0"/>
                <a:cs typeface="Arial" panose="020B0604020202020204" pitchFamily="34" charset="0"/>
              </a:rPr>
              <a:t>O preço da maioria dos bens também aumenta ao longo do tempo.</a:t>
            </a:r>
          </a:p>
          <a:p>
            <a:pPr lvl="1" algn="just">
              <a:buClrTx/>
              <a:buSzPct val="101000"/>
              <a:buFont typeface="Wingdings" panose="05000000000000000000" pitchFamily="2" charset="2"/>
              <a:buChar char="§"/>
            </a:pPr>
            <a:endParaRPr lang="pt-BR" altLang="en-US" sz="1200" dirty="0">
              <a:latin typeface="Arial" panose="020B0604020202020204" pitchFamily="34" charset="0"/>
              <a:cs typeface="Arial" panose="020B0604020202020204" pitchFamily="34" charset="0"/>
            </a:endParaRPr>
          </a:p>
          <a:p>
            <a:pPr algn="just">
              <a:buClrTx/>
              <a:buSzPct val="101000"/>
              <a:buFont typeface="Wingdings" panose="05000000000000000000" pitchFamily="2" charset="2"/>
              <a:buChar char="§"/>
            </a:pPr>
            <a:r>
              <a:rPr lang="pt-BR" altLang="en-US" sz="3200" dirty="0">
                <a:latin typeface="Arial" panose="020B0604020202020204" pitchFamily="34" charset="0"/>
                <a:cs typeface="Arial" panose="020B0604020202020204" pitchFamily="34" charset="0"/>
              </a:rPr>
              <a:t>O</a:t>
            </a:r>
            <a:r>
              <a:rPr lang="pt-BR" altLang="en-US" sz="3200" b="1" i="1" dirty="0">
                <a:latin typeface="Arial" panose="020B0604020202020204" pitchFamily="34" charset="0"/>
                <a:cs typeface="Arial" panose="020B0604020202020204" pitchFamily="34" charset="0"/>
              </a:rPr>
              <a:t> PIB real (PIB em moeda constante) </a:t>
            </a:r>
            <a:r>
              <a:rPr lang="pt-BR" altLang="en-US" sz="3200" dirty="0">
                <a:latin typeface="Arial" panose="020B0604020202020204" pitchFamily="34" charset="0"/>
                <a:cs typeface="Arial" panose="020B0604020202020204" pitchFamily="34" charset="0"/>
              </a:rPr>
              <a:t>é calculado como a soma das quantidades dos produtos finais multiplicada por preços </a:t>
            </a:r>
            <a:r>
              <a:rPr lang="pt-BR" altLang="en-US" sz="3200" i="1" dirty="0">
                <a:latin typeface="Arial" panose="020B0604020202020204" pitchFamily="34" charset="0"/>
                <a:cs typeface="Arial" panose="020B0604020202020204" pitchFamily="34" charset="0"/>
              </a:rPr>
              <a:t>constantes</a:t>
            </a:r>
            <a:r>
              <a:rPr lang="pt-BR" altLang="en-US" sz="3200" dirty="0">
                <a:latin typeface="Arial" panose="020B0604020202020204" pitchFamily="34" charset="0"/>
                <a:cs typeface="Arial" panose="020B0604020202020204" pitchFamily="34" charset="0"/>
              </a:rPr>
              <a:t> (em vez de atuais).</a:t>
            </a:r>
          </a:p>
        </p:txBody>
      </p:sp>
    </p:spTree>
    <p:extLst>
      <p:ext uri="{BB962C8B-B14F-4D97-AF65-F5344CB8AC3E}">
        <p14:creationId xmlns:p14="http://schemas.microsoft.com/office/powerpoint/2010/main" val="168368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D6A0198-14B5-4D18-9C34-968BD5533CEC}"/>
              </a:ext>
            </a:extLst>
          </p:cNvPr>
          <p:cNvPicPr>
            <a:picLocks noChangeAspect="1"/>
          </p:cNvPicPr>
          <p:nvPr/>
        </p:nvPicPr>
        <p:blipFill>
          <a:blip r:embed="rId2"/>
          <a:stretch>
            <a:fillRect/>
          </a:stretch>
        </p:blipFill>
        <p:spPr>
          <a:xfrm>
            <a:off x="-24003" y="-1"/>
            <a:ext cx="12247189" cy="6321287"/>
          </a:xfrm>
          <a:prstGeom prst="rect">
            <a:avLst/>
          </a:prstGeom>
        </p:spPr>
      </p:pic>
    </p:spTree>
    <p:extLst>
      <p:ext uri="{BB962C8B-B14F-4D97-AF65-F5344CB8AC3E}">
        <p14:creationId xmlns:p14="http://schemas.microsoft.com/office/powerpoint/2010/main" val="252009282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66DCF980-1E57-4214-B181-B468D12C2EAA}"/>
              </a:ext>
            </a:extLst>
          </p:cNvPr>
          <p:cNvSpPr txBox="1"/>
          <p:nvPr/>
        </p:nvSpPr>
        <p:spPr>
          <a:xfrm>
            <a:off x="198781" y="980660"/>
            <a:ext cx="11728175" cy="2893100"/>
          </a:xfrm>
          <a:prstGeom prst="rect">
            <a:avLst/>
          </a:prstGeom>
          <a:noFill/>
        </p:spPr>
        <p:txBody>
          <a:bodyPr wrap="square" rtlCol="0">
            <a:spAutoFit/>
          </a:bodyPr>
          <a:lstStyle/>
          <a:p>
            <a:pPr marL="285750" indent="-285750" algn="just">
              <a:buFont typeface="Wingdings" panose="05000000000000000000" pitchFamily="2" charset="2"/>
              <a:buChar char="§"/>
            </a:pPr>
            <a:r>
              <a:rPr lang="pt-BR" sz="2800" b="1" dirty="0">
                <a:latin typeface="Arial" panose="020B0604020202020204" pitchFamily="34" charset="0"/>
                <a:cs typeface="Arial" panose="020B0604020202020204" pitchFamily="34" charset="0"/>
              </a:rPr>
              <a:t>Observação</a:t>
            </a:r>
          </a:p>
          <a:p>
            <a:pPr marL="285750" indent="-285750" algn="just">
              <a:buFont typeface="Wingdings" panose="05000000000000000000" pitchFamily="2" charset="2"/>
              <a:buChar char="§"/>
            </a:pPr>
            <a:endParaRPr lang="pt-BR" sz="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pt-BR" sz="4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Como o BP é apresentado em US$, como procederíamos no caso de uma depreciação do dólar, que aumentasse nosso volume de reservas internacionais em Reais ? </a:t>
            </a:r>
          </a:p>
          <a:p>
            <a:pPr marL="285750" indent="-285750" algn="just">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Existe uma conta específica para esse lançamento:</a:t>
            </a:r>
          </a:p>
          <a:p>
            <a:pPr marL="1200150" lvl="2" indent="-28575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“Contrapartida para valorização/Desvalorização”.</a:t>
            </a:r>
          </a:p>
        </p:txBody>
      </p:sp>
      <p:sp>
        <p:nvSpPr>
          <p:cNvPr id="3" name="CaixaDeTexto 2">
            <a:extLst>
              <a:ext uri="{FF2B5EF4-FFF2-40B4-BE49-F238E27FC236}">
                <a16:creationId xmlns:a16="http://schemas.microsoft.com/office/drawing/2014/main" id="{906D2E59-D859-45F1-A7A3-B12AC2FDCCEB}"/>
              </a:ext>
            </a:extLst>
          </p:cNvPr>
          <p:cNvSpPr txBox="1"/>
          <p:nvPr/>
        </p:nvSpPr>
        <p:spPr>
          <a:xfrm>
            <a:off x="3432313" y="159028"/>
            <a:ext cx="4956313" cy="584775"/>
          </a:xfrm>
          <a:prstGeom prst="rect">
            <a:avLst/>
          </a:prstGeom>
          <a:noFill/>
        </p:spPr>
        <p:txBody>
          <a:bodyPr wrap="square" rtlCol="0">
            <a:spAutoFit/>
          </a:bodyPr>
          <a:lstStyle/>
          <a:p>
            <a:r>
              <a:rPr lang="pt-BR" sz="3200" b="1" dirty="0">
                <a:latin typeface="Arial" panose="020B0604020202020204" pitchFamily="34" charset="0"/>
                <a:cs typeface="Arial" panose="020B0604020202020204" pitchFamily="34" charset="0"/>
              </a:rPr>
              <a:t>Balanço de Pagamentos</a:t>
            </a:r>
          </a:p>
        </p:txBody>
      </p:sp>
    </p:spTree>
    <p:extLst>
      <p:ext uri="{BB962C8B-B14F-4D97-AF65-F5344CB8AC3E}">
        <p14:creationId xmlns:p14="http://schemas.microsoft.com/office/powerpoint/2010/main" val="46597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 calcmode="lin" valueType="num">
                                      <p:cBhvr additive="base">
                                        <p:cTn id="1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E5E615E9-3E8E-4631-A37B-801BEE5696EC}"/>
              </a:ext>
            </a:extLst>
          </p:cNvPr>
          <p:cNvSpPr/>
          <p:nvPr/>
        </p:nvSpPr>
        <p:spPr>
          <a:xfrm>
            <a:off x="1036987" y="5911301"/>
            <a:ext cx="4224130" cy="685800"/>
          </a:xfrm>
          <a:prstGeom prst="rect">
            <a:avLst/>
          </a:prstGeom>
          <a:solidFill>
            <a:schemeClr val="bg1">
              <a:lumMod val="85000"/>
            </a:scheme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tângulo 4">
            <a:extLst>
              <a:ext uri="{FF2B5EF4-FFF2-40B4-BE49-F238E27FC236}">
                <a16:creationId xmlns:a16="http://schemas.microsoft.com/office/drawing/2014/main" id="{6298BF47-FF95-479F-855A-D3957B4B7A76}"/>
              </a:ext>
            </a:extLst>
          </p:cNvPr>
          <p:cNvSpPr/>
          <p:nvPr/>
        </p:nvSpPr>
        <p:spPr>
          <a:xfrm>
            <a:off x="1007165" y="3231256"/>
            <a:ext cx="8269356" cy="240506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2">
            <a:extLst>
              <a:ext uri="{FF2B5EF4-FFF2-40B4-BE49-F238E27FC236}">
                <a16:creationId xmlns:a16="http://schemas.microsoft.com/office/drawing/2014/main" id="{4BA411C6-CAFF-408E-9CA9-EFFECA3EBDCF}"/>
              </a:ext>
            </a:extLst>
          </p:cNvPr>
          <p:cNvSpPr>
            <a:spLocks noGrp="1"/>
          </p:cNvSpPr>
          <p:nvPr>
            <p:ph type="title"/>
          </p:nvPr>
        </p:nvSpPr>
        <p:spPr>
          <a:xfrm>
            <a:off x="2613991" y="73715"/>
            <a:ext cx="6172200" cy="642938"/>
          </a:xfrm>
        </p:spPr>
        <p:txBody>
          <a:bodyPr/>
          <a:lstStyle/>
          <a:p>
            <a:pPr algn="ctr" eaLnBrk="1" hangingPunct="1">
              <a:defRPr/>
            </a:pPr>
            <a:r>
              <a:rPr lang="pt-BR" sz="3600" dirty="0">
                <a:solidFill>
                  <a:schemeClr val="tx1"/>
                </a:solidFill>
                <a:effectLst/>
                <a:latin typeface="Arial" panose="020B0604020202020204" pitchFamily="34" charset="0"/>
                <a:cs typeface="Arial" panose="020B0604020202020204" pitchFamily="34" charset="0"/>
              </a:rPr>
              <a:t>Conceitos Importantes</a:t>
            </a:r>
          </a:p>
        </p:txBody>
      </p:sp>
      <p:grpSp>
        <p:nvGrpSpPr>
          <p:cNvPr id="7" name="Agrupar 6">
            <a:extLst>
              <a:ext uri="{FF2B5EF4-FFF2-40B4-BE49-F238E27FC236}">
                <a16:creationId xmlns:a16="http://schemas.microsoft.com/office/drawing/2014/main" id="{C6C3FC91-4C90-4B2F-8722-3727734CE666}"/>
              </a:ext>
            </a:extLst>
          </p:cNvPr>
          <p:cNvGrpSpPr/>
          <p:nvPr/>
        </p:nvGrpSpPr>
        <p:grpSpPr>
          <a:xfrm>
            <a:off x="1007165" y="768628"/>
            <a:ext cx="8269356" cy="2319129"/>
            <a:chOff x="807784" y="1226242"/>
            <a:chExt cx="6906716" cy="1920347"/>
          </a:xfrm>
        </p:grpSpPr>
        <p:sp>
          <p:nvSpPr>
            <p:cNvPr id="8" name="Retângulo 7">
              <a:extLst>
                <a:ext uri="{FF2B5EF4-FFF2-40B4-BE49-F238E27FC236}">
                  <a16:creationId xmlns:a16="http://schemas.microsoft.com/office/drawing/2014/main" id="{532EACD4-7769-46EF-8C08-7DB7C939EE9A}"/>
                </a:ext>
              </a:extLst>
            </p:cNvPr>
            <p:cNvSpPr/>
            <p:nvPr/>
          </p:nvSpPr>
          <p:spPr>
            <a:xfrm>
              <a:off x="807784" y="1226242"/>
              <a:ext cx="6906716" cy="1920347"/>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59360DF9-D7F4-4AC1-A610-A91EF9E7DA39}"/>
                </a:ext>
              </a:extLst>
            </p:cNvPr>
            <p:cNvSpPr/>
            <p:nvPr/>
          </p:nvSpPr>
          <p:spPr>
            <a:xfrm>
              <a:off x="4648200" y="2411911"/>
              <a:ext cx="2944547" cy="59072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43241CB0-D57B-4782-B994-E5CAB0FB6BD9}"/>
                </a:ext>
              </a:extLst>
            </p:cNvPr>
            <p:cNvSpPr txBox="1"/>
            <p:nvPr/>
          </p:nvSpPr>
          <p:spPr>
            <a:xfrm>
              <a:off x="929536" y="1852615"/>
              <a:ext cx="2423264" cy="637133"/>
            </a:xfrm>
            <a:prstGeom prst="rect">
              <a:avLst/>
            </a:prstGeom>
            <a:solidFill>
              <a:schemeClr val="bg1">
                <a:lumMod val="95000"/>
              </a:schemeClr>
            </a:solidFill>
            <a:ln>
              <a:solidFill>
                <a:schemeClr val="tx1"/>
              </a:solidFill>
            </a:ln>
          </p:spPr>
          <p:txBody>
            <a:bodyPr wrap="square" rtlCol="0">
              <a:spAutoFit/>
            </a:bodyPr>
            <a:lstStyle/>
            <a:p>
              <a:pPr algn="ctr"/>
              <a:r>
                <a:rPr lang="pt-BR" sz="2200" dirty="0">
                  <a:latin typeface="Arial" panose="020B0604020202020204" pitchFamily="34" charset="0"/>
                  <a:cs typeface="Arial" panose="020B0604020202020204" pitchFamily="34" charset="0"/>
                </a:rPr>
                <a:t>Saldo de Bens e Serviços Não Fatores</a:t>
              </a:r>
            </a:p>
          </p:txBody>
        </p:sp>
        <p:sp>
          <p:nvSpPr>
            <p:cNvPr id="11" name="CaixaDeTexto 10">
              <a:extLst>
                <a:ext uri="{FF2B5EF4-FFF2-40B4-BE49-F238E27FC236}">
                  <a16:creationId xmlns:a16="http://schemas.microsoft.com/office/drawing/2014/main" id="{D5289918-BF8E-4DE2-81B3-4D1A9B820E51}"/>
                </a:ext>
              </a:extLst>
            </p:cNvPr>
            <p:cNvSpPr txBox="1"/>
            <p:nvPr/>
          </p:nvSpPr>
          <p:spPr>
            <a:xfrm>
              <a:off x="3657600" y="1515923"/>
              <a:ext cx="609600" cy="382280"/>
            </a:xfrm>
            <a:prstGeom prst="rect">
              <a:avLst/>
            </a:prstGeom>
            <a:solidFill>
              <a:schemeClr val="bg1">
                <a:lumMod val="95000"/>
              </a:schemeClr>
            </a:solidFill>
            <a:ln>
              <a:solidFill>
                <a:schemeClr val="tx1"/>
              </a:solidFill>
            </a:ln>
          </p:spPr>
          <p:txBody>
            <a:bodyPr wrap="square" rtlCol="0">
              <a:spAutoFit/>
            </a:bodyPr>
            <a:lstStyle/>
            <a:p>
              <a:r>
                <a:rPr lang="pt-BR" sz="2400" dirty="0">
                  <a:latin typeface="Arial" panose="020B0604020202020204" pitchFamily="34" charset="0"/>
                  <a:cs typeface="Arial" panose="020B0604020202020204" pitchFamily="34" charset="0"/>
                </a:rPr>
                <a:t>(+)</a:t>
              </a:r>
            </a:p>
          </p:txBody>
        </p:sp>
        <p:sp>
          <p:nvSpPr>
            <p:cNvPr id="12" name="CaixaDeTexto 11">
              <a:extLst>
                <a:ext uri="{FF2B5EF4-FFF2-40B4-BE49-F238E27FC236}">
                  <a16:creationId xmlns:a16="http://schemas.microsoft.com/office/drawing/2014/main" id="{2C978168-2ADA-4069-891F-A51ED932B786}"/>
                </a:ext>
              </a:extLst>
            </p:cNvPr>
            <p:cNvSpPr txBox="1"/>
            <p:nvPr/>
          </p:nvSpPr>
          <p:spPr>
            <a:xfrm>
              <a:off x="3657600" y="2533950"/>
              <a:ext cx="609600" cy="382280"/>
            </a:xfrm>
            <a:prstGeom prst="rect">
              <a:avLst/>
            </a:prstGeom>
            <a:solidFill>
              <a:schemeClr val="bg1">
                <a:lumMod val="95000"/>
              </a:schemeClr>
            </a:solidFill>
            <a:ln>
              <a:solidFill>
                <a:schemeClr val="tx1"/>
              </a:solidFill>
            </a:ln>
          </p:spPr>
          <p:txBody>
            <a:bodyPr wrap="square" rtlCol="0">
              <a:spAutoFit/>
            </a:bodyPr>
            <a:lstStyle/>
            <a:p>
              <a:r>
                <a:rPr lang="pt-BR" sz="2400" dirty="0">
                  <a:latin typeface="Arial" panose="020B0604020202020204" pitchFamily="34" charset="0"/>
                  <a:cs typeface="Arial" panose="020B0604020202020204" pitchFamily="34" charset="0"/>
                </a:rPr>
                <a:t>(-)</a:t>
              </a:r>
            </a:p>
          </p:txBody>
        </p:sp>
        <p:sp>
          <p:nvSpPr>
            <p:cNvPr id="13" name="CaixaDeTexto 12">
              <a:extLst>
                <a:ext uri="{FF2B5EF4-FFF2-40B4-BE49-F238E27FC236}">
                  <a16:creationId xmlns:a16="http://schemas.microsoft.com/office/drawing/2014/main" id="{33FEE50B-AEDB-4D4A-BC1B-36D982A67E48}"/>
                </a:ext>
              </a:extLst>
            </p:cNvPr>
            <p:cNvSpPr txBox="1"/>
            <p:nvPr/>
          </p:nvSpPr>
          <p:spPr>
            <a:xfrm>
              <a:off x="4648200" y="1345111"/>
              <a:ext cx="2944547" cy="637133"/>
            </a:xfrm>
            <a:prstGeom prst="rect">
              <a:avLst/>
            </a:prstGeom>
            <a:solidFill>
              <a:schemeClr val="bg1">
                <a:lumMod val="95000"/>
              </a:schemeClr>
            </a:solidFill>
            <a:ln>
              <a:solidFill>
                <a:schemeClr val="tx1"/>
              </a:solidFill>
            </a:ln>
          </p:spPr>
          <p:txBody>
            <a:bodyPr wrap="square" rtlCol="0">
              <a:spAutoFit/>
            </a:bodyPr>
            <a:lstStyle/>
            <a:p>
              <a:pPr algn="ctr"/>
              <a:r>
                <a:rPr lang="pt-BR" sz="2200" dirty="0">
                  <a:latin typeface="Arial" panose="020B0604020202020204" pitchFamily="34" charset="0"/>
                  <a:cs typeface="Arial" panose="020B0604020202020204" pitchFamily="34" charset="0"/>
                </a:rPr>
                <a:t>Transferência Líquida de Recursos ao Exterior</a:t>
              </a:r>
            </a:p>
          </p:txBody>
        </p:sp>
        <p:sp>
          <p:nvSpPr>
            <p:cNvPr id="14" name="CaixaDeTexto 13">
              <a:extLst>
                <a:ext uri="{FF2B5EF4-FFF2-40B4-BE49-F238E27FC236}">
                  <a16:creationId xmlns:a16="http://schemas.microsoft.com/office/drawing/2014/main" id="{07592323-04B0-4A97-A447-63DF56B4EEE1}"/>
                </a:ext>
              </a:extLst>
            </p:cNvPr>
            <p:cNvSpPr txBox="1"/>
            <p:nvPr/>
          </p:nvSpPr>
          <p:spPr>
            <a:xfrm>
              <a:off x="4680126" y="2527859"/>
              <a:ext cx="2436890" cy="356794"/>
            </a:xfrm>
            <a:prstGeom prst="rect">
              <a:avLst/>
            </a:prstGeom>
            <a:noFill/>
          </p:spPr>
          <p:txBody>
            <a:bodyPr wrap="square" rtlCol="0">
              <a:spAutoFit/>
            </a:bodyPr>
            <a:lstStyle/>
            <a:p>
              <a:r>
                <a:rPr lang="pt-BR" sz="2200" dirty="0">
                  <a:latin typeface="Arial" panose="020B0604020202020204" pitchFamily="34" charset="0"/>
                  <a:cs typeface="Arial" panose="020B0604020202020204" pitchFamily="34" charset="0"/>
                </a:rPr>
                <a:t>Hiato de Recursos</a:t>
              </a:r>
            </a:p>
          </p:txBody>
        </p:sp>
        <p:cxnSp>
          <p:nvCxnSpPr>
            <p:cNvPr id="15" name="Conector de Seta Reta 14">
              <a:extLst>
                <a:ext uri="{FF2B5EF4-FFF2-40B4-BE49-F238E27FC236}">
                  <a16:creationId xmlns:a16="http://schemas.microsoft.com/office/drawing/2014/main" id="{A55AB1A1-98A7-4DA7-B5D3-53835444E0C7}"/>
                </a:ext>
              </a:extLst>
            </p:cNvPr>
            <p:cNvCxnSpPr>
              <a:cxnSpLocks/>
              <a:stCxn id="10" idx="3"/>
              <a:endCxn id="11" idx="1"/>
            </p:cNvCxnSpPr>
            <p:nvPr/>
          </p:nvCxnSpPr>
          <p:spPr>
            <a:xfrm flipV="1">
              <a:off x="3352800" y="1707064"/>
              <a:ext cx="304799" cy="4641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a16="http://schemas.microsoft.com/office/drawing/2014/main" id="{8272E2FC-FE77-4DE8-A00E-F322C95EE495}"/>
                </a:ext>
              </a:extLst>
            </p:cNvPr>
            <p:cNvCxnSpPr>
              <a:cxnSpLocks/>
              <a:stCxn id="10" idx="3"/>
              <a:endCxn id="12" idx="1"/>
            </p:cNvCxnSpPr>
            <p:nvPr/>
          </p:nvCxnSpPr>
          <p:spPr>
            <a:xfrm>
              <a:off x="3352800" y="2171182"/>
              <a:ext cx="304799" cy="553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a:extLst>
                <a:ext uri="{FF2B5EF4-FFF2-40B4-BE49-F238E27FC236}">
                  <a16:creationId xmlns:a16="http://schemas.microsoft.com/office/drawing/2014/main" id="{255285FE-C376-4E6F-8774-6D166001A4E7}"/>
                </a:ext>
              </a:extLst>
            </p:cNvPr>
            <p:cNvCxnSpPr/>
            <p:nvPr/>
          </p:nvCxnSpPr>
          <p:spPr>
            <a:xfrm>
              <a:off x="4267200" y="1733550"/>
              <a:ext cx="381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a:extLst>
                <a:ext uri="{FF2B5EF4-FFF2-40B4-BE49-F238E27FC236}">
                  <a16:creationId xmlns:a16="http://schemas.microsoft.com/office/drawing/2014/main" id="{69C0F4CD-3483-4D21-90D5-22B86647727B}"/>
                </a:ext>
              </a:extLst>
            </p:cNvPr>
            <p:cNvCxnSpPr/>
            <p:nvPr/>
          </p:nvCxnSpPr>
          <p:spPr>
            <a:xfrm>
              <a:off x="4267200" y="2724150"/>
              <a:ext cx="381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CaixaDeTexto 5">
            <a:extLst>
              <a:ext uri="{FF2B5EF4-FFF2-40B4-BE49-F238E27FC236}">
                <a16:creationId xmlns:a16="http://schemas.microsoft.com/office/drawing/2014/main" id="{BA1D2732-DC29-4CA1-8025-2BF67DEBF8F9}"/>
              </a:ext>
            </a:extLst>
          </p:cNvPr>
          <p:cNvSpPr txBox="1">
            <a:spLocks noChangeArrowheads="1"/>
          </p:cNvSpPr>
          <p:nvPr/>
        </p:nvSpPr>
        <p:spPr bwMode="auto">
          <a:xfrm>
            <a:off x="1189387" y="6063702"/>
            <a:ext cx="4224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1143000" indent="-22860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1600200" indent="-22860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2057400" indent="-22860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25146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29718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34290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38862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pt-BR" altLang="en-US" sz="2400" b="1" dirty="0">
                <a:latin typeface="Arial" panose="020B0604020202020204" pitchFamily="34" charset="0"/>
                <a:cs typeface="Arial" panose="020B0604020202020204" pitchFamily="34" charset="0"/>
              </a:rPr>
              <a:t>Logo: TLRE + RLRE = CC</a:t>
            </a:r>
          </a:p>
        </p:txBody>
      </p:sp>
      <p:sp>
        <p:nvSpPr>
          <p:cNvPr id="20" name="CaixaDeTexto 19">
            <a:extLst>
              <a:ext uri="{FF2B5EF4-FFF2-40B4-BE49-F238E27FC236}">
                <a16:creationId xmlns:a16="http://schemas.microsoft.com/office/drawing/2014/main" id="{80B0B3C6-CEBD-413A-8CE4-11149742B47A}"/>
              </a:ext>
            </a:extLst>
          </p:cNvPr>
          <p:cNvSpPr txBox="1"/>
          <p:nvPr/>
        </p:nvSpPr>
        <p:spPr>
          <a:xfrm>
            <a:off x="1205950" y="4078982"/>
            <a:ext cx="2915712" cy="769441"/>
          </a:xfrm>
          <a:prstGeom prst="rect">
            <a:avLst/>
          </a:prstGeom>
          <a:solidFill>
            <a:schemeClr val="bg1">
              <a:lumMod val="95000"/>
            </a:schemeClr>
          </a:solidFill>
          <a:ln>
            <a:solidFill>
              <a:schemeClr val="tx1"/>
            </a:solidFill>
          </a:ln>
        </p:spPr>
        <p:txBody>
          <a:bodyPr wrap="square" rtlCol="0">
            <a:spAutoFit/>
          </a:bodyPr>
          <a:lstStyle/>
          <a:p>
            <a:pPr algn="ctr"/>
            <a:r>
              <a:rPr lang="pt-BR" sz="2200" dirty="0">
                <a:latin typeface="Arial" panose="020B0604020202020204" pitchFamily="34" charset="0"/>
                <a:cs typeface="Arial" panose="020B0604020202020204" pitchFamily="34" charset="0"/>
              </a:rPr>
              <a:t>Saldo de Serviços Fatores + TU</a:t>
            </a:r>
          </a:p>
        </p:txBody>
      </p:sp>
      <p:sp>
        <p:nvSpPr>
          <p:cNvPr id="21" name="CaixaDeTexto 20">
            <a:extLst>
              <a:ext uri="{FF2B5EF4-FFF2-40B4-BE49-F238E27FC236}">
                <a16:creationId xmlns:a16="http://schemas.microsoft.com/office/drawing/2014/main" id="{7A8CA5D8-75C4-4CED-BA5F-960AECBD6652}"/>
              </a:ext>
            </a:extLst>
          </p:cNvPr>
          <p:cNvSpPr txBox="1"/>
          <p:nvPr/>
        </p:nvSpPr>
        <p:spPr>
          <a:xfrm>
            <a:off x="4422918" y="3655118"/>
            <a:ext cx="609600" cy="461665"/>
          </a:xfrm>
          <a:prstGeom prst="rect">
            <a:avLst/>
          </a:prstGeom>
          <a:solidFill>
            <a:schemeClr val="bg1">
              <a:lumMod val="95000"/>
            </a:schemeClr>
          </a:solidFill>
          <a:ln>
            <a:solidFill>
              <a:schemeClr val="tx1"/>
            </a:solidFill>
          </a:ln>
        </p:spPr>
        <p:txBody>
          <a:bodyPr wrap="square" rtlCol="0">
            <a:spAutoFit/>
          </a:bodyPr>
          <a:lstStyle/>
          <a:p>
            <a:r>
              <a:rPr lang="pt-BR" sz="2400" dirty="0">
                <a:latin typeface="Arial" panose="020B0604020202020204" pitchFamily="34" charset="0"/>
                <a:cs typeface="Arial" panose="020B0604020202020204" pitchFamily="34" charset="0"/>
              </a:rPr>
              <a:t>(+)</a:t>
            </a:r>
          </a:p>
        </p:txBody>
      </p:sp>
      <p:sp>
        <p:nvSpPr>
          <p:cNvPr id="22" name="CaixaDeTexto 21">
            <a:extLst>
              <a:ext uri="{FF2B5EF4-FFF2-40B4-BE49-F238E27FC236}">
                <a16:creationId xmlns:a16="http://schemas.microsoft.com/office/drawing/2014/main" id="{D3C9E9A1-15CB-4487-A128-1E1F1799EC6B}"/>
              </a:ext>
            </a:extLst>
          </p:cNvPr>
          <p:cNvSpPr txBox="1"/>
          <p:nvPr/>
        </p:nvSpPr>
        <p:spPr>
          <a:xfrm>
            <a:off x="4422918" y="4836517"/>
            <a:ext cx="609600" cy="461665"/>
          </a:xfrm>
          <a:prstGeom prst="rect">
            <a:avLst/>
          </a:prstGeom>
          <a:solidFill>
            <a:schemeClr val="bg1">
              <a:lumMod val="95000"/>
            </a:schemeClr>
          </a:solidFill>
          <a:ln>
            <a:solidFill>
              <a:schemeClr val="tx1"/>
            </a:solidFill>
          </a:ln>
        </p:spPr>
        <p:txBody>
          <a:bodyPr wrap="square" rtlCol="0">
            <a:spAutoFit/>
          </a:bodyPr>
          <a:lstStyle/>
          <a:p>
            <a:r>
              <a:rPr lang="pt-BR" sz="2400" dirty="0">
                <a:latin typeface="Arial" panose="020B0604020202020204" pitchFamily="34" charset="0"/>
                <a:cs typeface="Arial" panose="020B0604020202020204" pitchFamily="34" charset="0"/>
              </a:rPr>
              <a:t>(-)</a:t>
            </a:r>
          </a:p>
        </p:txBody>
      </p:sp>
      <p:sp>
        <p:nvSpPr>
          <p:cNvPr id="23" name="CaixaDeTexto 22">
            <a:extLst>
              <a:ext uri="{FF2B5EF4-FFF2-40B4-BE49-F238E27FC236}">
                <a16:creationId xmlns:a16="http://schemas.microsoft.com/office/drawing/2014/main" id="{CDCA96A0-88F1-450F-8226-46415713A8C7}"/>
              </a:ext>
            </a:extLst>
          </p:cNvPr>
          <p:cNvSpPr txBox="1"/>
          <p:nvPr/>
        </p:nvSpPr>
        <p:spPr>
          <a:xfrm>
            <a:off x="5413517" y="3495278"/>
            <a:ext cx="3717229" cy="769441"/>
          </a:xfrm>
          <a:prstGeom prst="rect">
            <a:avLst/>
          </a:prstGeom>
          <a:solidFill>
            <a:schemeClr val="bg1">
              <a:lumMod val="95000"/>
            </a:schemeClr>
          </a:solidFill>
          <a:ln>
            <a:solidFill>
              <a:schemeClr val="tx1"/>
            </a:solidFill>
          </a:ln>
        </p:spPr>
        <p:txBody>
          <a:bodyPr wrap="square" rtlCol="0">
            <a:spAutoFit/>
          </a:bodyPr>
          <a:lstStyle/>
          <a:p>
            <a:r>
              <a:rPr lang="pt-BR" sz="2200" dirty="0">
                <a:latin typeface="Arial" panose="020B0604020202020204" pitchFamily="34" charset="0"/>
                <a:cs typeface="Arial" panose="020B0604020202020204" pitchFamily="34" charset="0"/>
              </a:rPr>
              <a:t>Renda Líquida Recebida do Exterior (RLRE)</a:t>
            </a:r>
          </a:p>
        </p:txBody>
      </p:sp>
      <p:sp>
        <p:nvSpPr>
          <p:cNvPr id="24" name="CaixaDeTexto 23">
            <a:extLst>
              <a:ext uri="{FF2B5EF4-FFF2-40B4-BE49-F238E27FC236}">
                <a16:creationId xmlns:a16="http://schemas.microsoft.com/office/drawing/2014/main" id="{CEB6C928-DAB5-4948-A43F-6D9FB42CAD5F}"/>
              </a:ext>
            </a:extLst>
          </p:cNvPr>
          <p:cNvSpPr txBox="1"/>
          <p:nvPr/>
        </p:nvSpPr>
        <p:spPr>
          <a:xfrm>
            <a:off x="5413518" y="4714478"/>
            <a:ext cx="3717228" cy="769441"/>
          </a:xfrm>
          <a:prstGeom prst="rect">
            <a:avLst/>
          </a:prstGeom>
          <a:solidFill>
            <a:schemeClr val="bg1">
              <a:lumMod val="95000"/>
            </a:schemeClr>
          </a:solidFill>
          <a:ln>
            <a:solidFill>
              <a:schemeClr val="tx1"/>
            </a:solidFill>
          </a:ln>
        </p:spPr>
        <p:txBody>
          <a:bodyPr wrap="square" rtlCol="0">
            <a:spAutoFit/>
          </a:bodyPr>
          <a:lstStyle/>
          <a:p>
            <a:r>
              <a:rPr lang="pt-BR" sz="2200" dirty="0">
                <a:latin typeface="Arial" panose="020B0604020202020204" pitchFamily="34" charset="0"/>
                <a:cs typeface="Arial" panose="020B0604020202020204" pitchFamily="34" charset="0"/>
              </a:rPr>
              <a:t>Renda Líquida Enviada ao Exterior (RLEE)</a:t>
            </a:r>
          </a:p>
        </p:txBody>
      </p:sp>
      <p:cxnSp>
        <p:nvCxnSpPr>
          <p:cNvPr id="25" name="Conector de Seta Reta 24">
            <a:extLst>
              <a:ext uri="{FF2B5EF4-FFF2-40B4-BE49-F238E27FC236}">
                <a16:creationId xmlns:a16="http://schemas.microsoft.com/office/drawing/2014/main" id="{C8DACE75-FD4B-4738-9C8D-036EC1A09FA9}"/>
              </a:ext>
            </a:extLst>
          </p:cNvPr>
          <p:cNvCxnSpPr>
            <a:cxnSpLocks/>
            <a:stCxn id="20" idx="3"/>
            <a:endCxn id="21" idx="1"/>
          </p:cNvCxnSpPr>
          <p:nvPr/>
        </p:nvCxnSpPr>
        <p:spPr>
          <a:xfrm flipV="1">
            <a:off x="4121662" y="3885951"/>
            <a:ext cx="301256" cy="5777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de Seta Reta 25">
            <a:extLst>
              <a:ext uri="{FF2B5EF4-FFF2-40B4-BE49-F238E27FC236}">
                <a16:creationId xmlns:a16="http://schemas.microsoft.com/office/drawing/2014/main" id="{942C16E7-A7B5-4E29-A104-6000B800515C}"/>
              </a:ext>
            </a:extLst>
          </p:cNvPr>
          <p:cNvCxnSpPr>
            <a:cxnSpLocks/>
            <a:stCxn id="20" idx="3"/>
            <a:endCxn id="22" idx="1"/>
          </p:cNvCxnSpPr>
          <p:nvPr/>
        </p:nvCxnSpPr>
        <p:spPr>
          <a:xfrm>
            <a:off x="4121662" y="4463703"/>
            <a:ext cx="301256" cy="6036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de Seta Reta 26">
            <a:extLst>
              <a:ext uri="{FF2B5EF4-FFF2-40B4-BE49-F238E27FC236}">
                <a16:creationId xmlns:a16="http://schemas.microsoft.com/office/drawing/2014/main" id="{2F7C4A18-2FCD-40B4-96D1-79F073DC0866}"/>
              </a:ext>
            </a:extLst>
          </p:cNvPr>
          <p:cNvCxnSpPr/>
          <p:nvPr/>
        </p:nvCxnSpPr>
        <p:spPr>
          <a:xfrm>
            <a:off x="5032518" y="3883717"/>
            <a:ext cx="381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de Seta Reta 27">
            <a:extLst>
              <a:ext uri="{FF2B5EF4-FFF2-40B4-BE49-F238E27FC236}">
                <a16:creationId xmlns:a16="http://schemas.microsoft.com/office/drawing/2014/main" id="{C037F8A4-28A0-4788-B211-8C4DBC605A9F}"/>
              </a:ext>
            </a:extLst>
          </p:cNvPr>
          <p:cNvCxnSpPr/>
          <p:nvPr/>
        </p:nvCxnSpPr>
        <p:spPr>
          <a:xfrm>
            <a:off x="5032518" y="5026717"/>
            <a:ext cx="381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37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9" grpId="0"/>
      <p:bldP spid="20" grpId="0" animBg="1"/>
      <p:bldP spid="21" grpId="0" animBg="1"/>
      <p:bldP spid="22" grpId="0" animBg="1"/>
      <p:bldP spid="23" grpId="0" animBg="1"/>
      <p:bldP spid="24"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E4D990E7-F9B6-4362-A91A-16E1BE4797CB}"/>
              </a:ext>
            </a:extLst>
          </p:cNvPr>
          <p:cNvSpPr>
            <a:spLocks noGrp="1"/>
          </p:cNvSpPr>
          <p:nvPr>
            <p:ph idx="1"/>
          </p:nvPr>
        </p:nvSpPr>
        <p:spPr>
          <a:xfrm>
            <a:off x="304799" y="971550"/>
            <a:ext cx="11449879" cy="2133600"/>
          </a:xfrm>
        </p:spPr>
        <p:txBody>
          <a:bodyPr/>
          <a:lstStyle/>
          <a:p>
            <a:pPr algn="just">
              <a:spcBef>
                <a:spcPct val="50000"/>
              </a:spcBef>
              <a:buClrTx/>
              <a:buSzPct val="101000"/>
              <a:buFont typeface="Wingdings" panose="05000000000000000000" pitchFamily="2" charset="2"/>
              <a:buChar char="§"/>
              <a:defRPr/>
            </a:pPr>
            <a:r>
              <a:rPr lang="pt-BR" sz="2800" b="1" dirty="0">
                <a:latin typeface="Arial" panose="020B0604020202020204" pitchFamily="34" charset="0"/>
                <a:cs typeface="Arial" panose="020B0604020202020204" pitchFamily="34" charset="0"/>
              </a:rPr>
              <a:t>RLEE = saldo dos serviços fatores de produção + TU</a:t>
            </a:r>
          </a:p>
          <a:p>
            <a:pPr lvl="1" algn="just">
              <a:spcBef>
                <a:spcPct val="50000"/>
              </a:spcBef>
              <a:buClrTx/>
              <a:buSzPct val="101000"/>
              <a:buFont typeface="Wingdings" panose="05000000000000000000" pitchFamily="2" charset="2"/>
              <a:buChar char="§"/>
              <a:defRPr/>
            </a:pPr>
            <a:r>
              <a:rPr lang="pt-BR" sz="2600" dirty="0">
                <a:latin typeface="Arial" panose="020B0604020202020204" pitchFamily="34" charset="0"/>
                <a:cs typeface="Arial" panose="020B0604020202020204" pitchFamily="34" charset="0"/>
              </a:rPr>
              <a:t>Logo, a renda líquida enviada ao exterior é a parte  da  renda  gerada no território nacional que pertence a não-residentes menos a parte da renda gerada fora do território  nacional  que  pertence  a  residentes.</a:t>
            </a:r>
          </a:p>
          <a:p>
            <a:pPr algn="just">
              <a:spcBef>
                <a:spcPct val="50000"/>
              </a:spcBef>
              <a:buClrTx/>
              <a:buSzPct val="101000"/>
              <a:buFont typeface="Wingdings" panose="05000000000000000000" pitchFamily="2" charset="2"/>
              <a:buChar char="§"/>
              <a:defRPr/>
            </a:pPr>
            <a:r>
              <a:rPr lang="pt-BR" sz="2800" dirty="0">
                <a:latin typeface="Arial" panose="020B0604020202020204" pitchFamily="34" charset="0"/>
                <a:cs typeface="Arial" panose="020B0604020202020204" pitchFamily="34" charset="0"/>
              </a:rPr>
              <a:t>Desta  forma,  podemos  definir  o  produto nacional bruto como:</a:t>
            </a:r>
            <a:endParaRPr lang="en-US" sz="2800" dirty="0">
              <a:latin typeface="Arial" panose="020B0604020202020204" pitchFamily="34" charset="0"/>
              <a:cs typeface="Arial" panose="020B0604020202020204" pitchFamily="34" charset="0"/>
            </a:endParaRPr>
          </a:p>
          <a:p>
            <a:pPr algn="just" eaLnBrk="1" hangingPunct="1">
              <a:buSzPct val="101000"/>
              <a:buFont typeface="Wingdings" panose="05000000000000000000" pitchFamily="2" charset="2"/>
              <a:buChar char="§"/>
              <a:defRPr/>
            </a:pPr>
            <a:endParaRPr lang="pt-BR" sz="2800" dirty="0">
              <a:latin typeface="Arial" panose="020B0604020202020204" pitchFamily="34" charset="0"/>
              <a:cs typeface="Arial" panose="020B0604020202020204" pitchFamily="34" charset="0"/>
            </a:endParaRPr>
          </a:p>
        </p:txBody>
      </p:sp>
      <p:sp>
        <p:nvSpPr>
          <p:cNvPr id="5" name="Título 2">
            <a:extLst>
              <a:ext uri="{FF2B5EF4-FFF2-40B4-BE49-F238E27FC236}">
                <a16:creationId xmlns:a16="http://schemas.microsoft.com/office/drawing/2014/main" id="{5245C1D4-AD99-4907-B0A8-A6571A56DB1F}"/>
              </a:ext>
            </a:extLst>
          </p:cNvPr>
          <p:cNvSpPr>
            <a:spLocks noGrp="1"/>
          </p:cNvSpPr>
          <p:nvPr>
            <p:ph type="title"/>
          </p:nvPr>
        </p:nvSpPr>
        <p:spPr>
          <a:xfrm>
            <a:off x="1447799" y="153229"/>
            <a:ext cx="8703365" cy="642938"/>
          </a:xfrm>
        </p:spPr>
        <p:txBody>
          <a:bodyPr/>
          <a:lstStyle/>
          <a:p>
            <a:pPr algn="ctr" eaLnBrk="1" hangingPunct="1">
              <a:defRPr/>
            </a:pPr>
            <a:r>
              <a:rPr lang="pt-BR" sz="3600" dirty="0">
                <a:solidFill>
                  <a:schemeClr val="tx1"/>
                </a:solidFill>
                <a:effectLst/>
                <a:latin typeface="Arial" panose="020B0604020202020204" pitchFamily="34" charset="0"/>
                <a:cs typeface="Arial" panose="020B0604020202020204" pitchFamily="34" charset="0"/>
              </a:rPr>
              <a:t>PIB x PNB (Produto Nacional Bruto)</a:t>
            </a:r>
          </a:p>
        </p:txBody>
      </p:sp>
      <p:sp>
        <p:nvSpPr>
          <p:cNvPr id="6" name="Text Box 15">
            <a:extLst>
              <a:ext uri="{FF2B5EF4-FFF2-40B4-BE49-F238E27FC236}">
                <a16:creationId xmlns:a16="http://schemas.microsoft.com/office/drawing/2014/main" id="{DFAED687-8DAB-4F30-9312-2DA86911E0C1}"/>
              </a:ext>
            </a:extLst>
          </p:cNvPr>
          <p:cNvSpPr txBox="1">
            <a:spLocks noChangeArrowheads="1"/>
          </p:cNvSpPr>
          <p:nvPr/>
        </p:nvSpPr>
        <p:spPr bwMode="auto">
          <a:xfrm>
            <a:off x="949804" y="3778131"/>
            <a:ext cx="7540523" cy="492443"/>
          </a:xfrm>
          <a:prstGeom prst="rect">
            <a:avLst/>
          </a:prstGeom>
          <a:solidFill>
            <a:schemeClr val="bg1">
              <a:lumMod val="95000"/>
            </a:schemeClr>
          </a:solidFill>
          <a:ln w="9525">
            <a:solidFill>
              <a:srgbClr val="000000"/>
            </a:solidFill>
            <a:miter lim="800000"/>
            <a:headEnd/>
            <a:tailEnd/>
          </a:ln>
        </p:spPr>
        <p:txBody>
          <a:bodyPr wrap="square">
            <a:spAutoFit/>
          </a:bodyP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1143000" indent="-22860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1600200" indent="-22860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2057400" indent="-22860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25146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29718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34290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38862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eaLnBrk="1" hangingPunct="1">
              <a:spcBef>
                <a:spcPct val="50000"/>
              </a:spcBef>
              <a:buClrTx/>
              <a:buSzTx/>
              <a:buFontTx/>
              <a:buNone/>
            </a:pPr>
            <a:r>
              <a:rPr lang="pt-BR" altLang="en-US" sz="2600" b="1" dirty="0">
                <a:latin typeface="Arial" panose="020B0604020202020204" pitchFamily="34" charset="0"/>
                <a:cs typeface="Arial" panose="020B0604020202020204" pitchFamily="34" charset="0"/>
              </a:rPr>
              <a:t>PNB = PIB - Renda líquida enviada ao exterior</a:t>
            </a:r>
            <a:endParaRPr lang="en-US" altLang="en-US" sz="2600" b="1" dirty="0">
              <a:latin typeface="Arial" panose="020B0604020202020204" pitchFamily="34" charset="0"/>
              <a:cs typeface="Arial" panose="020B0604020202020204" pitchFamily="34" charset="0"/>
            </a:endParaRPr>
          </a:p>
        </p:txBody>
      </p:sp>
      <p:sp>
        <p:nvSpPr>
          <p:cNvPr id="7" name="Text Box 15">
            <a:extLst>
              <a:ext uri="{FF2B5EF4-FFF2-40B4-BE49-F238E27FC236}">
                <a16:creationId xmlns:a16="http://schemas.microsoft.com/office/drawing/2014/main" id="{80C42607-798C-4E35-8D93-CFCF79EF3D81}"/>
              </a:ext>
            </a:extLst>
          </p:cNvPr>
          <p:cNvSpPr txBox="1">
            <a:spLocks noChangeArrowheads="1"/>
          </p:cNvSpPr>
          <p:nvPr/>
        </p:nvSpPr>
        <p:spPr bwMode="auto">
          <a:xfrm>
            <a:off x="983972" y="4977018"/>
            <a:ext cx="7616691" cy="492443"/>
          </a:xfrm>
          <a:prstGeom prst="rect">
            <a:avLst/>
          </a:prstGeom>
          <a:solidFill>
            <a:schemeClr val="bg1">
              <a:lumMod val="95000"/>
            </a:schemeClr>
          </a:solidFill>
          <a:ln w="9525">
            <a:solidFill>
              <a:srgbClr val="000000"/>
            </a:solidFill>
            <a:miter lim="800000"/>
            <a:headEnd/>
            <a:tailEnd/>
          </a:ln>
        </p:spPr>
        <p:txBody>
          <a:bodyPr wrap="square">
            <a:spAutoFit/>
          </a:bodyP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1143000" indent="-22860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1600200" indent="-22860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2057400" indent="-22860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25146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29718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34290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38862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eaLnBrk="1" hangingPunct="1">
              <a:spcBef>
                <a:spcPct val="50000"/>
              </a:spcBef>
              <a:buClrTx/>
              <a:buSzTx/>
              <a:buFontTx/>
              <a:buNone/>
            </a:pPr>
            <a:r>
              <a:rPr lang="pt-BR" altLang="en-US" sz="2600" b="1" dirty="0">
                <a:latin typeface="Arial" panose="020B0604020202020204" pitchFamily="34" charset="0"/>
                <a:cs typeface="Arial" panose="020B0604020202020204" pitchFamily="34" charset="0"/>
              </a:rPr>
              <a:t>PNB = PIB + Renda líquida recebida do exterior</a:t>
            </a:r>
            <a:endParaRPr lang="en-US" altLang="en-US" sz="2600" b="1" dirty="0">
              <a:latin typeface="Arial" panose="020B0604020202020204" pitchFamily="34" charset="0"/>
              <a:cs typeface="Arial" panose="020B0604020202020204" pitchFamily="34" charset="0"/>
            </a:endParaRPr>
          </a:p>
        </p:txBody>
      </p:sp>
      <p:sp>
        <p:nvSpPr>
          <p:cNvPr id="8" name="CaixaDeTexto 7">
            <a:extLst>
              <a:ext uri="{FF2B5EF4-FFF2-40B4-BE49-F238E27FC236}">
                <a16:creationId xmlns:a16="http://schemas.microsoft.com/office/drawing/2014/main" id="{68F7BA73-66B2-4200-B065-708C92231EF8}"/>
              </a:ext>
            </a:extLst>
          </p:cNvPr>
          <p:cNvSpPr txBox="1"/>
          <p:nvPr/>
        </p:nvSpPr>
        <p:spPr>
          <a:xfrm>
            <a:off x="3892823" y="4343078"/>
            <a:ext cx="766395" cy="523220"/>
          </a:xfrm>
          <a:prstGeom prst="rect">
            <a:avLst/>
          </a:prstGeom>
          <a:noFill/>
        </p:spPr>
        <p:txBody>
          <a:bodyPr wrap="square" rtlCol="0">
            <a:spAutoFit/>
          </a:bodyPr>
          <a:lstStyle/>
          <a:p>
            <a:r>
              <a:rPr lang="pt-BR" sz="2800" dirty="0">
                <a:latin typeface="Arial" panose="020B0604020202020204" pitchFamily="34" charset="0"/>
                <a:cs typeface="Arial" panose="020B0604020202020204" pitchFamily="34" charset="0"/>
              </a:rPr>
              <a:t>Ou</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45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CFC673A-94B9-43C9-882C-09648599681C}"/>
              </a:ext>
            </a:extLst>
          </p:cNvPr>
          <p:cNvSpPr>
            <a:spLocks noChangeArrowheads="1"/>
          </p:cNvSpPr>
          <p:nvPr/>
        </p:nvSpPr>
        <p:spPr bwMode="auto">
          <a:xfrm>
            <a:off x="6279052" y="2882351"/>
            <a:ext cx="3626954" cy="553278"/>
          </a:xfrm>
          <a:prstGeom prst="rect">
            <a:avLst/>
          </a:prstGeom>
          <a:solidFill>
            <a:schemeClr val="bg1">
              <a:lumMod val="95000"/>
            </a:schemeClr>
          </a:solidFill>
          <a:ln w="12700">
            <a:solidFill>
              <a:schemeClr val="tx1"/>
            </a:solidFill>
            <a:miter lim="800000"/>
            <a:headEnd/>
            <a:tailEnd/>
          </a:ln>
        </p:spPr>
        <p:txBody>
          <a:bodyPr wrap="none" anchor="ct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1143000" indent="-22860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1600200" indent="-22860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2057400" indent="-22860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25146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29718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34290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38862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defRPr/>
            </a:pPr>
            <a:endParaRPr lang="pt-BR" altLang="en-US" sz="2800">
              <a:latin typeface="Times New Roman" panose="02020603050405020304" pitchFamily="18" charset="0"/>
            </a:endParaRPr>
          </a:p>
        </p:txBody>
      </p:sp>
      <p:sp>
        <p:nvSpPr>
          <p:cNvPr id="5" name="Título 2">
            <a:extLst>
              <a:ext uri="{FF2B5EF4-FFF2-40B4-BE49-F238E27FC236}">
                <a16:creationId xmlns:a16="http://schemas.microsoft.com/office/drawing/2014/main" id="{F8BD4E15-7B4D-4B8D-B354-A0BCCAB9CD83}"/>
              </a:ext>
            </a:extLst>
          </p:cNvPr>
          <p:cNvSpPr>
            <a:spLocks noGrp="1"/>
          </p:cNvSpPr>
          <p:nvPr>
            <p:ph type="title"/>
          </p:nvPr>
        </p:nvSpPr>
        <p:spPr>
          <a:xfrm>
            <a:off x="2011017" y="252413"/>
            <a:ext cx="7702826" cy="642938"/>
          </a:xfrm>
        </p:spPr>
        <p:txBody>
          <a:bodyPr/>
          <a:lstStyle/>
          <a:p>
            <a:pPr eaLnBrk="1" hangingPunct="1">
              <a:defRPr/>
            </a:pPr>
            <a:r>
              <a:rPr lang="pt-BR" sz="3600" dirty="0">
                <a:solidFill>
                  <a:schemeClr val="tx1"/>
                </a:solidFill>
                <a:effectLst/>
                <a:latin typeface="Arial" panose="020B0604020202020204" pitchFamily="34" charset="0"/>
                <a:cs typeface="Arial" panose="020B0604020202020204" pitchFamily="34" charset="0"/>
              </a:rPr>
              <a:t>Identidades com Economia Aberta</a:t>
            </a:r>
          </a:p>
        </p:txBody>
      </p:sp>
      <p:sp>
        <p:nvSpPr>
          <p:cNvPr id="6" name="Rectangle 5">
            <a:extLst>
              <a:ext uri="{FF2B5EF4-FFF2-40B4-BE49-F238E27FC236}">
                <a16:creationId xmlns:a16="http://schemas.microsoft.com/office/drawing/2014/main" id="{8EE01861-ABD2-4FEA-ABD1-0994AE3BE321}"/>
              </a:ext>
            </a:extLst>
          </p:cNvPr>
          <p:cNvSpPr>
            <a:spLocks noChangeArrowheads="1"/>
          </p:cNvSpPr>
          <p:nvPr/>
        </p:nvSpPr>
        <p:spPr bwMode="auto">
          <a:xfrm>
            <a:off x="1276350" y="2875723"/>
            <a:ext cx="3626954" cy="553278"/>
          </a:xfrm>
          <a:prstGeom prst="rect">
            <a:avLst/>
          </a:prstGeom>
          <a:solidFill>
            <a:schemeClr val="bg1">
              <a:lumMod val="95000"/>
            </a:schemeClr>
          </a:solidFill>
          <a:ln w="12700">
            <a:solidFill>
              <a:schemeClr val="tx1"/>
            </a:solidFill>
            <a:miter lim="800000"/>
            <a:headEnd/>
            <a:tailEnd/>
          </a:ln>
        </p:spPr>
        <p:txBody>
          <a:bodyPr wrap="none" anchor="ct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1143000" indent="-22860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1600200" indent="-22860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2057400" indent="-22860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25146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29718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34290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38862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defRPr/>
            </a:pPr>
            <a:endParaRPr lang="pt-BR" altLang="en-US" sz="2800">
              <a:latin typeface="Times New Roman" panose="02020603050405020304" pitchFamily="18" charset="0"/>
            </a:endParaRPr>
          </a:p>
        </p:txBody>
      </p:sp>
      <p:sp>
        <p:nvSpPr>
          <p:cNvPr id="7" name="Text Box 6">
            <a:extLst>
              <a:ext uri="{FF2B5EF4-FFF2-40B4-BE49-F238E27FC236}">
                <a16:creationId xmlns:a16="http://schemas.microsoft.com/office/drawing/2014/main" id="{C033C693-9D94-421B-B6AA-134CB31F05BC}"/>
              </a:ext>
            </a:extLst>
          </p:cNvPr>
          <p:cNvSpPr txBox="1">
            <a:spLocks noChangeArrowheads="1"/>
          </p:cNvSpPr>
          <p:nvPr/>
        </p:nvSpPr>
        <p:spPr bwMode="auto">
          <a:xfrm>
            <a:off x="1219199" y="1886242"/>
            <a:ext cx="88557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1143000" indent="-22860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1600200" indent="-22860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2057400" indent="-22860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25146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29718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34290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38862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a:spcBef>
                <a:spcPct val="50000"/>
              </a:spcBef>
              <a:buClrTx/>
              <a:buSzTx/>
              <a:buFontTx/>
              <a:buNone/>
            </a:pPr>
            <a:endParaRPr lang="pt-BR" altLang="en-US" sz="1800" b="1" dirty="0">
              <a:solidFill>
                <a:srgbClr val="0000FF"/>
              </a:solidFill>
              <a:latin typeface="Times New Roman" panose="02020603050405020304" pitchFamily="18" charset="0"/>
              <a:cs typeface="Times New Roman" panose="02020603050405020304" pitchFamily="18" charset="0"/>
            </a:endParaRPr>
          </a:p>
          <a:p>
            <a:pPr>
              <a:spcBef>
                <a:spcPct val="50000"/>
              </a:spcBef>
              <a:buClrTx/>
              <a:buSzTx/>
              <a:buFontTx/>
              <a:buNone/>
            </a:pPr>
            <a:endParaRPr lang="en-US" altLang="en-US" sz="1500" b="1" dirty="0">
              <a:latin typeface="Times New Roman" panose="02020603050405020304" pitchFamily="18" charset="0"/>
              <a:cs typeface="Times New Roman" panose="02020603050405020304" pitchFamily="18" charset="0"/>
            </a:endParaRPr>
          </a:p>
          <a:p>
            <a:pPr>
              <a:spcBef>
                <a:spcPct val="50000"/>
              </a:spcBef>
              <a:buClrTx/>
              <a:buSzTx/>
              <a:buFontTx/>
              <a:buNone/>
            </a:pPr>
            <a:r>
              <a:rPr lang="pt-BR" altLang="en-US" sz="900" dirty="0">
                <a:latin typeface="Times New Roman" panose="02020603050405020304" pitchFamily="18" charset="0"/>
                <a:cs typeface="Times New Roman" panose="02020603050405020304" pitchFamily="18" charset="0"/>
              </a:rPr>
              <a:t> </a:t>
            </a:r>
            <a:endParaRPr lang="en-US" altLang="en-US" sz="900" dirty="0">
              <a:latin typeface="Times New Roman" panose="02020603050405020304" pitchFamily="18" charset="0"/>
              <a:cs typeface="Times New Roman" panose="02020603050405020304" pitchFamily="18" charset="0"/>
            </a:endParaRPr>
          </a:p>
          <a:p>
            <a:pPr>
              <a:spcBef>
                <a:spcPct val="50000"/>
              </a:spcBef>
              <a:buClrTx/>
              <a:buSzTx/>
              <a:buFontTx/>
              <a:buNone/>
            </a:pPr>
            <a:r>
              <a:rPr lang="en-US" altLang="en-US" sz="2800" b="1" i="1" dirty="0">
                <a:latin typeface="Arial" panose="020B0604020202020204" pitchFamily="34" charset="0"/>
                <a:cs typeface="Arial" panose="020B0604020202020204" pitchFamily="34" charset="0"/>
              </a:rPr>
              <a:t>Y + Q = C + I + G + X      </a:t>
            </a:r>
            <a:r>
              <a:rPr lang="pt-BR" altLang="en-US" sz="2800" b="1" i="1" dirty="0">
                <a:latin typeface="Arial" panose="020B0604020202020204" pitchFamily="34" charset="0"/>
                <a:cs typeface="Arial" panose="020B0604020202020204" pitchFamily="34" charset="0"/>
              </a:rPr>
              <a:t>ou</a:t>
            </a:r>
            <a:r>
              <a:rPr lang="en-US" altLang="en-US" sz="2800" b="1" i="1" dirty="0">
                <a:latin typeface="Arial" panose="020B0604020202020204" pitchFamily="34" charset="0"/>
                <a:cs typeface="Arial" panose="020B0604020202020204" pitchFamily="34" charset="0"/>
              </a:rPr>
              <a:t>      Y = C + I + G + (X - Q)   </a:t>
            </a:r>
            <a:endParaRPr lang="en-US" altLang="en-US" sz="2800" i="1" dirty="0">
              <a:latin typeface="Arial" panose="020B0604020202020204" pitchFamily="34" charset="0"/>
              <a:cs typeface="Arial" panose="020B0604020202020204" pitchFamily="34" charset="0"/>
            </a:endParaRPr>
          </a:p>
        </p:txBody>
      </p:sp>
      <p:sp>
        <p:nvSpPr>
          <p:cNvPr id="8" name="Line 7">
            <a:extLst>
              <a:ext uri="{FF2B5EF4-FFF2-40B4-BE49-F238E27FC236}">
                <a16:creationId xmlns:a16="http://schemas.microsoft.com/office/drawing/2014/main" id="{B0894EA1-FBFF-41AB-9C9C-28321967C270}"/>
              </a:ext>
            </a:extLst>
          </p:cNvPr>
          <p:cNvSpPr>
            <a:spLocks noChangeShapeType="1"/>
          </p:cNvSpPr>
          <p:nvPr/>
        </p:nvSpPr>
        <p:spPr bwMode="auto">
          <a:xfrm flipV="1">
            <a:off x="2117033" y="1731560"/>
            <a:ext cx="0" cy="1257300"/>
          </a:xfrm>
          <a:prstGeom prst="line">
            <a:avLst/>
          </a:prstGeom>
          <a:noFill/>
          <a:ln w="1270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 Box 8">
            <a:extLst>
              <a:ext uri="{FF2B5EF4-FFF2-40B4-BE49-F238E27FC236}">
                <a16:creationId xmlns:a16="http://schemas.microsoft.com/office/drawing/2014/main" id="{F3219B54-62E1-42E2-B7AA-242F92DA160E}"/>
              </a:ext>
            </a:extLst>
          </p:cNvPr>
          <p:cNvSpPr txBox="1">
            <a:spLocks noChangeArrowheads="1"/>
          </p:cNvSpPr>
          <p:nvPr/>
        </p:nvSpPr>
        <p:spPr bwMode="auto">
          <a:xfrm>
            <a:off x="516835" y="1225490"/>
            <a:ext cx="11078817" cy="523220"/>
          </a:xfrm>
          <a:prstGeom prst="rect">
            <a:avLst/>
          </a:prstGeom>
          <a:ln w="12700">
            <a:headEnd/>
            <a:tailEnd/>
          </a:ln>
        </p:spPr>
        <p:style>
          <a:lnRef idx="2">
            <a:schemeClr val="dk1"/>
          </a:lnRef>
          <a:fillRef idx="1">
            <a:schemeClr val="lt1"/>
          </a:fillRef>
          <a:effectRef idx="0">
            <a:schemeClr val="dk1"/>
          </a:effectRef>
          <a:fontRef idx="minor">
            <a:schemeClr val="dk1"/>
          </a:fontRef>
        </p:style>
        <p:txBody>
          <a:bodyPr wrap="square">
            <a:spAutoFit/>
          </a:bodyPr>
          <a:lstStyle/>
          <a:p>
            <a:pPr algn="just">
              <a:spcBef>
                <a:spcPct val="50000"/>
              </a:spcBef>
              <a:defRPr/>
            </a:pPr>
            <a:r>
              <a:rPr lang="pt-BR" sz="2800" b="1" dirty="0">
                <a:latin typeface="Arial" panose="020B0604020202020204" pitchFamily="34" charset="0"/>
                <a:cs typeface="Arial" panose="020B0604020202020204" pitchFamily="34" charset="0"/>
              </a:rPr>
              <a:t>Importações: </a:t>
            </a:r>
            <a:r>
              <a:rPr lang="pt-BR" sz="2800" dirty="0">
                <a:latin typeface="Arial" panose="020B0604020202020204" pitchFamily="34" charset="0"/>
                <a:cs typeface="Arial" panose="020B0604020202020204" pitchFamily="34" charset="0"/>
              </a:rPr>
              <a:t>demanda de residentes sobre a produção estrangeira</a:t>
            </a:r>
            <a:endParaRPr lang="en-US" sz="2800" dirty="0">
              <a:latin typeface="Arial" panose="020B0604020202020204" pitchFamily="34" charset="0"/>
              <a:cs typeface="Arial" panose="020B0604020202020204" pitchFamily="34" charset="0"/>
            </a:endParaRPr>
          </a:p>
        </p:txBody>
      </p:sp>
      <p:sp>
        <p:nvSpPr>
          <p:cNvPr id="10" name="Text Box 11">
            <a:extLst>
              <a:ext uri="{FF2B5EF4-FFF2-40B4-BE49-F238E27FC236}">
                <a16:creationId xmlns:a16="http://schemas.microsoft.com/office/drawing/2014/main" id="{A31AF903-7EB3-4053-AB22-06AA498CAA63}"/>
              </a:ext>
            </a:extLst>
          </p:cNvPr>
          <p:cNvSpPr txBox="1">
            <a:spLocks noChangeArrowheads="1"/>
          </p:cNvSpPr>
          <p:nvPr/>
        </p:nvSpPr>
        <p:spPr bwMode="auto">
          <a:xfrm>
            <a:off x="543328" y="4853273"/>
            <a:ext cx="11343871" cy="523220"/>
          </a:xfrm>
          <a:prstGeom prst="rect">
            <a:avLst/>
          </a:prstGeom>
          <a:noFill/>
          <a:ln w="12700">
            <a:headEnd/>
            <a:tailEnd/>
          </a:ln>
        </p:spPr>
        <p:style>
          <a:lnRef idx="2">
            <a:schemeClr val="dk1"/>
          </a:lnRef>
          <a:fillRef idx="1">
            <a:schemeClr val="lt1"/>
          </a:fillRef>
          <a:effectRef idx="0">
            <a:schemeClr val="dk1"/>
          </a:effectRef>
          <a:fontRef idx="minor">
            <a:schemeClr val="dk1"/>
          </a:fontRef>
        </p:style>
        <p:txBody>
          <a:bodyPr wrap="square">
            <a:spAutoFit/>
          </a:bodyPr>
          <a:lstStyle/>
          <a:p>
            <a:pPr>
              <a:spcBef>
                <a:spcPct val="50000"/>
              </a:spcBef>
              <a:defRPr/>
            </a:pPr>
            <a:r>
              <a:rPr lang="pt-BR" sz="2800" b="1" dirty="0">
                <a:latin typeface="Arial" panose="020B0604020202020204" pitchFamily="34" charset="0"/>
                <a:cs typeface="Arial" panose="020B0604020202020204" pitchFamily="34" charset="0"/>
              </a:rPr>
              <a:t>Exportações: </a:t>
            </a:r>
            <a:r>
              <a:rPr lang="pt-BR" sz="2800" dirty="0">
                <a:latin typeface="Arial" panose="020B0604020202020204" pitchFamily="34" charset="0"/>
                <a:cs typeface="Arial" panose="020B0604020202020204" pitchFamily="34" charset="0"/>
              </a:rPr>
              <a:t>demanda de não residentes sobre a produção nacional</a:t>
            </a:r>
            <a:endParaRPr lang="en-US" sz="2800" dirty="0">
              <a:latin typeface="Arial" panose="020B0604020202020204" pitchFamily="34" charset="0"/>
              <a:cs typeface="Arial" panose="020B0604020202020204" pitchFamily="34" charset="0"/>
            </a:endParaRPr>
          </a:p>
        </p:txBody>
      </p:sp>
      <p:sp>
        <p:nvSpPr>
          <p:cNvPr id="11" name="Text Box 8">
            <a:extLst>
              <a:ext uri="{FF2B5EF4-FFF2-40B4-BE49-F238E27FC236}">
                <a16:creationId xmlns:a16="http://schemas.microsoft.com/office/drawing/2014/main" id="{739DB23D-1037-4435-B19E-30664F02F0BC}"/>
              </a:ext>
            </a:extLst>
          </p:cNvPr>
          <p:cNvSpPr txBox="1">
            <a:spLocks noChangeArrowheads="1"/>
          </p:cNvSpPr>
          <p:nvPr/>
        </p:nvSpPr>
        <p:spPr bwMode="auto">
          <a:xfrm>
            <a:off x="1504949" y="3715518"/>
            <a:ext cx="2046633" cy="492443"/>
          </a:xfrm>
          <a:prstGeom prst="rect">
            <a:avLst/>
          </a:prstGeom>
          <a:noFill/>
          <a:ln w="12700">
            <a:headEnd/>
            <a:tailEnd/>
          </a:ln>
        </p:spPr>
        <p:style>
          <a:lnRef idx="2">
            <a:schemeClr val="dk1"/>
          </a:lnRef>
          <a:fillRef idx="1">
            <a:schemeClr val="lt1"/>
          </a:fillRef>
          <a:effectRef idx="0">
            <a:schemeClr val="dk1"/>
          </a:effectRef>
          <a:fontRef idx="minor">
            <a:schemeClr val="dk1"/>
          </a:fontRef>
        </p:style>
        <p:txBody>
          <a:bodyPr wrap="square">
            <a:spAutoFit/>
          </a:bodyPr>
          <a:lstStyle/>
          <a:p>
            <a:pPr>
              <a:spcBef>
                <a:spcPct val="50000"/>
              </a:spcBef>
              <a:defRPr/>
            </a:pPr>
            <a:r>
              <a:rPr lang="pt-BR" sz="2600" b="1" dirty="0">
                <a:latin typeface="Arial" panose="020B0604020202020204" pitchFamily="34" charset="0"/>
                <a:cs typeface="Arial" panose="020B0604020202020204" pitchFamily="34" charset="0"/>
              </a:rPr>
              <a:t>Oferta Total</a:t>
            </a:r>
            <a:endParaRPr lang="en-US" sz="2600" b="1" dirty="0">
              <a:latin typeface="Arial" panose="020B0604020202020204" pitchFamily="34" charset="0"/>
              <a:cs typeface="Arial" panose="020B0604020202020204" pitchFamily="34" charset="0"/>
            </a:endParaRPr>
          </a:p>
        </p:txBody>
      </p:sp>
      <p:sp>
        <p:nvSpPr>
          <p:cNvPr id="12" name="Chave Direita 11">
            <a:extLst>
              <a:ext uri="{FF2B5EF4-FFF2-40B4-BE49-F238E27FC236}">
                <a16:creationId xmlns:a16="http://schemas.microsoft.com/office/drawing/2014/main" id="{B8184B66-00B0-4F18-A7D7-8D64C7F82645}"/>
              </a:ext>
            </a:extLst>
          </p:cNvPr>
          <p:cNvSpPr/>
          <p:nvPr/>
        </p:nvSpPr>
        <p:spPr>
          <a:xfrm rot="5400000">
            <a:off x="1608864" y="3011306"/>
            <a:ext cx="400109" cy="9409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3" name="Conector de Seta Reta 12">
            <a:extLst>
              <a:ext uri="{FF2B5EF4-FFF2-40B4-BE49-F238E27FC236}">
                <a16:creationId xmlns:a16="http://schemas.microsoft.com/office/drawing/2014/main" id="{6379B379-A109-4770-B2DE-0BE2637141BA}"/>
              </a:ext>
            </a:extLst>
          </p:cNvPr>
          <p:cNvCxnSpPr/>
          <p:nvPr/>
        </p:nvCxnSpPr>
        <p:spPr>
          <a:xfrm>
            <a:off x="4572000" y="3336236"/>
            <a:ext cx="0" cy="15008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49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a:extLst>
              <a:ext uri="{FF2B5EF4-FFF2-40B4-BE49-F238E27FC236}">
                <a16:creationId xmlns:a16="http://schemas.microsoft.com/office/drawing/2014/main" id="{8FD88206-ECEE-4B15-893B-0D398B5D3018}"/>
              </a:ext>
            </a:extLst>
          </p:cNvPr>
          <p:cNvGraphicFramePr>
            <a:graphicFrameLocks noChangeAspect="1"/>
          </p:cNvGraphicFramePr>
          <p:nvPr>
            <p:extLst>
              <p:ext uri="{D42A27DB-BD31-4B8C-83A1-F6EECF244321}">
                <p14:modId xmlns:p14="http://schemas.microsoft.com/office/powerpoint/2010/main" val="1532142581"/>
              </p:ext>
            </p:extLst>
          </p:nvPr>
        </p:nvGraphicFramePr>
        <p:xfrm>
          <a:off x="1428749" y="901048"/>
          <a:ext cx="5131077" cy="712963"/>
        </p:xfrm>
        <a:graphic>
          <a:graphicData uri="http://schemas.openxmlformats.org/presentationml/2006/ole">
            <mc:AlternateContent xmlns:mc="http://schemas.openxmlformats.org/markup-compatibility/2006">
              <mc:Choice xmlns:v="urn:schemas-microsoft-com:vml" Requires="v">
                <p:oleObj name="Equation" r:id="rId2" imgW="1688367" imgH="241195" progId="Equation.3">
                  <p:embed/>
                </p:oleObj>
              </mc:Choice>
              <mc:Fallback>
                <p:oleObj name="Equation" r:id="rId2" imgW="1688367" imgH="241195" progId="Equation.3">
                  <p:embed/>
                  <p:pic>
                    <p:nvPicPr>
                      <p:cNvPr id="4" name="Object 4">
                        <a:extLst>
                          <a:ext uri="{FF2B5EF4-FFF2-40B4-BE49-F238E27FC236}">
                            <a16:creationId xmlns:a16="http://schemas.microsoft.com/office/drawing/2014/main" id="{AA8638F7-246E-4A21-BCAF-77AA56D7A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49" y="901048"/>
                        <a:ext cx="5131077" cy="712963"/>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5" name="Object 5">
            <a:extLst>
              <a:ext uri="{FF2B5EF4-FFF2-40B4-BE49-F238E27FC236}">
                <a16:creationId xmlns:a16="http://schemas.microsoft.com/office/drawing/2014/main" id="{F92CE73C-C06C-42F1-819D-C358C7B4AF42}"/>
              </a:ext>
            </a:extLst>
          </p:cNvPr>
          <p:cNvGraphicFramePr>
            <a:graphicFrameLocks noChangeAspect="1"/>
          </p:cNvGraphicFramePr>
          <p:nvPr>
            <p:extLst>
              <p:ext uri="{D42A27DB-BD31-4B8C-83A1-F6EECF244321}">
                <p14:modId xmlns:p14="http://schemas.microsoft.com/office/powerpoint/2010/main" val="91241208"/>
              </p:ext>
            </p:extLst>
          </p:nvPr>
        </p:nvGraphicFramePr>
        <p:xfrm>
          <a:off x="1414240" y="3617845"/>
          <a:ext cx="7338822" cy="712926"/>
        </p:xfrm>
        <a:graphic>
          <a:graphicData uri="http://schemas.openxmlformats.org/presentationml/2006/ole">
            <mc:AlternateContent xmlns:mc="http://schemas.openxmlformats.org/markup-compatibility/2006">
              <mc:Choice xmlns:v="urn:schemas-microsoft-com:vml" Requires="v">
                <p:oleObj name="Equation" r:id="rId4" imgW="2349500" imgH="241300" progId="Equation.3">
                  <p:embed/>
                </p:oleObj>
              </mc:Choice>
              <mc:Fallback>
                <p:oleObj name="Equation" r:id="rId4" imgW="2349500" imgH="241300" progId="Equation.3">
                  <p:embed/>
                  <p:pic>
                    <p:nvPicPr>
                      <p:cNvPr id="5" name="Object 5">
                        <a:extLst>
                          <a:ext uri="{FF2B5EF4-FFF2-40B4-BE49-F238E27FC236}">
                            <a16:creationId xmlns:a16="http://schemas.microsoft.com/office/drawing/2014/main" id="{F500E3EF-99FE-485E-95F2-3A704CBBAE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4240" y="3617845"/>
                        <a:ext cx="7338822" cy="712926"/>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6" name="Object 6">
            <a:extLst>
              <a:ext uri="{FF2B5EF4-FFF2-40B4-BE49-F238E27FC236}">
                <a16:creationId xmlns:a16="http://schemas.microsoft.com/office/drawing/2014/main" id="{9BC4EA70-F687-4677-9B25-40426C4A3920}"/>
              </a:ext>
            </a:extLst>
          </p:cNvPr>
          <p:cNvGraphicFramePr>
            <a:graphicFrameLocks noChangeAspect="1"/>
          </p:cNvGraphicFramePr>
          <p:nvPr>
            <p:extLst>
              <p:ext uri="{D42A27DB-BD31-4B8C-83A1-F6EECF244321}">
                <p14:modId xmlns:p14="http://schemas.microsoft.com/office/powerpoint/2010/main" val="528806291"/>
              </p:ext>
            </p:extLst>
          </p:nvPr>
        </p:nvGraphicFramePr>
        <p:xfrm>
          <a:off x="2746708" y="5546241"/>
          <a:ext cx="4651319" cy="712926"/>
        </p:xfrm>
        <a:graphic>
          <a:graphicData uri="http://schemas.openxmlformats.org/presentationml/2006/ole">
            <mc:AlternateContent xmlns:mc="http://schemas.openxmlformats.org/markup-compatibility/2006">
              <mc:Choice xmlns:v="urn:schemas-microsoft-com:vml" Requires="v">
                <p:oleObj name="Equation" r:id="rId6" imgW="1536700" imgH="228600" progId="Equation.3">
                  <p:embed/>
                </p:oleObj>
              </mc:Choice>
              <mc:Fallback>
                <p:oleObj name="Equation" r:id="rId6" imgW="1536700" imgH="228600" progId="Equation.3">
                  <p:embed/>
                  <p:pic>
                    <p:nvPicPr>
                      <p:cNvPr id="6" name="Object 6">
                        <a:extLst>
                          <a:ext uri="{FF2B5EF4-FFF2-40B4-BE49-F238E27FC236}">
                            <a16:creationId xmlns:a16="http://schemas.microsoft.com/office/drawing/2014/main" id="{8AEEF930-038B-4A4E-9DBD-6A96352AA6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6708" y="5546241"/>
                        <a:ext cx="4651319" cy="712926"/>
                      </a:xfrm>
                      <a:prstGeom prst="rect">
                        <a:avLst/>
                      </a:prstGeom>
                      <a:solidFill>
                        <a:schemeClr val="bg1">
                          <a:lumMod val="95000"/>
                        </a:schemeClr>
                      </a:solidFill>
                      <a:ln>
                        <a:solidFill>
                          <a:schemeClr val="tx1"/>
                        </a:solidFill>
                      </a:ln>
                    </p:spPr>
                  </p:pic>
                </p:oleObj>
              </mc:Fallback>
            </mc:AlternateContent>
          </a:graphicData>
        </a:graphic>
      </p:graphicFrame>
      <p:sp>
        <p:nvSpPr>
          <p:cNvPr id="7" name="Text Box 7">
            <a:extLst>
              <a:ext uri="{FF2B5EF4-FFF2-40B4-BE49-F238E27FC236}">
                <a16:creationId xmlns:a16="http://schemas.microsoft.com/office/drawing/2014/main" id="{9D3E37D8-F4EA-4710-8963-C13D96E958A4}"/>
              </a:ext>
            </a:extLst>
          </p:cNvPr>
          <p:cNvSpPr txBox="1">
            <a:spLocks noChangeArrowheads="1"/>
          </p:cNvSpPr>
          <p:nvPr/>
        </p:nvSpPr>
        <p:spPr bwMode="auto">
          <a:xfrm>
            <a:off x="2534479" y="113471"/>
            <a:ext cx="6622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dirty="0" err="1">
                <a:latin typeface="Arial" panose="020B0604020202020204" pitchFamily="34" charset="0"/>
                <a:cs typeface="Arial" panose="020B0604020202020204" pitchFamily="34" charset="0"/>
              </a:rPr>
              <a:t>Diferenciando</a:t>
            </a:r>
            <a:r>
              <a:rPr lang="en-US" altLang="en-US" sz="3600" b="1" dirty="0">
                <a:latin typeface="Arial" panose="020B0604020202020204" pitchFamily="34" charset="0"/>
                <a:cs typeface="Arial" panose="020B0604020202020204" pitchFamily="34" charset="0"/>
              </a:rPr>
              <a:t> o PIB do PNB</a:t>
            </a:r>
            <a:endParaRPr lang="pt-BR" altLang="en-US" sz="3600" b="1" dirty="0">
              <a:latin typeface="Arial" panose="020B0604020202020204" pitchFamily="34" charset="0"/>
              <a:cs typeface="Arial" panose="020B0604020202020204" pitchFamily="34" charset="0"/>
            </a:endParaRPr>
          </a:p>
        </p:txBody>
      </p:sp>
      <p:sp>
        <p:nvSpPr>
          <p:cNvPr id="8" name="Text Box 8">
            <a:extLst>
              <a:ext uri="{FF2B5EF4-FFF2-40B4-BE49-F238E27FC236}">
                <a16:creationId xmlns:a16="http://schemas.microsoft.com/office/drawing/2014/main" id="{F8353BD1-8988-4BF2-9A32-8D4E404D59E9}"/>
              </a:ext>
            </a:extLst>
          </p:cNvPr>
          <p:cNvSpPr txBox="1">
            <a:spLocks noChangeArrowheads="1"/>
          </p:cNvSpPr>
          <p:nvPr/>
        </p:nvSpPr>
        <p:spPr bwMode="auto">
          <a:xfrm>
            <a:off x="981493" y="2998736"/>
            <a:ext cx="54292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1143000" indent="-22860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1600200" indent="-22860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2057400" indent="-22860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25146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29718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34290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38862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marL="285743" indent="-285743" eaLnBrk="1" hangingPunct="1">
              <a:spcBef>
                <a:spcPct val="50000"/>
              </a:spcBef>
              <a:buClrTx/>
              <a:buSzTx/>
              <a:buFont typeface="Wingdings" panose="05000000000000000000" pitchFamily="2" charset="2"/>
              <a:buChar char="§"/>
            </a:pPr>
            <a:r>
              <a:rPr lang="en-US" altLang="en-US" sz="2600" dirty="0" err="1">
                <a:solidFill>
                  <a:srgbClr val="000000"/>
                </a:solidFill>
                <a:latin typeface="Arial" panose="020B0604020202020204" pitchFamily="34" charset="0"/>
                <a:cs typeface="Arial" panose="020B0604020202020204" pitchFamily="34" charset="0"/>
              </a:rPr>
              <a:t>Adicionando</a:t>
            </a:r>
            <a:r>
              <a:rPr lang="en-US" altLang="en-US" sz="2600" dirty="0">
                <a:solidFill>
                  <a:srgbClr val="000000"/>
                </a:solidFill>
                <a:latin typeface="Arial" panose="020B0604020202020204" pitchFamily="34" charset="0"/>
                <a:cs typeface="Arial" panose="020B0604020202020204" pitchFamily="34" charset="0"/>
              </a:rPr>
              <a:t> a RLRE, </a:t>
            </a:r>
            <a:r>
              <a:rPr lang="en-US" altLang="en-US" sz="2600" dirty="0" err="1">
                <a:solidFill>
                  <a:srgbClr val="000000"/>
                </a:solidFill>
                <a:latin typeface="Arial" panose="020B0604020202020204" pitchFamily="34" charset="0"/>
                <a:cs typeface="Arial" panose="020B0604020202020204" pitchFamily="34" charset="0"/>
              </a:rPr>
              <a:t>temos</a:t>
            </a:r>
            <a:r>
              <a:rPr lang="en-US" altLang="en-US" sz="2600" dirty="0">
                <a:solidFill>
                  <a:srgbClr val="000000"/>
                </a:solidFill>
                <a:latin typeface="Arial" panose="020B0604020202020204" pitchFamily="34" charset="0"/>
                <a:cs typeface="Arial" panose="020B0604020202020204" pitchFamily="34" charset="0"/>
              </a:rPr>
              <a:t>:</a:t>
            </a:r>
            <a:endParaRPr lang="pt-BR" altLang="en-US" sz="2600" dirty="0">
              <a:solidFill>
                <a:srgbClr val="000000"/>
              </a:solidFill>
              <a:latin typeface="Arial" panose="020B0604020202020204" pitchFamily="34" charset="0"/>
              <a:cs typeface="Arial" panose="020B0604020202020204" pitchFamily="34" charset="0"/>
            </a:endParaRPr>
          </a:p>
        </p:txBody>
      </p:sp>
      <p:sp>
        <p:nvSpPr>
          <p:cNvPr id="9" name="Text Box 11">
            <a:extLst>
              <a:ext uri="{FF2B5EF4-FFF2-40B4-BE49-F238E27FC236}">
                <a16:creationId xmlns:a16="http://schemas.microsoft.com/office/drawing/2014/main" id="{6763DE13-C041-429D-9A97-4B86A1BB4BDE}"/>
              </a:ext>
            </a:extLst>
          </p:cNvPr>
          <p:cNvSpPr txBox="1">
            <a:spLocks noChangeArrowheads="1"/>
          </p:cNvSpPr>
          <p:nvPr/>
        </p:nvSpPr>
        <p:spPr bwMode="auto">
          <a:xfrm>
            <a:off x="5519530" y="4881910"/>
            <a:ext cx="2445026" cy="461665"/>
          </a:xfrm>
          <a:prstGeom prst="rect">
            <a:avLst/>
          </a:prstGeom>
          <a:noFill/>
          <a:ln>
            <a:solidFill>
              <a:schemeClr val="tx1"/>
            </a:solidFill>
          </a:ln>
        </p:spPr>
        <p:txBody>
          <a:bodyPr wrap="square">
            <a:spAutoFit/>
          </a:bodyP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1143000" indent="-22860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1600200" indent="-22860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2057400" indent="-22860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25146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29718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34290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38862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eaLnBrk="1" hangingPunct="1">
              <a:spcBef>
                <a:spcPct val="50000"/>
              </a:spcBef>
              <a:buClrTx/>
              <a:buSzTx/>
              <a:buFontTx/>
              <a:buNone/>
            </a:pPr>
            <a:r>
              <a:rPr lang="en-US" altLang="en-US" sz="2400" b="1" dirty="0" err="1">
                <a:solidFill>
                  <a:srgbClr val="000000"/>
                </a:solidFill>
                <a:latin typeface="Arial" panose="020B0604020202020204" pitchFamily="34" charset="0"/>
                <a:cs typeface="Arial" panose="020B0604020202020204" pitchFamily="34" charset="0"/>
              </a:rPr>
              <a:t>Conta</a:t>
            </a:r>
            <a:r>
              <a:rPr lang="en-US" altLang="en-US" sz="2400" b="1" dirty="0">
                <a:solidFill>
                  <a:srgbClr val="000000"/>
                </a:solidFill>
                <a:latin typeface="Arial" panose="020B0604020202020204" pitchFamily="34" charset="0"/>
                <a:cs typeface="Arial" panose="020B0604020202020204" pitchFamily="34" charset="0"/>
              </a:rPr>
              <a:t> </a:t>
            </a:r>
            <a:r>
              <a:rPr lang="en-US" altLang="en-US" sz="2400" b="1" dirty="0" err="1">
                <a:solidFill>
                  <a:srgbClr val="000000"/>
                </a:solidFill>
                <a:latin typeface="Arial" panose="020B0604020202020204" pitchFamily="34" charset="0"/>
                <a:cs typeface="Arial" panose="020B0604020202020204" pitchFamily="34" charset="0"/>
              </a:rPr>
              <a:t>Corrente</a:t>
            </a:r>
            <a:endParaRPr lang="pt-BR" altLang="en-US" sz="2400" b="1" dirty="0">
              <a:solidFill>
                <a:srgbClr val="000000"/>
              </a:solidFill>
              <a:latin typeface="Arial" panose="020B0604020202020204" pitchFamily="34" charset="0"/>
              <a:cs typeface="Arial" panose="020B0604020202020204" pitchFamily="34" charset="0"/>
            </a:endParaRPr>
          </a:p>
        </p:txBody>
      </p:sp>
      <p:sp>
        <p:nvSpPr>
          <p:cNvPr id="10" name="Line 14">
            <a:extLst>
              <a:ext uri="{FF2B5EF4-FFF2-40B4-BE49-F238E27FC236}">
                <a16:creationId xmlns:a16="http://schemas.microsoft.com/office/drawing/2014/main" id="{E3168BA7-8B11-463A-A3A2-35DA2E682839}"/>
              </a:ext>
            </a:extLst>
          </p:cNvPr>
          <p:cNvSpPr>
            <a:spLocks noChangeShapeType="1"/>
          </p:cNvSpPr>
          <p:nvPr/>
        </p:nvSpPr>
        <p:spPr bwMode="auto">
          <a:xfrm>
            <a:off x="6758610" y="5357815"/>
            <a:ext cx="0" cy="257175"/>
          </a:xfrm>
          <a:prstGeom prst="line">
            <a:avLst/>
          </a:prstGeom>
          <a:noFill/>
          <a:ln w="1270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Text Box 20">
            <a:extLst>
              <a:ext uri="{FF2B5EF4-FFF2-40B4-BE49-F238E27FC236}">
                <a16:creationId xmlns:a16="http://schemas.microsoft.com/office/drawing/2014/main" id="{A5337623-C1BE-4E67-9499-30B508B5322F}"/>
              </a:ext>
            </a:extLst>
          </p:cNvPr>
          <p:cNvSpPr txBox="1">
            <a:spLocks noChangeArrowheads="1"/>
          </p:cNvSpPr>
          <p:nvPr/>
        </p:nvSpPr>
        <p:spPr bwMode="auto">
          <a:xfrm>
            <a:off x="1428750" y="2052164"/>
            <a:ext cx="8324850" cy="492443"/>
          </a:xfrm>
          <a:prstGeom prst="rect">
            <a:avLst/>
          </a:prstGeom>
          <a:noFill/>
          <a:ln>
            <a:solidFill>
              <a:schemeClr val="tx1"/>
            </a:solidFill>
          </a:ln>
        </p:spPr>
        <p:txBody>
          <a:bodyPr wrap="square">
            <a:spAutoFit/>
          </a:bodyP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1143000" indent="-22860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1600200" indent="-22860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2057400" indent="-22860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25146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29718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34290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38862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eaLnBrk="1" hangingPunct="1">
              <a:spcBef>
                <a:spcPct val="50000"/>
              </a:spcBef>
              <a:buClrTx/>
              <a:buSzTx/>
              <a:buFontTx/>
              <a:buNone/>
            </a:pPr>
            <a:r>
              <a:rPr lang="en-US" altLang="en-US" sz="2600" dirty="0" err="1">
                <a:solidFill>
                  <a:srgbClr val="000000"/>
                </a:solidFill>
                <a:latin typeface="Arial" panose="020B0604020202020204" pitchFamily="34" charset="0"/>
                <a:cs typeface="Arial" panose="020B0604020202020204" pitchFamily="34" charset="0"/>
              </a:rPr>
              <a:t>Exportações</a:t>
            </a:r>
            <a:r>
              <a:rPr lang="en-US" altLang="en-US" sz="2600" dirty="0">
                <a:solidFill>
                  <a:srgbClr val="000000"/>
                </a:solidFill>
                <a:latin typeface="Arial" panose="020B0604020202020204" pitchFamily="34" charset="0"/>
                <a:cs typeface="Arial" panose="020B0604020202020204" pitchFamily="34" charset="0"/>
              </a:rPr>
              <a:t>   </a:t>
            </a:r>
            <a:r>
              <a:rPr lang="en-US" altLang="en-US" sz="2600" dirty="0" err="1">
                <a:solidFill>
                  <a:srgbClr val="000000"/>
                </a:solidFill>
                <a:latin typeface="Arial" panose="020B0604020202020204" pitchFamily="34" charset="0"/>
                <a:cs typeface="Arial" panose="020B0604020202020204" pitchFamily="34" charset="0"/>
              </a:rPr>
              <a:t>líquidas</a:t>
            </a:r>
            <a:r>
              <a:rPr lang="en-US" altLang="en-US" sz="2600" dirty="0">
                <a:solidFill>
                  <a:srgbClr val="000000"/>
                </a:solidFill>
                <a:latin typeface="Arial" panose="020B0604020202020204" pitchFamily="34" charset="0"/>
                <a:cs typeface="Arial" panose="020B0604020202020204" pitchFamily="34" charset="0"/>
              </a:rPr>
              <a:t>   de bens e </a:t>
            </a:r>
            <a:r>
              <a:rPr lang="en-US" altLang="en-US" sz="2600" dirty="0" err="1">
                <a:solidFill>
                  <a:srgbClr val="000000"/>
                </a:solidFill>
                <a:latin typeface="Arial" panose="020B0604020202020204" pitchFamily="34" charset="0"/>
                <a:cs typeface="Arial" panose="020B0604020202020204" pitchFamily="34" charset="0"/>
              </a:rPr>
              <a:t>serviços</a:t>
            </a:r>
            <a:r>
              <a:rPr lang="en-US" altLang="en-US" sz="2600" dirty="0">
                <a:solidFill>
                  <a:srgbClr val="000000"/>
                </a:solidFill>
                <a:latin typeface="Arial" panose="020B0604020202020204" pitchFamily="34" charset="0"/>
                <a:cs typeface="Arial" panose="020B0604020202020204" pitchFamily="34" charset="0"/>
              </a:rPr>
              <a:t> </a:t>
            </a:r>
            <a:r>
              <a:rPr lang="en-US" altLang="en-US" sz="2600" dirty="0" err="1">
                <a:solidFill>
                  <a:srgbClr val="000000"/>
                </a:solidFill>
                <a:latin typeface="Arial" panose="020B0604020202020204" pitchFamily="34" charset="0"/>
                <a:cs typeface="Arial" panose="020B0604020202020204" pitchFamily="34" charset="0"/>
              </a:rPr>
              <a:t>não-fatores</a:t>
            </a:r>
            <a:endParaRPr lang="pt-BR" altLang="en-US" sz="2600" dirty="0">
              <a:solidFill>
                <a:srgbClr val="000000"/>
              </a:solidFill>
              <a:latin typeface="Arial" panose="020B0604020202020204" pitchFamily="34" charset="0"/>
              <a:cs typeface="Arial" panose="020B0604020202020204" pitchFamily="34" charset="0"/>
            </a:endParaRPr>
          </a:p>
        </p:txBody>
      </p:sp>
      <p:sp>
        <p:nvSpPr>
          <p:cNvPr id="12" name="Chave Direita 11">
            <a:extLst>
              <a:ext uri="{FF2B5EF4-FFF2-40B4-BE49-F238E27FC236}">
                <a16:creationId xmlns:a16="http://schemas.microsoft.com/office/drawing/2014/main" id="{75500213-2FFA-4BF0-A069-C960AE75D3A9}"/>
              </a:ext>
            </a:extLst>
          </p:cNvPr>
          <p:cNvSpPr/>
          <p:nvPr/>
        </p:nvSpPr>
        <p:spPr>
          <a:xfrm rot="5400000">
            <a:off x="5264887" y="812160"/>
            <a:ext cx="681564" cy="180229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3" name="Chave Direita 12">
            <a:extLst>
              <a:ext uri="{FF2B5EF4-FFF2-40B4-BE49-F238E27FC236}">
                <a16:creationId xmlns:a16="http://schemas.microsoft.com/office/drawing/2014/main" id="{08723E46-F296-42AA-9553-A5EA74ED1F1B}"/>
              </a:ext>
            </a:extLst>
          </p:cNvPr>
          <p:cNvSpPr/>
          <p:nvPr/>
        </p:nvSpPr>
        <p:spPr>
          <a:xfrm rot="5400000">
            <a:off x="6380350" y="2585669"/>
            <a:ext cx="776396" cy="377024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4" name="Retângulo 13">
            <a:extLst>
              <a:ext uri="{FF2B5EF4-FFF2-40B4-BE49-F238E27FC236}">
                <a16:creationId xmlns:a16="http://schemas.microsoft.com/office/drawing/2014/main" id="{6DB322D8-9B81-4843-995B-B2406FEEA509}"/>
              </a:ext>
            </a:extLst>
          </p:cNvPr>
          <p:cNvSpPr/>
          <p:nvPr/>
        </p:nvSpPr>
        <p:spPr>
          <a:xfrm>
            <a:off x="6096000" y="5629230"/>
            <a:ext cx="1275510" cy="511489"/>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09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3" grpId="0" animBg="1"/>
      <p:bldP spid="14"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331814EF-C933-42C9-83EE-064ED757D586}"/>
              </a:ext>
            </a:extLst>
          </p:cNvPr>
          <p:cNvSpPr>
            <a:spLocks noChangeArrowheads="1"/>
          </p:cNvSpPr>
          <p:nvPr/>
        </p:nvSpPr>
        <p:spPr bwMode="auto">
          <a:xfrm>
            <a:off x="834887" y="973352"/>
            <a:ext cx="7620000" cy="1301534"/>
          </a:xfrm>
          <a:prstGeom prst="rect">
            <a:avLst/>
          </a:prstGeom>
          <a:solidFill>
            <a:schemeClr val="bg1">
              <a:lumMod val="95000"/>
            </a:schemeClr>
          </a:solidFill>
          <a:ln w="9525">
            <a:solidFill>
              <a:schemeClr val="tx1"/>
            </a:solidFill>
            <a:miter lim="800000"/>
            <a:headEnd/>
            <a:tailEnd/>
          </a:ln>
        </p:spPr>
        <p:txBody>
          <a:bodyPr wrap="none" anchor="ct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1143000" indent="-22860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1600200" indent="-22860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2057400" indent="-22860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25146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29718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34290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38862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defRPr/>
            </a:pPr>
            <a:endParaRPr lang="pt-BR" altLang="en-US" sz="1800">
              <a:latin typeface="Times New Roman" panose="02020603050405020304" pitchFamily="18" charset="0"/>
            </a:endParaRPr>
          </a:p>
        </p:txBody>
      </p:sp>
      <p:sp>
        <p:nvSpPr>
          <p:cNvPr id="5" name="Text Box 8">
            <a:extLst>
              <a:ext uri="{FF2B5EF4-FFF2-40B4-BE49-F238E27FC236}">
                <a16:creationId xmlns:a16="http://schemas.microsoft.com/office/drawing/2014/main" id="{AA10BB6A-FA17-48A0-A069-C8EEFB0141F4}"/>
              </a:ext>
            </a:extLst>
          </p:cNvPr>
          <p:cNvSpPr txBox="1">
            <a:spLocks noChangeArrowheads="1"/>
          </p:cNvSpPr>
          <p:nvPr/>
        </p:nvSpPr>
        <p:spPr bwMode="auto">
          <a:xfrm>
            <a:off x="952499" y="1062039"/>
            <a:ext cx="7793935"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pt-BR" altLang="en-US" sz="2600" b="1" dirty="0">
                <a:latin typeface="Arial" panose="020B0604020202020204" pitchFamily="34" charset="0"/>
                <a:cs typeface="Arial" panose="020B0604020202020204" pitchFamily="34" charset="0"/>
              </a:rPr>
              <a:t>Y = C + S + T + Q</a:t>
            </a:r>
            <a:r>
              <a:rPr lang="pt-BR" altLang="en-US" sz="2600" dirty="0">
                <a:latin typeface="Arial" panose="020B0604020202020204" pitchFamily="34" charset="0"/>
                <a:cs typeface="Arial" panose="020B0604020202020204" pitchFamily="34" charset="0"/>
              </a:rPr>
              <a:t>      </a:t>
            </a:r>
            <a:r>
              <a:rPr lang="pt-BR" altLang="en-US" sz="2600" b="1" dirty="0">
                <a:latin typeface="Arial" panose="020B0604020202020204" pitchFamily="34" charset="0"/>
                <a:cs typeface="Arial" panose="020B0604020202020204" pitchFamily="34" charset="0"/>
              </a:rPr>
              <a:t>(Destino da Renda)</a:t>
            </a:r>
          </a:p>
          <a:p>
            <a:pPr eaLnBrk="1" hangingPunct="1">
              <a:spcBef>
                <a:spcPct val="50000"/>
              </a:spcBef>
              <a:defRPr/>
            </a:pPr>
            <a:r>
              <a:rPr lang="pt-BR" altLang="en-US" sz="2600" b="1" dirty="0">
                <a:latin typeface="Arial" panose="020B0604020202020204" pitchFamily="34" charset="0"/>
                <a:cs typeface="Arial" panose="020B0604020202020204" pitchFamily="34" charset="0"/>
              </a:rPr>
              <a:t>DA = C + I + G + X</a:t>
            </a:r>
            <a:r>
              <a:rPr lang="pt-BR" altLang="en-US" sz="2600" dirty="0">
                <a:latin typeface="Arial" panose="020B0604020202020204" pitchFamily="34" charset="0"/>
                <a:cs typeface="Arial" panose="020B0604020202020204" pitchFamily="34" charset="0"/>
              </a:rPr>
              <a:t>    </a:t>
            </a:r>
            <a:r>
              <a:rPr lang="pt-BR" altLang="en-US" sz="2600" b="1" dirty="0">
                <a:latin typeface="Arial" panose="020B0604020202020204" pitchFamily="34" charset="0"/>
                <a:cs typeface="Arial" panose="020B0604020202020204" pitchFamily="34" charset="0"/>
              </a:rPr>
              <a:t>(Composição do Produto)</a:t>
            </a:r>
          </a:p>
        </p:txBody>
      </p:sp>
      <p:sp>
        <p:nvSpPr>
          <p:cNvPr id="6" name="Text Box 9">
            <a:extLst>
              <a:ext uri="{FF2B5EF4-FFF2-40B4-BE49-F238E27FC236}">
                <a16:creationId xmlns:a16="http://schemas.microsoft.com/office/drawing/2014/main" id="{A96E3125-9BC9-4D3D-B163-7D1876191BC9}"/>
              </a:ext>
            </a:extLst>
          </p:cNvPr>
          <p:cNvSpPr txBox="1">
            <a:spLocks noChangeArrowheads="1"/>
          </p:cNvSpPr>
          <p:nvPr/>
        </p:nvSpPr>
        <p:spPr bwMode="auto">
          <a:xfrm>
            <a:off x="844826" y="2696473"/>
            <a:ext cx="369569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pt-BR" altLang="en-US" sz="2600" dirty="0">
                <a:latin typeface="Arial" panose="020B0604020202020204" pitchFamily="34" charset="0"/>
                <a:cs typeface="Arial" panose="020B0604020202020204" pitchFamily="34" charset="0"/>
              </a:rPr>
              <a:t>Como DA = Y , temos:</a:t>
            </a:r>
          </a:p>
        </p:txBody>
      </p:sp>
      <p:sp>
        <p:nvSpPr>
          <p:cNvPr id="7" name="Text Box 10">
            <a:extLst>
              <a:ext uri="{FF2B5EF4-FFF2-40B4-BE49-F238E27FC236}">
                <a16:creationId xmlns:a16="http://schemas.microsoft.com/office/drawing/2014/main" id="{CFCB9AC3-8A2A-473D-8438-320755EDB928}"/>
              </a:ext>
            </a:extLst>
          </p:cNvPr>
          <p:cNvSpPr txBox="1">
            <a:spLocks noChangeArrowheads="1"/>
          </p:cNvSpPr>
          <p:nvPr/>
        </p:nvSpPr>
        <p:spPr bwMode="auto">
          <a:xfrm>
            <a:off x="4310270" y="2707586"/>
            <a:ext cx="3839817" cy="492443"/>
          </a:xfrm>
          <a:prstGeom prst="rect">
            <a:avLst/>
          </a:prstGeom>
          <a:solidFill>
            <a:schemeClr val="bg1">
              <a:lumMod val="95000"/>
            </a:schemeClr>
          </a:solidFill>
          <a:ln w="9525">
            <a:solidFill>
              <a:srgbClr val="000000"/>
            </a:solidFill>
            <a:miter lim="800000"/>
            <a:headEnd/>
            <a:tailEnd/>
          </a:ln>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2600" b="1" dirty="0">
                <a:latin typeface="Arial" panose="020B0604020202020204" pitchFamily="34" charset="0"/>
                <a:cs typeface="Arial" panose="020B0604020202020204" pitchFamily="34" charset="0"/>
              </a:rPr>
              <a:t>(Q - X) = (G - T) + (I - S)</a:t>
            </a:r>
            <a:endParaRPr lang="pt-BR" altLang="en-US" sz="2600" b="1" dirty="0">
              <a:latin typeface="Arial" panose="020B0604020202020204" pitchFamily="34" charset="0"/>
              <a:cs typeface="Arial" panose="020B0604020202020204" pitchFamily="34" charset="0"/>
            </a:endParaRPr>
          </a:p>
        </p:txBody>
      </p:sp>
      <p:sp>
        <p:nvSpPr>
          <p:cNvPr id="8" name="Text Box 19">
            <a:extLst>
              <a:ext uri="{FF2B5EF4-FFF2-40B4-BE49-F238E27FC236}">
                <a16:creationId xmlns:a16="http://schemas.microsoft.com/office/drawing/2014/main" id="{980ECC47-72B1-47DE-A565-23F808BEC7E4}"/>
              </a:ext>
            </a:extLst>
          </p:cNvPr>
          <p:cNvSpPr txBox="1">
            <a:spLocks noChangeArrowheads="1"/>
          </p:cNvSpPr>
          <p:nvPr/>
        </p:nvSpPr>
        <p:spPr bwMode="auto">
          <a:xfrm>
            <a:off x="5861601" y="3426515"/>
            <a:ext cx="4051023"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pt-BR" altLang="en-US" b="1" dirty="0" err="1">
                <a:latin typeface="Arial" panose="020B0604020202020204" pitchFamily="34" charset="0"/>
                <a:cs typeface="Arial" panose="020B0604020202020204" pitchFamily="34" charset="0"/>
              </a:rPr>
              <a:t>Despoupança</a:t>
            </a:r>
            <a:r>
              <a:rPr lang="pt-BR" altLang="en-US" b="1" dirty="0">
                <a:latin typeface="Arial" panose="020B0604020202020204" pitchFamily="34" charset="0"/>
                <a:cs typeface="Arial" panose="020B0604020202020204" pitchFamily="34" charset="0"/>
              </a:rPr>
              <a:t> do Governo</a:t>
            </a:r>
          </a:p>
        </p:txBody>
      </p:sp>
      <p:sp>
        <p:nvSpPr>
          <p:cNvPr id="9" name="Text Box 20">
            <a:extLst>
              <a:ext uri="{FF2B5EF4-FFF2-40B4-BE49-F238E27FC236}">
                <a16:creationId xmlns:a16="http://schemas.microsoft.com/office/drawing/2014/main" id="{B6022F5D-0B31-42B2-A8EE-47F24A64D169}"/>
              </a:ext>
            </a:extLst>
          </p:cNvPr>
          <p:cNvSpPr txBox="1">
            <a:spLocks noChangeArrowheads="1"/>
          </p:cNvSpPr>
          <p:nvPr/>
        </p:nvSpPr>
        <p:spPr bwMode="auto">
          <a:xfrm>
            <a:off x="1771650" y="3439768"/>
            <a:ext cx="378585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pt-BR" altLang="en-US" b="1" dirty="0">
                <a:latin typeface="Arial" panose="020B0604020202020204" pitchFamily="34" charset="0"/>
                <a:cs typeface="Arial" panose="020B0604020202020204" pitchFamily="34" charset="0"/>
              </a:rPr>
              <a:t>Poupança Externa = -CC</a:t>
            </a:r>
          </a:p>
        </p:txBody>
      </p:sp>
      <p:sp>
        <p:nvSpPr>
          <p:cNvPr id="10" name="Título 2">
            <a:extLst>
              <a:ext uri="{FF2B5EF4-FFF2-40B4-BE49-F238E27FC236}">
                <a16:creationId xmlns:a16="http://schemas.microsoft.com/office/drawing/2014/main" id="{219A8484-DBB8-4D34-B91A-1E2E62C97748}"/>
              </a:ext>
            </a:extLst>
          </p:cNvPr>
          <p:cNvSpPr>
            <a:spLocks noGrp="1"/>
          </p:cNvSpPr>
          <p:nvPr>
            <p:ph type="title"/>
          </p:nvPr>
        </p:nvSpPr>
        <p:spPr>
          <a:xfrm>
            <a:off x="1666459" y="146393"/>
            <a:ext cx="8259417" cy="642938"/>
          </a:xfrm>
        </p:spPr>
        <p:txBody>
          <a:bodyPr/>
          <a:lstStyle/>
          <a:p>
            <a:pPr algn="ctr" eaLnBrk="1" hangingPunct="1">
              <a:defRPr/>
            </a:pPr>
            <a:r>
              <a:rPr lang="pt-BR" sz="3600" dirty="0">
                <a:solidFill>
                  <a:schemeClr val="tx1"/>
                </a:solidFill>
                <a:effectLst/>
                <a:latin typeface="Arial" panose="020B0604020202020204" pitchFamily="34" charset="0"/>
                <a:cs typeface="Arial" panose="020B0604020202020204" pitchFamily="34" charset="0"/>
              </a:rPr>
              <a:t>Identidades com Economia Aberta</a:t>
            </a:r>
          </a:p>
        </p:txBody>
      </p:sp>
      <p:sp>
        <p:nvSpPr>
          <p:cNvPr id="11" name="Chave Direita 10">
            <a:extLst>
              <a:ext uri="{FF2B5EF4-FFF2-40B4-BE49-F238E27FC236}">
                <a16:creationId xmlns:a16="http://schemas.microsoft.com/office/drawing/2014/main" id="{68BC77A0-E8CF-4EE8-8227-14496B7A4887}"/>
              </a:ext>
            </a:extLst>
          </p:cNvPr>
          <p:cNvSpPr/>
          <p:nvPr/>
        </p:nvSpPr>
        <p:spPr>
          <a:xfrm rot="5400000">
            <a:off x="6082747" y="2739888"/>
            <a:ext cx="349395" cy="102883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2" name="Chave Direita 11">
            <a:extLst>
              <a:ext uri="{FF2B5EF4-FFF2-40B4-BE49-F238E27FC236}">
                <a16:creationId xmlns:a16="http://schemas.microsoft.com/office/drawing/2014/main" id="{B0480F7C-7AA3-408D-9EE9-17D9E77881F1}"/>
              </a:ext>
            </a:extLst>
          </p:cNvPr>
          <p:cNvSpPr/>
          <p:nvPr/>
        </p:nvSpPr>
        <p:spPr>
          <a:xfrm rot="5400000">
            <a:off x="4697895" y="2733264"/>
            <a:ext cx="349395" cy="102883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3" name="CaixaDeTexto 12">
            <a:extLst>
              <a:ext uri="{FF2B5EF4-FFF2-40B4-BE49-F238E27FC236}">
                <a16:creationId xmlns:a16="http://schemas.microsoft.com/office/drawing/2014/main" id="{C89B7070-CB77-4381-9A64-C94505A227CB}"/>
              </a:ext>
            </a:extLst>
          </p:cNvPr>
          <p:cNvSpPr txBox="1"/>
          <p:nvPr/>
        </p:nvSpPr>
        <p:spPr>
          <a:xfrm>
            <a:off x="715617" y="4333461"/>
            <a:ext cx="11198087" cy="2185214"/>
          </a:xfrm>
          <a:prstGeom prst="rect">
            <a:avLst/>
          </a:prstGeom>
          <a:noFill/>
        </p:spPr>
        <p:txBody>
          <a:bodyPr wrap="square" rtlCol="0">
            <a:spAutoFit/>
          </a:bodyPr>
          <a:lstStyle/>
          <a:p>
            <a:pPr marL="457200" indent="-4572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Com economia aberta o governo pode ser </a:t>
            </a:r>
            <a:r>
              <a:rPr lang="pt-BR" sz="2600" dirty="0" err="1">
                <a:latin typeface="Arial" panose="020B0604020202020204" pitchFamily="34" charset="0"/>
                <a:cs typeface="Arial" panose="020B0604020202020204" pitchFamily="34" charset="0"/>
              </a:rPr>
              <a:t>despoupador</a:t>
            </a:r>
            <a:r>
              <a:rPr lang="pt-BR" sz="2600" dirty="0">
                <a:latin typeface="Arial" panose="020B0604020202020204" pitchFamily="34" charset="0"/>
                <a:cs typeface="Arial" panose="020B0604020202020204" pitchFamily="34" charset="0"/>
              </a:rPr>
              <a:t> ao mesmo tempo em que o investimento supera a poupança privada.</a:t>
            </a:r>
          </a:p>
          <a:p>
            <a:pPr marL="457200" indent="-457200" algn="just">
              <a:buFont typeface="Wingdings" panose="05000000000000000000" pitchFamily="2" charset="2"/>
              <a:buChar char="§"/>
            </a:pPr>
            <a:endParaRPr lang="pt-BR" sz="6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Agora, parte do investimento pode ser financiado com poupança externa que, como veremos, é dada pelo déficit em conta corrente do balanço de pagamentos.</a:t>
            </a:r>
          </a:p>
        </p:txBody>
      </p:sp>
    </p:spTree>
    <p:extLst>
      <p:ext uri="{BB962C8B-B14F-4D97-AF65-F5344CB8AC3E}">
        <p14:creationId xmlns:p14="http://schemas.microsoft.com/office/powerpoint/2010/main" val="309450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 calcmode="lin" valueType="num">
                                      <p:cBhvr additive="base">
                                        <p:cTn id="3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1" grpId="0" animBg="1"/>
      <p:bldP spid="12"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84F3532-2287-4303-B402-53ED2A560044}"/>
              </a:ext>
            </a:extLst>
          </p:cNvPr>
          <p:cNvSpPr>
            <a:spLocks noChangeArrowheads="1"/>
          </p:cNvSpPr>
          <p:nvPr/>
        </p:nvSpPr>
        <p:spPr bwMode="auto">
          <a:xfrm>
            <a:off x="1210916" y="1464069"/>
            <a:ext cx="3983935" cy="481519"/>
          </a:xfrm>
          <a:prstGeom prst="rect">
            <a:avLst/>
          </a:prstGeom>
          <a:solidFill>
            <a:schemeClr val="bg1">
              <a:lumMod val="95000"/>
            </a:schemeClr>
          </a:solidFill>
          <a:ln w="9525">
            <a:solidFill>
              <a:schemeClr val="tx1"/>
            </a:solidFill>
            <a:miter lim="800000"/>
            <a:headEnd/>
            <a:tailEnd/>
          </a:ln>
        </p:spPr>
        <p:txBody>
          <a:bodyPr wrap="none" anchor="ct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1143000" indent="-22860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1600200" indent="-22860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2057400" indent="-22860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25146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29718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34290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38862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defRPr/>
            </a:pPr>
            <a:endParaRPr lang="pt-BR" altLang="en-US" sz="1800">
              <a:latin typeface="Times New Roman" panose="02020603050405020304" pitchFamily="18" charset="0"/>
            </a:endParaRPr>
          </a:p>
        </p:txBody>
      </p:sp>
      <p:sp>
        <p:nvSpPr>
          <p:cNvPr id="5" name="Text Box 29">
            <a:extLst>
              <a:ext uri="{FF2B5EF4-FFF2-40B4-BE49-F238E27FC236}">
                <a16:creationId xmlns:a16="http://schemas.microsoft.com/office/drawing/2014/main" id="{EBECF2B4-DCA1-44C6-BA5F-67DBCA99E957}"/>
              </a:ext>
            </a:extLst>
          </p:cNvPr>
          <p:cNvSpPr txBox="1">
            <a:spLocks noChangeArrowheads="1"/>
          </p:cNvSpPr>
          <p:nvPr/>
        </p:nvSpPr>
        <p:spPr bwMode="auto">
          <a:xfrm>
            <a:off x="394252" y="782708"/>
            <a:ext cx="6934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892" indent="-342892" eaLnBrk="1" hangingPunct="1">
              <a:spcBef>
                <a:spcPct val="50000"/>
              </a:spcBef>
              <a:buFont typeface="Wingdings" panose="05000000000000000000" pitchFamily="2" charset="2"/>
              <a:buChar char="§"/>
              <a:defRPr/>
            </a:pPr>
            <a:r>
              <a:rPr lang="pt-BR" altLang="en-US" sz="2800" dirty="0">
                <a:latin typeface="Arial" panose="020B0604020202020204" pitchFamily="34" charset="0"/>
                <a:cs typeface="Arial" panose="020B0604020202020204" pitchFamily="34" charset="0"/>
              </a:rPr>
              <a:t>Isolando o investimento, temos:   </a:t>
            </a:r>
            <a:endParaRPr lang="pt-BR" altLang="en-US" sz="2800" b="1" dirty="0">
              <a:latin typeface="Arial" panose="020B0604020202020204" pitchFamily="34" charset="0"/>
              <a:cs typeface="Arial" panose="020B0604020202020204" pitchFamily="34" charset="0"/>
            </a:endParaRPr>
          </a:p>
          <a:p>
            <a:pPr eaLnBrk="1" hangingPunct="1">
              <a:spcBef>
                <a:spcPct val="50000"/>
              </a:spcBef>
              <a:defRPr/>
            </a:pPr>
            <a:r>
              <a:rPr lang="pt-BR" altLang="en-US" sz="2800" b="1" dirty="0">
                <a:latin typeface="Arial" panose="020B0604020202020204" pitchFamily="34" charset="0"/>
                <a:cs typeface="Arial" panose="020B0604020202020204" pitchFamily="34" charset="0"/>
              </a:rPr>
              <a:t>        </a:t>
            </a:r>
            <a:r>
              <a:rPr lang="pt-BR" altLang="en-US" sz="2800" b="1" i="1" dirty="0">
                <a:latin typeface="Arial" panose="020B0604020202020204" pitchFamily="34" charset="0"/>
                <a:cs typeface="Arial" panose="020B0604020202020204" pitchFamily="34" charset="0"/>
              </a:rPr>
              <a:t>I = S + (T - G) + (Q – X)</a:t>
            </a:r>
          </a:p>
        </p:txBody>
      </p:sp>
      <p:graphicFrame>
        <p:nvGraphicFramePr>
          <p:cNvPr id="6" name="Object 4">
            <a:extLst>
              <a:ext uri="{FF2B5EF4-FFF2-40B4-BE49-F238E27FC236}">
                <a16:creationId xmlns:a16="http://schemas.microsoft.com/office/drawing/2014/main" id="{172C065C-1EB3-4464-8FEE-23D901E823B4}"/>
              </a:ext>
            </a:extLst>
          </p:cNvPr>
          <p:cNvGraphicFramePr>
            <a:graphicFrameLocks noChangeAspect="1"/>
          </p:cNvGraphicFramePr>
          <p:nvPr>
            <p:extLst>
              <p:ext uri="{D42A27DB-BD31-4B8C-83A1-F6EECF244321}">
                <p14:modId xmlns:p14="http://schemas.microsoft.com/office/powerpoint/2010/main" val="2916890488"/>
              </p:ext>
            </p:extLst>
          </p:nvPr>
        </p:nvGraphicFramePr>
        <p:xfrm>
          <a:off x="1210917" y="2360569"/>
          <a:ext cx="3983934" cy="581413"/>
        </p:xfrm>
        <a:graphic>
          <a:graphicData uri="http://schemas.openxmlformats.org/presentationml/2006/ole">
            <mc:AlternateContent xmlns:mc="http://schemas.openxmlformats.org/markup-compatibility/2006">
              <mc:Choice xmlns:v="urn:schemas-microsoft-com:vml" Requires="v">
                <p:oleObj name="Equation" r:id="rId2" imgW="1028520" imgH="203040" progId="Equation.DSMT4">
                  <p:embed/>
                </p:oleObj>
              </mc:Choice>
              <mc:Fallback>
                <p:oleObj name="Equation" r:id="rId2" imgW="1028520" imgH="203040" progId="Equation.DSMT4">
                  <p:embed/>
                  <p:pic>
                    <p:nvPicPr>
                      <p:cNvPr id="6" name="Object 4">
                        <a:extLst>
                          <a:ext uri="{FF2B5EF4-FFF2-40B4-BE49-F238E27FC236}">
                            <a16:creationId xmlns:a16="http://schemas.microsoft.com/office/drawing/2014/main" id="{46221470-CC89-4398-A941-2B8AA49DB7B3}"/>
                          </a:ext>
                        </a:extLst>
                      </p:cNvPr>
                      <p:cNvPicPr>
                        <a:picLocks noChangeAspect="1" noChangeArrowheads="1"/>
                      </p:cNvPicPr>
                      <p:nvPr/>
                    </p:nvPicPr>
                    <p:blipFill>
                      <a:blip r:embed="rId3"/>
                      <a:srcRect/>
                      <a:stretch>
                        <a:fillRect/>
                      </a:stretch>
                    </p:blipFill>
                    <p:spPr bwMode="auto">
                      <a:xfrm>
                        <a:off x="1210917" y="2360569"/>
                        <a:ext cx="3983934" cy="581413"/>
                      </a:xfrm>
                      <a:prstGeom prst="rect">
                        <a:avLst/>
                      </a:prstGeom>
                      <a:solidFill>
                        <a:schemeClr val="bg1">
                          <a:lumMod val="95000"/>
                        </a:schemeClr>
                      </a:solidFill>
                      <a:ln>
                        <a:solidFill>
                          <a:schemeClr val="tx1"/>
                        </a:solidFill>
                      </a:ln>
                      <a:effectLst/>
                    </p:spPr>
                  </p:pic>
                </p:oleObj>
              </mc:Fallback>
            </mc:AlternateContent>
          </a:graphicData>
        </a:graphic>
      </p:graphicFrame>
      <p:sp>
        <p:nvSpPr>
          <p:cNvPr id="7" name="Retângulo 6">
            <a:extLst>
              <a:ext uri="{FF2B5EF4-FFF2-40B4-BE49-F238E27FC236}">
                <a16:creationId xmlns:a16="http://schemas.microsoft.com/office/drawing/2014/main" id="{BDC92271-214E-431D-9F68-E35C35CA399B}"/>
              </a:ext>
            </a:extLst>
          </p:cNvPr>
          <p:cNvSpPr/>
          <p:nvPr/>
        </p:nvSpPr>
        <p:spPr>
          <a:xfrm>
            <a:off x="380999" y="3354389"/>
            <a:ext cx="11307417" cy="1384995"/>
          </a:xfrm>
          <a:prstGeom prst="rect">
            <a:avLst/>
          </a:prstGeom>
          <a:solidFill>
            <a:schemeClr val="bg1">
              <a:lumMod val="95000"/>
            </a:schemeClr>
          </a:solidFill>
          <a:ln>
            <a:solidFill>
              <a:schemeClr val="tx1"/>
            </a:solidFill>
          </a:ln>
        </p:spPr>
        <p:txBody>
          <a:bodyPr wrap="square">
            <a:spAutoFit/>
          </a:bodyPr>
          <a:lstStyle/>
          <a:p>
            <a:pPr algn="just" eaLnBrk="1" hangingPunct="1">
              <a:spcBef>
                <a:spcPct val="50000"/>
              </a:spcBef>
              <a:defRPr/>
            </a:pPr>
            <a:r>
              <a:rPr lang="pt-BR" sz="2800" dirty="0">
                <a:latin typeface="Arial" panose="020B0604020202020204" pitchFamily="34" charset="0"/>
                <a:cs typeface="Arial" panose="020B0604020202020204" pitchFamily="34" charset="0"/>
              </a:rPr>
              <a:t>Logo, o investimento é financiado pelas poupanças privada, pública e externa, sendo esta última representada pelo déficit em </a:t>
            </a:r>
            <a:r>
              <a:rPr lang="en-US" sz="2800" dirty="0" err="1">
                <a:latin typeface="Arial" panose="020B0604020202020204" pitchFamily="34" charset="0"/>
                <a:cs typeface="Arial" panose="020B0604020202020204" pitchFamily="34" charset="0"/>
              </a:rPr>
              <a:t>conta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corrente</a:t>
            </a:r>
            <a:r>
              <a:rPr lang="pt-BR" sz="2800" dirty="0">
                <a:latin typeface="Arial" panose="020B0604020202020204" pitchFamily="34" charset="0"/>
                <a:cs typeface="Arial" panose="020B0604020202020204" pitchFamily="34" charset="0"/>
              </a:rPr>
              <a:t> do BP.</a:t>
            </a:r>
          </a:p>
        </p:txBody>
      </p:sp>
      <p:sp>
        <p:nvSpPr>
          <p:cNvPr id="8" name="Título 2">
            <a:extLst>
              <a:ext uri="{FF2B5EF4-FFF2-40B4-BE49-F238E27FC236}">
                <a16:creationId xmlns:a16="http://schemas.microsoft.com/office/drawing/2014/main" id="{14BCC6F8-CD5C-4209-B6B1-5A3F0EEA576F}"/>
              </a:ext>
            </a:extLst>
          </p:cNvPr>
          <p:cNvSpPr>
            <a:spLocks noGrp="1"/>
          </p:cNvSpPr>
          <p:nvPr>
            <p:ph type="title"/>
          </p:nvPr>
        </p:nvSpPr>
        <p:spPr>
          <a:xfrm>
            <a:off x="1851990" y="80134"/>
            <a:ext cx="7861852" cy="642938"/>
          </a:xfrm>
        </p:spPr>
        <p:txBody>
          <a:bodyPr/>
          <a:lstStyle/>
          <a:p>
            <a:pPr algn="ctr" eaLnBrk="1" hangingPunct="1">
              <a:defRPr/>
            </a:pPr>
            <a:r>
              <a:rPr lang="pt-BR" sz="3600" dirty="0">
                <a:solidFill>
                  <a:schemeClr val="tx1"/>
                </a:solidFill>
                <a:effectLst/>
                <a:latin typeface="Arial" panose="020B0604020202020204" pitchFamily="34" charset="0"/>
                <a:cs typeface="Arial" panose="020B0604020202020204" pitchFamily="34" charset="0"/>
              </a:rPr>
              <a:t>Identidades com Economia Aberta</a:t>
            </a:r>
          </a:p>
        </p:txBody>
      </p:sp>
      <p:cxnSp>
        <p:nvCxnSpPr>
          <p:cNvPr id="9" name="Conector de Seta Reta 8">
            <a:extLst>
              <a:ext uri="{FF2B5EF4-FFF2-40B4-BE49-F238E27FC236}">
                <a16:creationId xmlns:a16="http://schemas.microsoft.com/office/drawing/2014/main" id="{CAA3CADA-7470-4AA5-852F-9A17818ED6A4}"/>
              </a:ext>
            </a:extLst>
          </p:cNvPr>
          <p:cNvCxnSpPr/>
          <p:nvPr/>
        </p:nvCxnSpPr>
        <p:spPr>
          <a:xfrm>
            <a:off x="1325218" y="1958838"/>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35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BBFF65FB-AABD-48F7-B4D1-A94682AE03B9}"/>
              </a:ext>
            </a:extLst>
          </p:cNvPr>
          <p:cNvSpPr/>
          <p:nvPr/>
        </p:nvSpPr>
        <p:spPr>
          <a:xfrm>
            <a:off x="4982816" y="938418"/>
            <a:ext cx="4333462" cy="577259"/>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2">
            <a:extLst>
              <a:ext uri="{FF2B5EF4-FFF2-40B4-BE49-F238E27FC236}">
                <a16:creationId xmlns:a16="http://schemas.microsoft.com/office/drawing/2014/main" id="{E8511E7A-824A-4BA7-BDED-BC5396EB7B3F}"/>
              </a:ext>
            </a:extLst>
          </p:cNvPr>
          <p:cNvSpPr>
            <a:spLocks noGrp="1"/>
          </p:cNvSpPr>
          <p:nvPr>
            <p:ph type="title"/>
          </p:nvPr>
        </p:nvSpPr>
        <p:spPr>
          <a:xfrm>
            <a:off x="1812232" y="63778"/>
            <a:ext cx="7835348" cy="642938"/>
          </a:xfrm>
        </p:spPr>
        <p:txBody>
          <a:bodyPr/>
          <a:lstStyle/>
          <a:p>
            <a:pPr eaLnBrk="1" hangingPunct="1">
              <a:defRPr/>
            </a:pPr>
            <a:r>
              <a:rPr lang="pt-BR" sz="3600" dirty="0">
                <a:solidFill>
                  <a:schemeClr val="tx1"/>
                </a:solidFill>
                <a:effectLst/>
                <a:latin typeface="Arial" panose="020B0604020202020204" pitchFamily="34" charset="0"/>
                <a:cs typeface="Arial" panose="020B0604020202020204" pitchFamily="34" charset="0"/>
              </a:rPr>
              <a:t>O Significado do Resultado em CC</a:t>
            </a:r>
          </a:p>
        </p:txBody>
      </p:sp>
      <p:graphicFrame>
        <p:nvGraphicFramePr>
          <p:cNvPr id="6" name="Object 4">
            <a:extLst>
              <a:ext uri="{FF2B5EF4-FFF2-40B4-BE49-F238E27FC236}">
                <a16:creationId xmlns:a16="http://schemas.microsoft.com/office/drawing/2014/main" id="{8A9B9180-F981-475E-8578-082B6F5678AB}"/>
              </a:ext>
            </a:extLst>
          </p:cNvPr>
          <p:cNvGraphicFramePr>
            <a:graphicFrameLocks noChangeAspect="1"/>
          </p:cNvGraphicFramePr>
          <p:nvPr>
            <p:extLst>
              <p:ext uri="{D42A27DB-BD31-4B8C-83A1-F6EECF244321}">
                <p14:modId xmlns:p14="http://schemas.microsoft.com/office/powerpoint/2010/main" val="2404749805"/>
              </p:ext>
            </p:extLst>
          </p:nvPr>
        </p:nvGraphicFramePr>
        <p:xfrm>
          <a:off x="625831" y="872747"/>
          <a:ext cx="8597682" cy="714815"/>
        </p:xfrm>
        <a:graphic>
          <a:graphicData uri="http://schemas.openxmlformats.org/presentationml/2006/ole">
            <mc:AlternateContent xmlns:mc="http://schemas.openxmlformats.org/markup-compatibility/2006">
              <mc:Choice xmlns:v="urn:schemas-microsoft-com:vml" Requires="v">
                <p:oleObj name="Equation" r:id="rId2" imgW="3009600" imgH="253800" progId="Equation.DSMT4">
                  <p:embed/>
                </p:oleObj>
              </mc:Choice>
              <mc:Fallback>
                <p:oleObj name="Equation" r:id="rId2" imgW="3009600" imgH="253800" progId="Equation.DSMT4">
                  <p:embed/>
                  <p:pic>
                    <p:nvPicPr>
                      <p:cNvPr id="6" name="Object 4">
                        <a:extLst>
                          <a:ext uri="{FF2B5EF4-FFF2-40B4-BE49-F238E27FC236}">
                            <a16:creationId xmlns:a16="http://schemas.microsoft.com/office/drawing/2014/main" id="{8862BC48-57B9-4692-BD73-C82119D05C0B}"/>
                          </a:ext>
                        </a:extLst>
                      </p:cNvPr>
                      <p:cNvPicPr>
                        <a:picLocks noChangeAspect="1" noChangeArrowheads="1"/>
                      </p:cNvPicPr>
                      <p:nvPr/>
                    </p:nvPicPr>
                    <p:blipFill>
                      <a:blip r:embed="rId3"/>
                      <a:srcRect/>
                      <a:stretch>
                        <a:fillRect/>
                      </a:stretch>
                    </p:blipFill>
                    <p:spPr bwMode="auto">
                      <a:xfrm>
                        <a:off x="625831" y="872747"/>
                        <a:ext cx="8597682" cy="714815"/>
                      </a:xfrm>
                      <a:prstGeom prst="rect">
                        <a:avLst/>
                      </a:prstGeom>
                      <a:noFill/>
                      <a:ln>
                        <a:noFill/>
                      </a:ln>
                      <a:effectLst/>
                    </p:spPr>
                  </p:pic>
                </p:oleObj>
              </mc:Fallback>
            </mc:AlternateContent>
          </a:graphicData>
        </a:graphic>
      </p:graphicFrame>
      <p:graphicFrame>
        <p:nvGraphicFramePr>
          <p:cNvPr id="7" name="Object 4">
            <a:extLst>
              <a:ext uri="{FF2B5EF4-FFF2-40B4-BE49-F238E27FC236}">
                <a16:creationId xmlns:a16="http://schemas.microsoft.com/office/drawing/2014/main" id="{084B358A-B00F-4238-950C-E210E33C8301}"/>
              </a:ext>
            </a:extLst>
          </p:cNvPr>
          <p:cNvGraphicFramePr>
            <a:graphicFrameLocks noChangeAspect="1"/>
          </p:cNvGraphicFramePr>
          <p:nvPr>
            <p:extLst>
              <p:ext uri="{D42A27DB-BD31-4B8C-83A1-F6EECF244321}">
                <p14:modId xmlns:p14="http://schemas.microsoft.com/office/powerpoint/2010/main" val="1484929446"/>
              </p:ext>
            </p:extLst>
          </p:nvPr>
        </p:nvGraphicFramePr>
        <p:xfrm>
          <a:off x="228600" y="1857570"/>
          <a:ext cx="10147852" cy="669853"/>
        </p:xfrm>
        <a:graphic>
          <a:graphicData uri="http://schemas.openxmlformats.org/presentationml/2006/ole">
            <mc:AlternateContent xmlns:mc="http://schemas.openxmlformats.org/markup-compatibility/2006">
              <mc:Choice xmlns:v="urn:schemas-microsoft-com:vml" Requires="v">
                <p:oleObj name="Equation" r:id="rId4" imgW="3771720" imgH="253800" progId="Equation.DSMT4">
                  <p:embed/>
                </p:oleObj>
              </mc:Choice>
              <mc:Fallback>
                <p:oleObj name="Equation" r:id="rId4" imgW="3771720" imgH="253800" progId="Equation.DSMT4">
                  <p:embed/>
                  <p:pic>
                    <p:nvPicPr>
                      <p:cNvPr id="7" name="Object 4">
                        <a:extLst>
                          <a:ext uri="{FF2B5EF4-FFF2-40B4-BE49-F238E27FC236}">
                            <a16:creationId xmlns:a16="http://schemas.microsoft.com/office/drawing/2014/main" id="{223516E7-136C-49A8-930A-FFC97572ED1B}"/>
                          </a:ext>
                        </a:extLst>
                      </p:cNvPr>
                      <p:cNvPicPr>
                        <a:picLocks noChangeAspect="1" noChangeArrowheads="1"/>
                      </p:cNvPicPr>
                      <p:nvPr/>
                    </p:nvPicPr>
                    <p:blipFill>
                      <a:blip r:embed="rId5"/>
                      <a:srcRect/>
                      <a:stretch>
                        <a:fillRect/>
                      </a:stretch>
                    </p:blipFill>
                    <p:spPr bwMode="auto">
                      <a:xfrm>
                        <a:off x="228600" y="1857570"/>
                        <a:ext cx="10147852" cy="669853"/>
                      </a:xfrm>
                      <a:prstGeom prst="rect">
                        <a:avLst/>
                      </a:prstGeom>
                      <a:noFill/>
                      <a:ln>
                        <a:noFill/>
                      </a:ln>
                      <a:effectLst/>
                    </p:spPr>
                  </p:pic>
                </p:oleObj>
              </mc:Fallback>
            </mc:AlternateContent>
          </a:graphicData>
        </a:graphic>
      </p:graphicFrame>
      <p:sp>
        <p:nvSpPr>
          <p:cNvPr id="8" name="CaixaDeTexto 7">
            <a:extLst>
              <a:ext uri="{FF2B5EF4-FFF2-40B4-BE49-F238E27FC236}">
                <a16:creationId xmlns:a16="http://schemas.microsoft.com/office/drawing/2014/main" id="{856FF06E-FDAC-40FF-8E6F-9EF034648CC5}"/>
              </a:ext>
            </a:extLst>
          </p:cNvPr>
          <p:cNvSpPr txBox="1"/>
          <p:nvPr/>
        </p:nvSpPr>
        <p:spPr>
          <a:xfrm>
            <a:off x="546653" y="2457231"/>
            <a:ext cx="11300790" cy="1292662"/>
          </a:xfrm>
          <a:prstGeom prst="rect">
            <a:avLst/>
          </a:prstGeom>
          <a:noFill/>
        </p:spPr>
        <p:txBody>
          <a:bodyPr wrap="square" rtlCol="0">
            <a:spAutoFit/>
          </a:bodyPr>
          <a:lstStyle/>
          <a:p>
            <a:pPr marL="342892" indent="-342892"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Nesse caso, o País em questão importa mais do que exporta, gerando um déficit em CC, que deve ser financiado através da entrada de capitais (poupança externa), aumentando assim o seu passivo externo líquido.</a:t>
            </a:r>
          </a:p>
        </p:txBody>
      </p:sp>
      <p:graphicFrame>
        <p:nvGraphicFramePr>
          <p:cNvPr id="9" name="Object 4">
            <a:extLst>
              <a:ext uri="{FF2B5EF4-FFF2-40B4-BE49-F238E27FC236}">
                <a16:creationId xmlns:a16="http://schemas.microsoft.com/office/drawing/2014/main" id="{5BFB7A83-2F99-4EFD-8E0C-B5E56E5CAB1B}"/>
              </a:ext>
            </a:extLst>
          </p:cNvPr>
          <p:cNvGraphicFramePr>
            <a:graphicFrameLocks noChangeAspect="1"/>
          </p:cNvGraphicFramePr>
          <p:nvPr>
            <p:extLst>
              <p:ext uri="{D42A27DB-BD31-4B8C-83A1-F6EECF244321}">
                <p14:modId xmlns:p14="http://schemas.microsoft.com/office/powerpoint/2010/main" val="3548825726"/>
              </p:ext>
            </p:extLst>
          </p:nvPr>
        </p:nvGraphicFramePr>
        <p:xfrm>
          <a:off x="228599" y="4110437"/>
          <a:ext cx="10147843" cy="683231"/>
        </p:xfrm>
        <a:graphic>
          <a:graphicData uri="http://schemas.openxmlformats.org/presentationml/2006/ole">
            <mc:AlternateContent xmlns:mc="http://schemas.openxmlformats.org/markup-compatibility/2006">
              <mc:Choice xmlns:v="urn:schemas-microsoft-com:vml" Requires="v">
                <p:oleObj name="Equation" r:id="rId6" imgW="3771720" imgH="253800" progId="Equation.DSMT4">
                  <p:embed/>
                </p:oleObj>
              </mc:Choice>
              <mc:Fallback>
                <p:oleObj name="Equation" r:id="rId6" imgW="3771720" imgH="253800" progId="Equation.DSMT4">
                  <p:embed/>
                  <p:pic>
                    <p:nvPicPr>
                      <p:cNvPr id="9" name="Object 4">
                        <a:extLst>
                          <a:ext uri="{FF2B5EF4-FFF2-40B4-BE49-F238E27FC236}">
                            <a16:creationId xmlns:a16="http://schemas.microsoft.com/office/drawing/2014/main" id="{B3F64710-D695-4C56-8538-E0D6FDEC40AD}"/>
                          </a:ext>
                        </a:extLst>
                      </p:cNvPr>
                      <p:cNvPicPr>
                        <a:picLocks noChangeAspect="1" noChangeArrowheads="1"/>
                      </p:cNvPicPr>
                      <p:nvPr/>
                    </p:nvPicPr>
                    <p:blipFill>
                      <a:blip r:embed="rId7"/>
                      <a:srcRect/>
                      <a:stretch>
                        <a:fillRect/>
                      </a:stretch>
                    </p:blipFill>
                    <p:spPr bwMode="auto">
                      <a:xfrm>
                        <a:off x="228599" y="4110437"/>
                        <a:ext cx="10147843" cy="683231"/>
                      </a:xfrm>
                      <a:prstGeom prst="rect">
                        <a:avLst/>
                      </a:prstGeom>
                      <a:noFill/>
                      <a:ln>
                        <a:noFill/>
                      </a:ln>
                      <a:effectLst/>
                    </p:spPr>
                  </p:pic>
                </p:oleObj>
              </mc:Fallback>
            </mc:AlternateContent>
          </a:graphicData>
        </a:graphic>
      </p:graphicFrame>
      <p:sp>
        <p:nvSpPr>
          <p:cNvPr id="10" name="CaixaDeTexto 9">
            <a:extLst>
              <a:ext uri="{FF2B5EF4-FFF2-40B4-BE49-F238E27FC236}">
                <a16:creationId xmlns:a16="http://schemas.microsoft.com/office/drawing/2014/main" id="{D96922B3-EA8D-4AF2-ADBA-E9620CA95D2E}"/>
              </a:ext>
            </a:extLst>
          </p:cNvPr>
          <p:cNvSpPr txBox="1"/>
          <p:nvPr/>
        </p:nvSpPr>
        <p:spPr>
          <a:xfrm>
            <a:off x="546652" y="4749854"/>
            <a:ext cx="11168270" cy="1292662"/>
          </a:xfrm>
          <a:prstGeom prst="rect">
            <a:avLst/>
          </a:prstGeom>
          <a:noFill/>
        </p:spPr>
        <p:txBody>
          <a:bodyPr wrap="square" rtlCol="0">
            <a:spAutoFit/>
          </a:bodyPr>
          <a:lstStyle/>
          <a:p>
            <a:pPr marL="342892" indent="-342892"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Nesse caso, o País em questão exporta mais do que importa, gerando um superávit em CC, permitindo o financiamento do investimento no resto do mundo, aumentando assim o seus ativos externos líquidos.</a:t>
            </a:r>
          </a:p>
        </p:txBody>
      </p:sp>
    </p:spTree>
    <p:extLst>
      <p:ext uri="{BB962C8B-B14F-4D97-AF65-F5344CB8AC3E}">
        <p14:creationId xmlns:p14="http://schemas.microsoft.com/office/powerpoint/2010/main" val="57386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E61BB95F-0673-484B-A4F9-9A624FE1E1CC}"/>
              </a:ext>
            </a:extLst>
          </p:cNvPr>
          <p:cNvSpPr>
            <a:spLocks noGrp="1"/>
          </p:cNvSpPr>
          <p:nvPr>
            <p:ph idx="1"/>
          </p:nvPr>
        </p:nvSpPr>
        <p:spPr>
          <a:xfrm>
            <a:off x="185526" y="1017452"/>
            <a:ext cx="11728178" cy="2844800"/>
          </a:xfrm>
        </p:spPr>
        <p:txBody>
          <a:bodyPr/>
          <a:lstStyle/>
          <a:p>
            <a:pPr algn="just">
              <a:buClrTx/>
              <a:buSzPct val="100000"/>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Resumindo:</a:t>
            </a:r>
          </a:p>
          <a:p>
            <a:pPr algn="just">
              <a:buClrTx/>
              <a:buSzPct val="100000"/>
              <a:buFont typeface="Wingdings" panose="05000000000000000000" pitchFamily="2" charset="2"/>
              <a:buChar char="§"/>
            </a:pPr>
            <a:endParaRPr lang="pt-BR" altLang="en-US" sz="2800"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Note que o excesso de absorção doméstica sobre a produção possui outro significado: investimento maior que a poupança doméstica.</a:t>
            </a:r>
            <a:endParaRPr lang="en-US" altLang="en-US" sz="2800" dirty="0">
              <a:latin typeface="Arial" panose="020B0604020202020204" pitchFamily="34" charset="0"/>
              <a:cs typeface="Arial" panose="020B0604020202020204" pitchFamily="34" charset="0"/>
            </a:endParaRPr>
          </a:p>
        </p:txBody>
      </p:sp>
      <p:graphicFrame>
        <p:nvGraphicFramePr>
          <p:cNvPr id="5" name="Objeto 4">
            <a:extLst>
              <a:ext uri="{FF2B5EF4-FFF2-40B4-BE49-F238E27FC236}">
                <a16:creationId xmlns:a16="http://schemas.microsoft.com/office/drawing/2014/main" id="{3E313F90-21D3-434A-9DA1-6496E54FFDD9}"/>
              </a:ext>
            </a:extLst>
          </p:cNvPr>
          <p:cNvGraphicFramePr>
            <a:graphicFrameLocks noChangeAspect="1"/>
          </p:cNvGraphicFramePr>
          <p:nvPr>
            <p:extLst>
              <p:ext uri="{D42A27DB-BD31-4B8C-83A1-F6EECF244321}">
                <p14:modId xmlns:p14="http://schemas.microsoft.com/office/powerpoint/2010/main" val="2925286627"/>
              </p:ext>
            </p:extLst>
          </p:nvPr>
        </p:nvGraphicFramePr>
        <p:xfrm>
          <a:off x="2797981" y="974863"/>
          <a:ext cx="4185035" cy="708161"/>
        </p:xfrm>
        <a:graphic>
          <a:graphicData uri="http://schemas.openxmlformats.org/presentationml/2006/ole">
            <mc:AlternateContent xmlns:mc="http://schemas.openxmlformats.org/markup-compatibility/2006">
              <mc:Choice xmlns:v="urn:schemas-microsoft-com:vml" Requires="v">
                <p:oleObj name="Equation" r:id="rId2" imgW="1473120" imgH="253800" progId="Equation.DSMT4">
                  <p:embed/>
                </p:oleObj>
              </mc:Choice>
              <mc:Fallback>
                <p:oleObj name="Equation" r:id="rId2" imgW="1473120" imgH="253800" progId="Equation.DSMT4">
                  <p:embed/>
                  <p:pic>
                    <p:nvPicPr>
                      <p:cNvPr id="5" name="Objeto 4">
                        <a:extLst>
                          <a:ext uri="{FF2B5EF4-FFF2-40B4-BE49-F238E27FC236}">
                            <a16:creationId xmlns:a16="http://schemas.microsoft.com/office/drawing/2014/main" id="{5A909564-E65A-4B6C-9273-8735EDF08CD5}"/>
                          </a:ext>
                        </a:extLst>
                      </p:cNvPr>
                      <p:cNvPicPr>
                        <a:picLocks noChangeAspect="1" noChangeArrowheads="1"/>
                      </p:cNvPicPr>
                      <p:nvPr/>
                    </p:nvPicPr>
                    <p:blipFill>
                      <a:blip r:embed="rId3"/>
                      <a:srcRect/>
                      <a:stretch>
                        <a:fillRect/>
                      </a:stretch>
                    </p:blipFill>
                    <p:spPr bwMode="auto">
                      <a:xfrm>
                        <a:off x="2797981" y="974863"/>
                        <a:ext cx="4185035" cy="708161"/>
                      </a:xfrm>
                      <a:prstGeom prst="rect">
                        <a:avLst/>
                      </a:prstGeom>
                      <a:solidFill>
                        <a:srgbClr val="F2F2F2"/>
                      </a:solidFill>
                      <a:ln w="9525">
                        <a:solidFill>
                          <a:schemeClr val="tx1"/>
                        </a:solidFill>
                        <a:miter lim="800000"/>
                        <a:headEnd/>
                        <a:tailEnd/>
                      </a:ln>
                    </p:spPr>
                  </p:pic>
                </p:oleObj>
              </mc:Fallback>
            </mc:AlternateContent>
          </a:graphicData>
        </a:graphic>
      </p:graphicFrame>
      <p:graphicFrame>
        <p:nvGraphicFramePr>
          <p:cNvPr id="6" name="Objeto 5">
            <a:extLst>
              <a:ext uri="{FF2B5EF4-FFF2-40B4-BE49-F238E27FC236}">
                <a16:creationId xmlns:a16="http://schemas.microsoft.com/office/drawing/2014/main" id="{D668FCBA-02C0-4670-A834-07AFD3B071DB}"/>
              </a:ext>
            </a:extLst>
          </p:cNvPr>
          <p:cNvGraphicFramePr>
            <a:graphicFrameLocks noChangeAspect="1"/>
          </p:cNvGraphicFramePr>
          <p:nvPr>
            <p:extLst>
              <p:ext uri="{D42A27DB-BD31-4B8C-83A1-F6EECF244321}">
                <p14:modId xmlns:p14="http://schemas.microsoft.com/office/powerpoint/2010/main" val="2659813023"/>
              </p:ext>
            </p:extLst>
          </p:nvPr>
        </p:nvGraphicFramePr>
        <p:xfrm>
          <a:off x="810815" y="3003823"/>
          <a:ext cx="7583987" cy="1435653"/>
        </p:xfrm>
        <a:graphic>
          <a:graphicData uri="http://schemas.openxmlformats.org/presentationml/2006/ole">
            <mc:AlternateContent xmlns:mc="http://schemas.openxmlformats.org/markup-compatibility/2006">
              <mc:Choice xmlns:v="urn:schemas-microsoft-com:vml" Requires="v">
                <p:oleObj name="Equation" r:id="rId4" imgW="2616120" imgH="507960" progId="Equation.DSMT4">
                  <p:embed/>
                </p:oleObj>
              </mc:Choice>
              <mc:Fallback>
                <p:oleObj name="Equation" r:id="rId4" imgW="2616120" imgH="507960" progId="Equation.DSMT4">
                  <p:embed/>
                  <p:pic>
                    <p:nvPicPr>
                      <p:cNvPr id="6" name="Objeto 5">
                        <a:extLst>
                          <a:ext uri="{FF2B5EF4-FFF2-40B4-BE49-F238E27FC236}">
                            <a16:creationId xmlns:a16="http://schemas.microsoft.com/office/drawing/2014/main" id="{C40904E4-F4D9-466B-AC72-7249D8100CD9}"/>
                          </a:ext>
                        </a:extLst>
                      </p:cNvPr>
                      <p:cNvPicPr>
                        <a:picLocks noChangeAspect="1" noChangeArrowheads="1"/>
                      </p:cNvPicPr>
                      <p:nvPr/>
                    </p:nvPicPr>
                    <p:blipFill>
                      <a:blip r:embed="rId5"/>
                      <a:srcRect/>
                      <a:stretch>
                        <a:fillRect/>
                      </a:stretch>
                    </p:blipFill>
                    <p:spPr bwMode="auto">
                      <a:xfrm>
                        <a:off x="810815" y="3003823"/>
                        <a:ext cx="7583987" cy="1435653"/>
                      </a:xfrm>
                      <a:prstGeom prst="rect">
                        <a:avLst/>
                      </a:prstGeom>
                      <a:solidFill>
                        <a:srgbClr val="F2F2F2"/>
                      </a:solidFill>
                      <a:ln w="9525">
                        <a:solidFill>
                          <a:schemeClr val="tx1"/>
                        </a:solidFill>
                        <a:miter lim="800000"/>
                        <a:headEnd/>
                        <a:tailEnd/>
                      </a:ln>
                    </p:spPr>
                  </p:pic>
                </p:oleObj>
              </mc:Fallback>
            </mc:AlternateContent>
          </a:graphicData>
        </a:graphic>
      </p:graphicFrame>
      <p:sp>
        <p:nvSpPr>
          <p:cNvPr id="7" name="CaixaDeTexto 6">
            <a:extLst>
              <a:ext uri="{FF2B5EF4-FFF2-40B4-BE49-F238E27FC236}">
                <a16:creationId xmlns:a16="http://schemas.microsoft.com/office/drawing/2014/main" id="{096CA16C-CBEF-4952-9699-B9CF38D6A62C}"/>
              </a:ext>
            </a:extLst>
          </p:cNvPr>
          <p:cNvSpPr txBox="1"/>
          <p:nvPr/>
        </p:nvSpPr>
        <p:spPr>
          <a:xfrm>
            <a:off x="414129" y="4645715"/>
            <a:ext cx="11406810" cy="1384995"/>
          </a:xfrm>
          <a:prstGeom prst="rect">
            <a:avLst/>
          </a:prstGeom>
          <a:noFill/>
        </p:spPr>
        <p:txBody>
          <a:bodyPr wrap="square" rtlCol="0">
            <a:spAutoFit/>
          </a:bodyPr>
          <a:lstStyle/>
          <a:p>
            <a:pPr marL="342892" indent="-342892"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Logo, quando o investimento supera a poupança doméstica, parte dele será financiado através do ingresso de poupança externa (déficit em CC do BP).</a:t>
            </a:r>
          </a:p>
        </p:txBody>
      </p:sp>
      <p:sp>
        <p:nvSpPr>
          <p:cNvPr id="8" name="Título 2">
            <a:extLst>
              <a:ext uri="{FF2B5EF4-FFF2-40B4-BE49-F238E27FC236}">
                <a16:creationId xmlns:a16="http://schemas.microsoft.com/office/drawing/2014/main" id="{69597DE8-59D4-4BC5-A7AD-2ACDD144C1C9}"/>
              </a:ext>
            </a:extLst>
          </p:cNvPr>
          <p:cNvSpPr>
            <a:spLocks noGrp="1"/>
          </p:cNvSpPr>
          <p:nvPr>
            <p:ph type="title"/>
          </p:nvPr>
        </p:nvSpPr>
        <p:spPr>
          <a:xfrm>
            <a:off x="1759224" y="116786"/>
            <a:ext cx="7835348" cy="642938"/>
          </a:xfrm>
        </p:spPr>
        <p:txBody>
          <a:bodyPr/>
          <a:lstStyle/>
          <a:p>
            <a:pPr eaLnBrk="1" hangingPunct="1">
              <a:defRPr/>
            </a:pPr>
            <a:r>
              <a:rPr lang="pt-BR" sz="3600" dirty="0">
                <a:solidFill>
                  <a:schemeClr val="tx1"/>
                </a:solidFill>
                <a:effectLst/>
                <a:latin typeface="Arial" panose="020B0604020202020204" pitchFamily="34" charset="0"/>
                <a:cs typeface="Arial" panose="020B0604020202020204" pitchFamily="34" charset="0"/>
              </a:rPr>
              <a:t>O Significado do Resultado em CC</a:t>
            </a:r>
          </a:p>
        </p:txBody>
      </p:sp>
    </p:spTree>
    <p:extLst>
      <p:ext uri="{BB962C8B-B14F-4D97-AF65-F5344CB8AC3E}">
        <p14:creationId xmlns:p14="http://schemas.microsoft.com/office/powerpoint/2010/main" val="238352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03264B3-A4B1-4B3C-B8F6-F0BA3A32CC4E}"/>
              </a:ext>
            </a:extLst>
          </p:cNvPr>
          <p:cNvSpPr/>
          <p:nvPr/>
        </p:nvSpPr>
        <p:spPr>
          <a:xfrm>
            <a:off x="463825" y="4187687"/>
            <a:ext cx="11383617" cy="245165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5" name="Object 5">
            <a:extLst>
              <a:ext uri="{FF2B5EF4-FFF2-40B4-BE49-F238E27FC236}">
                <a16:creationId xmlns:a16="http://schemas.microsoft.com/office/drawing/2014/main" id="{C0AC894B-0DBB-4D38-A09D-655C3B043943}"/>
              </a:ext>
            </a:extLst>
          </p:cNvPr>
          <p:cNvGraphicFramePr>
            <a:graphicFrameLocks noChangeAspect="1"/>
          </p:cNvGraphicFramePr>
          <p:nvPr>
            <p:extLst>
              <p:ext uri="{D42A27DB-BD31-4B8C-83A1-F6EECF244321}">
                <p14:modId xmlns:p14="http://schemas.microsoft.com/office/powerpoint/2010/main" val="747994169"/>
              </p:ext>
            </p:extLst>
          </p:nvPr>
        </p:nvGraphicFramePr>
        <p:xfrm>
          <a:off x="679653" y="4160576"/>
          <a:ext cx="6992937" cy="1114425"/>
        </p:xfrm>
        <a:graphic>
          <a:graphicData uri="http://schemas.openxmlformats.org/presentationml/2006/ole">
            <mc:AlternateContent xmlns:mc="http://schemas.openxmlformats.org/markup-compatibility/2006">
              <mc:Choice xmlns:v="urn:schemas-microsoft-com:vml" Requires="v">
                <p:oleObj name="Equation" r:id="rId2" imgW="2590560" imgH="431640" progId="Equation.DSMT4">
                  <p:embed/>
                </p:oleObj>
              </mc:Choice>
              <mc:Fallback>
                <p:oleObj name="Equation" r:id="rId2" imgW="2590560" imgH="431640" progId="Equation.DSMT4">
                  <p:embed/>
                  <p:pic>
                    <p:nvPicPr>
                      <p:cNvPr id="5" name="Object 5">
                        <a:extLst>
                          <a:ext uri="{FF2B5EF4-FFF2-40B4-BE49-F238E27FC236}">
                            <a16:creationId xmlns:a16="http://schemas.microsoft.com/office/drawing/2014/main" id="{B4AE56C1-1195-4F53-AA92-60998CE7AC47}"/>
                          </a:ext>
                        </a:extLst>
                      </p:cNvPr>
                      <p:cNvPicPr>
                        <a:picLocks noChangeAspect="1" noChangeArrowheads="1"/>
                      </p:cNvPicPr>
                      <p:nvPr/>
                    </p:nvPicPr>
                    <p:blipFill>
                      <a:blip r:embed="rId3"/>
                      <a:srcRect/>
                      <a:stretch>
                        <a:fillRect/>
                      </a:stretch>
                    </p:blipFill>
                    <p:spPr bwMode="auto">
                      <a:xfrm>
                        <a:off x="679653" y="4160576"/>
                        <a:ext cx="6992937" cy="1114425"/>
                      </a:xfrm>
                      <a:prstGeom prst="rect">
                        <a:avLst/>
                      </a:prstGeom>
                      <a:noFill/>
                      <a:ln>
                        <a:noFill/>
                      </a:ln>
                    </p:spPr>
                  </p:pic>
                </p:oleObj>
              </mc:Fallback>
            </mc:AlternateContent>
          </a:graphicData>
        </a:graphic>
      </p:graphicFrame>
      <p:sp>
        <p:nvSpPr>
          <p:cNvPr id="6" name="Título 2">
            <a:extLst>
              <a:ext uri="{FF2B5EF4-FFF2-40B4-BE49-F238E27FC236}">
                <a16:creationId xmlns:a16="http://schemas.microsoft.com/office/drawing/2014/main" id="{49F292CF-F1CF-4574-BFCA-E348654AE4B8}"/>
              </a:ext>
            </a:extLst>
          </p:cNvPr>
          <p:cNvSpPr>
            <a:spLocks noGrp="1"/>
          </p:cNvSpPr>
          <p:nvPr>
            <p:ph type="title"/>
          </p:nvPr>
        </p:nvSpPr>
        <p:spPr>
          <a:xfrm>
            <a:off x="3267557" y="45722"/>
            <a:ext cx="6172200" cy="857250"/>
          </a:xfrm>
        </p:spPr>
        <p:txBody>
          <a:bodyPr/>
          <a:lstStyle/>
          <a:p>
            <a:pPr>
              <a:defRPr/>
            </a:pPr>
            <a:r>
              <a:rPr lang="pt-BR" sz="3600" b="1" dirty="0">
                <a:solidFill>
                  <a:schemeClr val="tx1"/>
                </a:solidFill>
                <a:effectLst/>
                <a:latin typeface="Arial" panose="020B0604020202020204" pitchFamily="34" charset="0"/>
                <a:cs typeface="Arial" panose="020B0604020202020204" pitchFamily="34" charset="0"/>
              </a:rPr>
              <a:t>PIB Nominal X PIB Real</a:t>
            </a:r>
            <a:endParaRPr lang="en-US" sz="3600" b="1" dirty="0">
              <a:solidFill>
                <a:schemeClr val="tx1"/>
              </a:solidFill>
              <a:effectLst/>
              <a:latin typeface="Arial" panose="020B0604020202020204" pitchFamily="34" charset="0"/>
              <a:cs typeface="Arial" panose="020B0604020202020204" pitchFamily="34" charset="0"/>
            </a:endParaRPr>
          </a:p>
        </p:txBody>
      </p:sp>
      <p:graphicFrame>
        <p:nvGraphicFramePr>
          <p:cNvPr id="7" name="Object 5">
            <a:extLst>
              <a:ext uri="{FF2B5EF4-FFF2-40B4-BE49-F238E27FC236}">
                <a16:creationId xmlns:a16="http://schemas.microsoft.com/office/drawing/2014/main" id="{63507525-27C9-4194-9410-E700A63D2413}"/>
              </a:ext>
            </a:extLst>
          </p:cNvPr>
          <p:cNvGraphicFramePr>
            <a:graphicFrameLocks noChangeAspect="1"/>
          </p:cNvGraphicFramePr>
          <p:nvPr>
            <p:extLst>
              <p:ext uri="{D42A27DB-BD31-4B8C-83A1-F6EECF244321}">
                <p14:modId xmlns:p14="http://schemas.microsoft.com/office/powerpoint/2010/main" val="395073834"/>
              </p:ext>
            </p:extLst>
          </p:nvPr>
        </p:nvGraphicFramePr>
        <p:xfrm>
          <a:off x="679172" y="5042619"/>
          <a:ext cx="11058043" cy="1141053"/>
        </p:xfrm>
        <a:graphic>
          <a:graphicData uri="http://schemas.openxmlformats.org/presentationml/2006/ole">
            <mc:AlternateContent xmlns:mc="http://schemas.openxmlformats.org/markup-compatibility/2006">
              <mc:Choice xmlns:v="urn:schemas-microsoft-com:vml" Requires="v">
                <p:oleObj name="Equation" r:id="rId4" imgW="4101840" imgH="431640" progId="Equation.DSMT4">
                  <p:embed/>
                </p:oleObj>
              </mc:Choice>
              <mc:Fallback>
                <p:oleObj name="Equation" r:id="rId4" imgW="4101840" imgH="431640" progId="Equation.DSMT4">
                  <p:embed/>
                  <p:pic>
                    <p:nvPicPr>
                      <p:cNvPr id="7" name="Object 5">
                        <a:extLst>
                          <a:ext uri="{FF2B5EF4-FFF2-40B4-BE49-F238E27FC236}">
                            <a16:creationId xmlns:a16="http://schemas.microsoft.com/office/drawing/2014/main" id="{4298D2CE-5AD2-4F2A-B0DA-F5F119945404}"/>
                          </a:ext>
                        </a:extLst>
                      </p:cNvPr>
                      <p:cNvPicPr>
                        <a:picLocks noChangeAspect="1" noChangeArrowheads="1"/>
                      </p:cNvPicPr>
                      <p:nvPr/>
                    </p:nvPicPr>
                    <p:blipFill>
                      <a:blip r:embed="rId5"/>
                      <a:srcRect/>
                      <a:stretch>
                        <a:fillRect/>
                      </a:stretch>
                    </p:blipFill>
                    <p:spPr bwMode="auto">
                      <a:xfrm>
                        <a:off x="679172" y="5042619"/>
                        <a:ext cx="11058043" cy="1141053"/>
                      </a:xfrm>
                      <a:prstGeom prst="rect">
                        <a:avLst/>
                      </a:prstGeom>
                      <a:noFill/>
                      <a:ln>
                        <a:noFill/>
                      </a:ln>
                    </p:spPr>
                  </p:pic>
                </p:oleObj>
              </mc:Fallback>
            </mc:AlternateContent>
          </a:graphicData>
        </a:graphic>
      </p:graphicFrame>
      <p:sp>
        <p:nvSpPr>
          <p:cNvPr id="8" name="Rectangle 3">
            <a:extLst>
              <a:ext uri="{FF2B5EF4-FFF2-40B4-BE49-F238E27FC236}">
                <a16:creationId xmlns:a16="http://schemas.microsoft.com/office/drawing/2014/main" id="{C619F930-399E-476B-95F9-7CF095DBFC4C}"/>
              </a:ext>
            </a:extLst>
          </p:cNvPr>
          <p:cNvSpPr txBox="1">
            <a:spLocks noChangeArrowheads="1"/>
          </p:cNvSpPr>
          <p:nvPr/>
        </p:nvSpPr>
        <p:spPr bwMode="auto">
          <a:xfrm>
            <a:off x="228600" y="620688"/>
            <a:ext cx="1153933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5138" indent="-1714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642938" indent="-17145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857250" indent="-17145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1028700" indent="-17145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14859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19431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24003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28575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algn="just">
              <a:buClrTx/>
              <a:buSzPct val="101000"/>
              <a:buFont typeface="Wingdings" panose="05000000000000000000" pitchFamily="2" charset="2"/>
              <a:buChar char="§"/>
            </a:pPr>
            <a:r>
              <a:rPr lang="pt-BR" altLang="en-US" sz="3200" dirty="0">
                <a:latin typeface="Arial" panose="020B0604020202020204" pitchFamily="34" charset="0"/>
                <a:cs typeface="Arial" panose="020B0604020202020204" pitchFamily="34" charset="0"/>
              </a:rPr>
              <a:t>Para calcularmos a taxa de crescimento real da economia, devemos considerar apenas o aumento das quantidades produzidas.</a:t>
            </a:r>
          </a:p>
          <a:p>
            <a:pPr algn="just">
              <a:buClrTx/>
              <a:buSzPct val="101000"/>
              <a:buFont typeface="Wingdings" panose="05000000000000000000" pitchFamily="2" charset="2"/>
              <a:buChar char="§"/>
            </a:pPr>
            <a:endParaRPr lang="pt-BR" altLang="en-US" sz="200" dirty="0">
              <a:latin typeface="Arial" panose="020B0604020202020204" pitchFamily="34" charset="0"/>
              <a:cs typeface="Arial" panose="020B0604020202020204" pitchFamily="34" charset="0"/>
            </a:endParaRPr>
          </a:p>
          <a:p>
            <a:pPr algn="just">
              <a:buClrTx/>
              <a:buSzPct val="101000"/>
              <a:buFont typeface="Wingdings" panose="05000000000000000000" pitchFamily="2" charset="2"/>
              <a:buChar char="§"/>
            </a:pPr>
            <a:r>
              <a:rPr lang="pt-BR" altLang="en-US" sz="3200" dirty="0">
                <a:latin typeface="Arial" panose="020B0604020202020204" pitchFamily="34" charset="0"/>
                <a:cs typeface="Arial" panose="020B0604020202020204" pitchFamily="34" charset="0"/>
              </a:rPr>
              <a:t>Podemos fazer isso calculando o PIB real a cada ano (PIB em moeda constante ou moeda de um determinado ano).</a:t>
            </a:r>
          </a:p>
          <a:p>
            <a:pPr lvl="1" algn="just">
              <a:buClrTx/>
              <a:buSzPct val="101000"/>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Desta forma estaremos desconsiderando o aumento do PIB decorrente da elevação nos preços (inflação).</a:t>
            </a:r>
          </a:p>
        </p:txBody>
      </p:sp>
      <p:graphicFrame>
        <p:nvGraphicFramePr>
          <p:cNvPr id="9" name="Object 5">
            <a:extLst>
              <a:ext uri="{FF2B5EF4-FFF2-40B4-BE49-F238E27FC236}">
                <a16:creationId xmlns:a16="http://schemas.microsoft.com/office/drawing/2014/main" id="{8832A9F3-C66B-46DF-8CF7-807BD4FD8161}"/>
              </a:ext>
            </a:extLst>
          </p:cNvPr>
          <p:cNvGraphicFramePr>
            <a:graphicFrameLocks noChangeAspect="1"/>
          </p:cNvGraphicFramePr>
          <p:nvPr>
            <p:extLst>
              <p:ext uri="{D42A27DB-BD31-4B8C-83A1-F6EECF244321}">
                <p14:modId xmlns:p14="http://schemas.microsoft.com/office/powerpoint/2010/main" val="25656933"/>
              </p:ext>
            </p:extLst>
          </p:nvPr>
        </p:nvGraphicFramePr>
        <p:xfrm>
          <a:off x="1069352" y="5820069"/>
          <a:ext cx="6213538" cy="716308"/>
        </p:xfrm>
        <a:graphic>
          <a:graphicData uri="http://schemas.openxmlformats.org/presentationml/2006/ole">
            <mc:AlternateContent xmlns:mc="http://schemas.openxmlformats.org/markup-compatibility/2006">
              <mc:Choice xmlns:v="urn:schemas-microsoft-com:vml" Requires="v">
                <p:oleObj name="Equation" r:id="rId6" imgW="2590560" imgH="279360" progId="Equation.DSMT4">
                  <p:embed/>
                </p:oleObj>
              </mc:Choice>
              <mc:Fallback>
                <p:oleObj name="Equation" r:id="rId6" imgW="2590560" imgH="279360" progId="Equation.DSMT4">
                  <p:embed/>
                  <p:pic>
                    <p:nvPicPr>
                      <p:cNvPr id="9" name="Object 5">
                        <a:extLst>
                          <a:ext uri="{FF2B5EF4-FFF2-40B4-BE49-F238E27FC236}">
                            <a16:creationId xmlns:a16="http://schemas.microsoft.com/office/drawing/2014/main" id="{E4864444-412A-40FF-9A95-6B28B15627D6}"/>
                          </a:ext>
                        </a:extLst>
                      </p:cNvPr>
                      <p:cNvPicPr>
                        <a:picLocks noChangeAspect="1" noChangeArrowheads="1"/>
                      </p:cNvPicPr>
                      <p:nvPr/>
                    </p:nvPicPr>
                    <p:blipFill>
                      <a:blip r:embed="rId7"/>
                      <a:srcRect/>
                      <a:stretch>
                        <a:fillRect/>
                      </a:stretch>
                    </p:blipFill>
                    <p:spPr bwMode="auto">
                      <a:xfrm>
                        <a:off x="1069352" y="5820069"/>
                        <a:ext cx="6213538" cy="7163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9648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B5EBAB61-2A94-4F22-9D32-233ADA9ED83A}"/>
              </a:ext>
            </a:extLst>
          </p:cNvPr>
          <p:cNvPicPr>
            <a:picLocks noChangeAspect="1"/>
          </p:cNvPicPr>
          <p:nvPr/>
        </p:nvPicPr>
        <p:blipFill>
          <a:blip r:embed="rId2"/>
          <a:stretch>
            <a:fillRect/>
          </a:stretch>
        </p:blipFill>
        <p:spPr>
          <a:xfrm>
            <a:off x="0" y="143909"/>
            <a:ext cx="12199638" cy="3023361"/>
          </a:xfrm>
          <a:prstGeom prst="rect">
            <a:avLst/>
          </a:prstGeom>
        </p:spPr>
      </p:pic>
      <p:graphicFrame>
        <p:nvGraphicFramePr>
          <p:cNvPr id="7" name="Object 4">
            <a:extLst>
              <a:ext uri="{FF2B5EF4-FFF2-40B4-BE49-F238E27FC236}">
                <a16:creationId xmlns:a16="http://schemas.microsoft.com/office/drawing/2014/main" id="{4596F46B-18C7-45AC-B626-A23F68500B5E}"/>
              </a:ext>
            </a:extLst>
          </p:cNvPr>
          <p:cNvGraphicFramePr>
            <a:graphicFrameLocks noChangeAspect="1"/>
          </p:cNvGraphicFramePr>
          <p:nvPr>
            <p:extLst>
              <p:ext uri="{D42A27DB-BD31-4B8C-83A1-F6EECF244321}">
                <p14:modId xmlns:p14="http://schemas.microsoft.com/office/powerpoint/2010/main" val="3390942294"/>
              </p:ext>
            </p:extLst>
          </p:nvPr>
        </p:nvGraphicFramePr>
        <p:xfrm>
          <a:off x="6661947" y="4379845"/>
          <a:ext cx="5039721" cy="735494"/>
        </p:xfrm>
        <a:graphic>
          <a:graphicData uri="http://schemas.openxmlformats.org/presentationml/2006/ole">
            <mc:AlternateContent xmlns:mc="http://schemas.openxmlformats.org/markup-compatibility/2006">
              <mc:Choice xmlns:v="urn:schemas-microsoft-com:vml" Requires="v">
                <p:oleObj name="Equation" r:id="rId3" imgW="1028520" imgH="203040" progId="Equation.DSMT4">
                  <p:embed/>
                </p:oleObj>
              </mc:Choice>
              <mc:Fallback>
                <p:oleObj name="Equation" r:id="rId3" imgW="1028520" imgH="203040" progId="Equation.DSMT4">
                  <p:embed/>
                  <p:pic>
                    <p:nvPicPr>
                      <p:cNvPr id="6" name="Object 4">
                        <a:extLst>
                          <a:ext uri="{FF2B5EF4-FFF2-40B4-BE49-F238E27FC236}">
                            <a16:creationId xmlns:a16="http://schemas.microsoft.com/office/drawing/2014/main" id="{172C065C-1EB3-4464-8FEE-23D901E823B4}"/>
                          </a:ext>
                        </a:extLst>
                      </p:cNvPr>
                      <p:cNvPicPr>
                        <a:picLocks noChangeAspect="1" noChangeArrowheads="1"/>
                      </p:cNvPicPr>
                      <p:nvPr/>
                    </p:nvPicPr>
                    <p:blipFill>
                      <a:blip r:embed="rId4"/>
                      <a:srcRect/>
                      <a:stretch>
                        <a:fillRect/>
                      </a:stretch>
                    </p:blipFill>
                    <p:spPr bwMode="auto">
                      <a:xfrm>
                        <a:off x="6661947" y="4379845"/>
                        <a:ext cx="5039721" cy="735494"/>
                      </a:xfrm>
                      <a:prstGeom prst="rect">
                        <a:avLst/>
                      </a:prstGeom>
                      <a:solidFill>
                        <a:schemeClr val="bg1">
                          <a:lumMod val="95000"/>
                        </a:schemeClr>
                      </a:solidFill>
                      <a:ln>
                        <a:solidFill>
                          <a:schemeClr val="tx1"/>
                        </a:solidFill>
                      </a:ln>
                      <a:effectLst/>
                    </p:spPr>
                  </p:pic>
                </p:oleObj>
              </mc:Fallback>
            </mc:AlternateContent>
          </a:graphicData>
        </a:graphic>
      </p:graphicFrame>
      <p:sp>
        <p:nvSpPr>
          <p:cNvPr id="9" name="Chave Direita 8">
            <a:extLst>
              <a:ext uri="{FF2B5EF4-FFF2-40B4-BE49-F238E27FC236}">
                <a16:creationId xmlns:a16="http://schemas.microsoft.com/office/drawing/2014/main" id="{076DEF32-27C3-4681-BAD9-E91E7EC9090D}"/>
              </a:ext>
            </a:extLst>
          </p:cNvPr>
          <p:cNvSpPr/>
          <p:nvPr/>
        </p:nvSpPr>
        <p:spPr>
          <a:xfrm rot="16200000">
            <a:off x="8753955" y="3207920"/>
            <a:ext cx="409030" cy="21203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1" name="Conector de Seta Reta 10">
            <a:extLst>
              <a:ext uri="{FF2B5EF4-FFF2-40B4-BE49-F238E27FC236}">
                <a16:creationId xmlns:a16="http://schemas.microsoft.com/office/drawing/2014/main" id="{CE71B4E5-A244-4A9C-B9EC-F6C0A4A24A82}"/>
              </a:ext>
            </a:extLst>
          </p:cNvPr>
          <p:cNvCxnSpPr>
            <a:endCxn id="9" idx="1"/>
          </p:cNvCxnSpPr>
          <p:nvPr/>
        </p:nvCxnSpPr>
        <p:spPr>
          <a:xfrm>
            <a:off x="6546574" y="3114260"/>
            <a:ext cx="2411896" cy="949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have Direita 11">
            <a:extLst>
              <a:ext uri="{FF2B5EF4-FFF2-40B4-BE49-F238E27FC236}">
                <a16:creationId xmlns:a16="http://schemas.microsoft.com/office/drawing/2014/main" id="{535B4FBE-C60C-4B34-B044-9CF3B89FC20C}"/>
              </a:ext>
            </a:extLst>
          </p:cNvPr>
          <p:cNvSpPr/>
          <p:nvPr/>
        </p:nvSpPr>
        <p:spPr>
          <a:xfrm rot="16200000">
            <a:off x="10983634" y="3840712"/>
            <a:ext cx="316263" cy="9077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3" name="Conector de Seta Reta 12">
            <a:extLst>
              <a:ext uri="{FF2B5EF4-FFF2-40B4-BE49-F238E27FC236}">
                <a16:creationId xmlns:a16="http://schemas.microsoft.com/office/drawing/2014/main" id="{AF4B7C1D-B05D-4D40-A586-125AC0491D79}"/>
              </a:ext>
            </a:extLst>
          </p:cNvPr>
          <p:cNvCxnSpPr>
            <a:cxnSpLocks/>
            <a:endCxn id="12" idx="1"/>
          </p:cNvCxnSpPr>
          <p:nvPr/>
        </p:nvCxnSpPr>
        <p:spPr>
          <a:xfrm>
            <a:off x="8004313" y="3114260"/>
            <a:ext cx="3137453" cy="1022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have Esquerda 15">
            <a:extLst>
              <a:ext uri="{FF2B5EF4-FFF2-40B4-BE49-F238E27FC236}">
                <a16:creationId xmlns:a16="http://schemas.microsoft.com/office/drawing/2014/main" id="{18C02FC3-0D69-46AB-8519-8B2A69150B59}"/>
              </a:ext>
            </a:extLst>
          </p:cNvPr>
          <p:cNvSpPr/>
          <p:nvPr/>
        </p:nvSpPr>
        <p:spPr>
          <a:xfrm rot="16200000">
            <a:off x="10781541" y="2164576"/>
            <a:ext cx="409030" cy="2173354"/>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8" name="Conector de Seta Reta 17">
            <a:extLst>
              <a:ext uri="{FF2B5EF4-FFF2-40B4-BE49-F238E27FC236}">
                <a16:creationId xmlns:a16="http://schemas.microsoft.com/office/drawing/2014/main" id="{B597C50A-B493-4B7C-8D60-8EEAB68457B0}"/>
              </a:ext>
            </a:extLst>
          </p:cNvPr>
          <p:cNvCxnSpPr>
            <a:cxnSpLocks/>
            <a:stCxn id="16" idx="1"/>
            <a:endCxn id="19" idx="1"/>
          </p:cNvCxnSpPr>
          <p:nvPr/>
        </p:nvCxnSpPr>
        <p:spPr>
          <a:xfrm flipH="1">
            <a:off x="6957393" y="3455768"/>
            <a:ext cx="4028663" cy="70057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Chave Direita 18">
            <a:extLst>
              <a:ext uri="{FF2B5EF4-FFF2-40B4-BE49-F238E27FC236}">
                <a16:creationId xmlns:a16="http://schemas.microsoft.com/office/drawing/2014/main" id="{96DCEE8E-ADDD-4B46-8822-159B6288F9B0}"/>
              </a:ext>
            </a:extLst>
          </p:cNvPr>
          <p:cNvSpPr/>
          <p:nvPr/>
        </p:nvSpPr>
        <p:spPr>
          <a:xfrm rot="16200000">
            <a:off x="6799261" y="4089189"/>
            <a:ext cx="316262" cy="450577"/>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49942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53FB607-E52D-4C1C-8A45-ADF341381DBE}"/>
              </a:ext>
            </a:extLst>
          </p:cNvPr>
          <p:cNvSpPr>
            <a:spLocks noGrp="1" noChangeArrowheads="1"/>
          </p:cNvSpPr>
          <p:nvPr>
            <p:ph idx="1"/>
          </p:nvPr>
        </p:nvSpPr>
        <p:spPr>
          <a:xfrm>
            <a:off x="228599" y="265874"/>
            <a:ext cx="11711609" cy="452431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27013" algn="l"/>
              </a:tabLst>
              <a:defRPr sz="2400">
                <a:solidFill>
                  <a:schemeClr val="tx1"/>
                </a:solidFill>
                <a:latin typeface="Times New Roman" panose="02020603050405020304" pitchFamily="18" charset="0"/>
              </a:defRPr>
            </a:lvl1pPr>
            <a:lvl2pPr>
              <a:tabLst>
                <a:tab pos="227013" algn="l"/>
              </a:tabLst>
              <a:defRPr sz="2400">
                <a:solidFill>
                  <a:schemeClr val="tx1"/>
                </a:solidFill>
                <a:latin typeface="Times New Roman" panose="02020603050405020304" pitchFamily="18" charset="0"/>
              </a:defRPr>
            </a:lvl2pPr>
            <a:lvl3pPr>
              <a:tabLst>
                <a:tab pos="227013" algn="l"/>
              </a:tabLst>
              <a:defRPr sz="2400">
                <a:solidFill>
                  <a:schemeClr val="tx1"/>
                </a:solidFill>
                <a:latin typeface="Times New Roman" panose="02020603050405020304" pitchFamily="18" charset="0"/>
              </a:defRPr>
            </a:lvl3pPr>
            <a:lvl4pPr>
              <a:tabLst>
                <a:tab pos="227013" algn="l"/>
              </a:tabLst>
              <a:defRPr sz="2400">
                <a:solidFill>
                  <a:schemeClr val="tx1"/>
                </a:solidFill>
                <a:latin typeface="Times New Roman" panose="02020603050405020304" pitchFamily="18" charset="0"/>
              </a:defRPr>
            </a:lvl4pPr>
            <a:lvl5pPr>
              <a:tabLst>
                <a:tab pos="227013"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227013"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227013"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227013"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227013" algn="l"/>
              </a:tabLst>
              <a:defRPr sz="2400">
                <a:solidFill>
                  <a:schemeClr val="tx1"/>
                </a:solidFill>
                <a:latin typeface="Times New Roman" panose="02020603050405020304" pitchFamily="18" charset="0"/>
              </a:defRPr>
            </a:lvl9pPr>
          </a:lstStyle>
          <a:p>
            <a:pPr marL="0" indent="0" algn="just">
              <a:spcBef>
                <a:spcPct val="0"/>
              </a:spcBef>
              <a:buClrTx/>
              <a:buSzTx/>
              <a:buNone/>
              <a:defRPr/>
            </a:pPr>
            <a:r>
              <a:rPr lang="pt-BR" altLang="en-US" sz="2600" b="1" dirty="0">
                <a:latin typeface="Arial" panose="020B0604020202020204" pitchFamily="34" charset="0"/>
                <a:cs typeface="Arial" panose="020B0604020202020204" pitchFamily="34" charset="0"/>
              </a:rPr>
              <a:t>Exemplo 3</a:t>
            </a:r>
            <a:r>
              <a:rPr lang="en-US" altLang="en-US" sz="2600" b="1" dirty="0">
                <a:latin typeface="Arial" panose="020B0604020202020204" pitchFamily="34" charset="0"/>
                <a:cs typeface="Arial" panose="020B0604020202020204" pitchFamily="34" charset="0"/>
              </a:rPr>
              <a:t>: </a:t>
            </a:r>
            <a:r>
              <a:rPr lang="pt-BR" altLang="en-US" sz="2600" dirty="0">
                <a:latin typeface="Arial" panose="020B0604020202020204" pitchFamily="34" charset="0"/>
                <a:ea typeface="Times New Roman" panose="02020603050405020304" pitchFamily="18" charset="0"/>
                <a:cs typeface="Arial" panose="020B0604020202020204" pitchFamily="34" charset="0"/>
              </a:rPr>
              <a:t>Considere as seguintes operações entre residentes e não residentes de um país, num determinado período de tempo, em milhões de dólares:</a:t>
            </a:r>
            <a:endParaRPr lang="en-US" altLang="en-US" sz="2600" dirty="0">
              <a:latin typeface="Arial" panose="020B0604020202020204" pitchFamily="34" charset="0"/>
              <a:cs typeface="Arial" panose="020B0604020202020204" pitchFamily="34" charset="0"/>
            </a:endParaRPr>
          </a:p>
          <a:p>
            <a:pPr algn="just">
              <a:spcBef>
                <a:spcPct val="0"/>
              </a:spcBef>
              <a:buClrTx/>
              <a:buSzTx/>
              <a:buFont typeface="Arial" panose="020B0604020202020204" pitchFamily="34" charset="0"/>
              <a:buChar char="•"/>
              <a:defRPr/>
            </a:pPr>
            <a:r>
              <a:rPr lang="pt-BR" altLang="en-US" sz="2600" dirty="0">
                <a:latin typeface="Arial" panose="020B0604020202020204" pitchFamily="34" charset="0"/>
                <a:ea typeface="Times New Roman" panose="02020603050405020304" pitchFamily="18" charset="0"/>
                <a:cs typeface="Arial" panose="020B0604020202020204" pitchFamily="34" charset="0"/>
              </a:rPr>
              <a:t>o país exporta mercadorias no valor de 500, recebendo a vista;</a:t>
            </a:r>
            <a:endParaRPr lang="en-US" altLang="en-US" sz="2600" dirty="0">
              <a:latin typeface="Arial" panose="020B0604020202020204" pitchFamily="34" charset="0"/>
              <a:cs typeface="Arial" panose="020B0604020202020204" pitchFamily="34" charset="0"/>
            </a:endParaRPr>
          </a:p>
          <a:p>
            <a:pPr algn="just">
              <a:spcBef>
                <a:spcPct val="0"/>
              </a:spcBef>
              <a:buClrTx/>
              <a:buSzTx/>
              <a:buFont typeface="Arial" panose="020B0604020202020204" pitchFamily="34" charset="0"/>
              <a:buChar char="•"/>
              <a:defRPr/>
            </a:pPr>
            <a:r>
              <a:rPr lang="pt-BR" altLang="en-US" sz="2600" dirty="0">
                <a:latin typeface="Arial" panose="020B0604020202020204" pitchFamily="34" charset="0"/>
                <a:ea typeface="Times New Roman" panose="02020603050405020304" pitchFamily="18" charset="0"/>
                <a:cs typeface="Arial" panose="020B0604020202020204" pitchFamily="34" charset="0"/>
              </a:rPr>
              <a:t>o país importa mercadorias no valor de 400, pagando a vista;</a:t>
            </a:r>
            <a:endParaRPr lang="en-US" altLang="en-US" sz="2600" dirty="0">
              <a:latin typeface="Arial" panose="020B0604020202020204" pitchFamily="34" charset="0"/>
              <a:cs typeface="Arial" panose="020B0604020202020204" pitchFamily="34" charset="0"/>
            </a:endParaRPr>
          </a:p>
          <a:p>
            <a:pPr algn="just">
              <a:spcBef>
                <a:spcPct val="0"/>
              </a:spcBef>
              <a:buClrTx/>
              <a:buSzTx/>
              <a:buFont typeface="Arial" panose="020B0604020202020204" pitchFamily="34" charset="0"/>
              <a:buChar char="•"/>
              <a:defRPr/>
            </a:pPr>
            <a:r>
              <a:rPr lang="pt-BR" altLang="en-US" sz="2600" dirty="0">
                <a:latin typeface="Arial" panose="020B0604020202020204" pitchFamily="34" charset="0"/>
                <a:ea typeface="Times New Roman" panose="02020603050405020304" pitchFamily="18" charset="0"/>
                <a:cs typeface="Arial" panose="020B0604020202020204" pitchFamily="34" charset="0"/>
              </a:rPr>
              <a:t>o país paga 100 a vista, referente a juros, lucros e aluguéis;</a:t>
            </a:r>
            <a:endParaRPr lang="en-US" altLang="en-US" sz="2600" dirty="0">
              <a:latin typeface="Arial" panose="020B0604020202020204" pitchFamily="34" charset="0"/>
              <a:cs typeface="Arial" panose="020B0604020202020204" pitchFamily="34" charset="0"/>
            </a:endParaRPr>
          </a:p>
          <a:p>
            <a:pPr algn="just">
              <a:spcBef>
                <a:spcPct val="0"/>
              </a:spcBef>
              <a:buClrTx/>
              <a:buSzTx/>
              <a:buFont typeface="Arial" panose="020B0604020202020204" pitchFamily="34" charset="0"/>
              <a:buChar char="•"/>
              <a:defRPr/>
            </a:pPr>
            <a:r>
              <a:rPr lang="pt-BR" altLang="en-US" sz="2600" dirty="0">
                <a:latin typeface="Arial" panose="020B0604020202020204" pitchFamily="34" charset="0"/>
                <a:ea typeface="Times New Roman" panose="02020603050405020304" pitchFamily="18" charset="0"/>
                <a:cs typeface="Arial" panose="020B0604020202020204" pitchFamily="34" charset="0"/>
              </a:rPr>
              <a:t>o país amortiza empréstimo no valor de 100;</a:t>
            </a:r>
            <a:endParaRPr lang="en-US" altLang="en-US" sz="2600" dirty="0">
              <a:latin typeface="Arial" panose="020B0604020202020204" pitchFamily="34" charset="0"/>
              <a:cs typeface="Arial" panose="020B0604020202020204" pitchFamily="34" charset="0"/>
            </a:endParaRPr>
          </a:p>
          <a:p>
            <a:pPr algn="just">
              <a:spcBef>
                <a:spcPct val="0"/>
              </a:spcBef>
              <a:buClrTx/>
              <a:buSzTx/>
              <a:buFont typeface="Arial" panose="020B0604020202020204" pitchFamily="34" charset="0"/>
              <a:buChar char="•"/>
              <a:defRPr/>
            </a:pPr>
            <a:r>
              <a:rPr lang="pt-BR" altLang="en-US" sz="2600" dirty="0">
                <a:latin typeface="Arial" panose="020B0604020202020204" pitchFamily="34" charset="0"/>
                <a:ea typeface="Times New Roman" panose="02020603050405020304" pitchFamily="18" charset="0"/>
                <a:cs typeface="Arial" panose="020B0604020202020204" pitchFamily="34" charset="0"/>
              </a:rPr>
              <a:t>ingressam no país máquinas e equipamentos no valor de 100 sob a forma de investimentos diretos;</a:t>
            </a:r>
            <a:endParaRPr lang="en-US" altLang="en-US" sz="2600" dirty="0">
              <a:latin typeface="Arial" panose="020B0604020202020204" pitchFamily="34" charset="0"/>
              <a:cs typeface="Arial" panose="020B0604020202020204" pitchFamily="34" charset="0"/>
            </a:endParaRPr>
          </a:p>
          <a:p>
            <a:pPr algn="just">
              <a:spcBef>
                <a:spcPct val="0"/>
              </a:spcBef>
              <a:buClrTx/>
              <a:buSzTx/>
              <a:buFont typeface="Arial" panose="020B0604020202020204" pitchFamily="34" charset="0"/>
              <a:buChar char="•"/>
              <a:defRPr/>
            </a:pPr>
            <a:r>
              <a:rPr lang="pt-BR" altLang="en-US" sz="2600" dirty="0">
                <a:latin typeface="Arial" panose="020B0604020202020204" pitchFamily="34" charset="0"/>
                <a:ea typeface="Times New Roman" panose="02020603050405020304" pitchFamily="18" charset="0"/>
                <a:cs typeface="Arial" panose="020B0604020202020204" pitchFamily="34" charset="0"/>
              </a:rPr>
              <a:t>ingressam no país 50 sob a forma de capitais de curto prazo;</a:t>
            </a:r>
            <a:endParaRPr lang="en-US" altLang="en-US" sz="2600" dirty="0">
              <a:latin typeface="Arial" panose="020B0604020202020204" pitchFamily="34" charset="0"/>
              <a:cs typeface="Arial" panose="020B0604020202020204" pitchFamily="34" charset="0"/>
            </a:endParaRPr>
          </a:p>
          <a:p>
            <a:pPr algn="just">
              <a:spcBef>
                <a:spcPct val="0"/>
              </a:spcBef>
              <a:buClrTx/>
              <a:buSzTx/>
              <a:buFont typeface="Arial" panose="020B0604020202020204" pitchFamily="34" charset="0"/>
              <a:buChar char="•"/>
              <a:defRPr/>
            </a:pPr>
            <a:r>
              <a:rPr lang="pt-BR" altLang="en-US" sz="2600" dirty="0">
                <a:latin typeface="Arial" panose="020B0604020202020204" pitchFamily="34" charset="0"/>
                <a:ea typeface="Times New Roman" panose="02020603050405020304" pitchFamily="18" charset="0"/>
                <a:cs typeface="Arial" panose="020B0604020202020204" pitchFamily="34" charset="0"/>
              </a:rPr>
              <a:t>o país realiza doação de medicamentos no valor de 30.</a:t>
            </a:r>
            <a:endParaRPr lang="en-US" alt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23447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24EBD73A-D613-4101-9A25-A24E1E05E00F}"/>
              </a:ext>
            </a:extLst>
          </p:cNvPr>
          <p:cNvSpPr/>
          <p:nvPr/>
        </p:nvSpPr>
        <p:spPr>
          <a:xfrm>
            <a:off x="278296" y="2333209"/>
            <a:ext cx="503584" cy="436495"/>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
            <a:extLst>
              <a:ext uri="{FF2B5EF4-FFF2-40B4-BE49-F238E27FC236}">
                <a16:creationId xmlns:a16="http://schemas.microsoft.com/office/drawing/2014/main" id="{DE33E643-EDFF-4019-AFDD-1A82E58909F0}"/>
              </a:ext>
            </a:extLst>
          </p:cNvPr>
          <p:cNvSpPr>
            <a:spLocks noGrp="1" noChangeArrowheads="1"/>
          </p:cNvSpPr>
          <p:nvPr>
            <p:ph idx="1"/>
          </p:nvPr>
        </p:nvSpPr>
        <p:spPr>
          <a:xfrm>
            <a:off x="304799" y="406630"/>
            <a:ext cx="11065565" cy="267765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27013" algn="l"/>
              </a:tabLst>
              <a:defRPr sz="2400">
                <a:solidFill>
                  <a:schemeClr val="tx1"/>
                </a:solidFill>
                <a:latin typeface="Times New Roman" panose="02020603050405020304" pitchFamily="18" charset="0"/>
              </a:defRPr>
            </a:lvl1pPr>
            <a:lvl2pPr>
              <a:tabLst>
                <a:tab pos="227013" algn="l"/>
              </a:tabLst>
              <a:defRPr sz="2400">
                <a:solidFill>
                  <a:schemeClr val="tx1"/>
                </a:solidFill>
                <a:latin typeface="Times New Roman" panose="02020603050405020304" pitchFamily="18" charset="0"/>
              </a:defRPr>
            </a:lvl2pPr>
            <a:lvl3pPr>
              <a:tabLst>
                <a:tab pos="227013" algn="l"/>
              </a:tabLst>
              <a:defRPr sz="2400">
                <a:solidFill>
                  <a:schemeClr val="tx1"/>
                </a:solidFill>
                <a:latin typeface="Times New Roman" panose="02020603050405020304" pitchFamily="18" charset="0"/>
              </a:defRPr>
            </a:lvl3pPr>
            <a:lvl4pPr>
              <a:tabLst>
                <a:tab pos="227013" algn="l"/>
              </a:tabLst>
              <a:defRPr sz="2400">
                <a:solidFill>
                  <a:schemeClr val="tx1"/>
                </a:solidFill>
                <a:latin typeface="Times New Roman" panose="02020603050405020304" pitchFamily="18" charset="0"/>
              </a:defRPr>
            </a:lvl4pPr>
            <a:lvl5pPr>
              <a:tabLst>
                <a:tab pos="227013"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227013"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227013"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227013"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227013" algn="l"/>
              </a:tabLst>
              <a:defRPr sz="2400">
                <a:solidFill>
                  <a:schemeClr val="tx1"/>
                </a:solidFill>
                <a:latin typeface="Times New Roman" panose="02020603050405020304" pitchFamily="18" charset="0"/>
              </a:defRPr>
            </a:lvl9pPr>
          </a:lstStyle>
          <a:p>
            <a:pPr marL="0" indent="0" algn="just">
              <a:spcBef>
                <a:spcPct val="0"/>
              </a:spcBef>
              <a:buClrTx/>
              <a:buSzTx/>
              <a:buNone/>
              <a:defRPr/>
            </a:pPr>
            <a:r>
              <a:rPr lang="pt-BR" altLang="en-US" sz="2600" dirty="0">
                <a:latin typeface="Arial" panose="020B0604020202020204" pitchFamily="34" charset="0"/>
                <a:ea typeface="Times New Roman" panose="02020603050405020304" pitchFamily="18" charset="0"/>
                <a:cs typeface="Arial" panose="020B0604020202020204" pitchFamily="34" charset="0"/>
              </a:rPr>
              <a:t>Com base nestas informações, pode-se afirmar que as reservas do país, no período:</a:t>
            </a:r>
            <a:endParaRPr lang="en-US" altLang="en-US" sz="2600" dirty="0">
              <a:latin typeface="Arial" panose="020B0604020202020204" pitchFamily="34" charset="0"/>
              <a:cs typeface="Arial" panose="020B0604020202020204" pitchFamily="34" charset="0"/>
            </a:endParaRPr>
          </a:p>
          <a:p>
            <a:pPr marL="0" indent="0" algn="just">
              <a:spcBef>
                <a:spcPct val="0"/>
              </a:spcBef>
              <a:buClrTx/>
              <a:buSzTx/>
              <a:buNone/>
              <a:defRPr/>
            </a:pPr>
            <a:r>
              <a:rPr lang="pt-BR" altLang="en-US" sz="2600" dirty="0">
                <a:latin typeface="Arial" panose="020B0604020202020204" pitchFamily="34" charset="0"/>
                <a:ea typeface="Times New Roman" panose="02020603050405020304" pitchFamily="18" charset="0"/>
                <a:cs typeface="Arial" panose="020B0604020202020204" pitchFamily="34" charset="0"/>
              </a:rPr>
              <a:t>a) tiveram uma elevação de 100 milhões de dólares.</a:t>
            </a:r>
            <a:endParaRPr lang="en-US" altLang="en-US" sz="2600" dirty="0">
              <a:latin typeface="Arial" panose="020B0604020202020204" pitchFamily="34" charset="0"/>
              <a:cs typeface="Arial" panose="020B0604020202020204" pitchFamily="34" charset="0"/>
            </a:endParaRPr>
          </a:p>
          <a:p>
            <a:pPr marL="0" indent="0" algn="just">
              <a:spcBef>
                <a:spcPct val="0"/>
              </a:spcBef>
              <a:buClrTx/>
              <a:buSzTx/>
              <a:buNone/>
              <a:defRPr/>
            </a:pPr>
            <a:r>
              <a:rPr lang="pt-BR" altLang="en-US" sz="2600" dirty="0">
                <a:latin typeface="Arial" panose="020B0604020202020204" pitchFamily="34" charset="0"/>
                <a:ea typeface="Times New Roman" panose="02020603050405020304" pitchFamily="18" charset="0"/>
                <a:cs typeface="Arial" panose="020B0604020202020204" pitchFamily="34" charset="0"/>
              </a:rPr>
              <a:t>b) tiveram uma elevação de 50 milhões de dólares.</a:t>
            </a:r>
            <a:endParaRPr lang="en-US" altLang="en-US" sz="2600" dirty="0">
              <a:latin typeface="Arial" panose="020B0604020202020204" pitchFamily="34" charset="0"/>
              <a:cs typeface="Arial" panose="020B0604020202020204" pitchFamily="34" charset="0"/>
            </a:endParaRPr>
          </a:p>
          <a:p>
            <a:pPr marL="0" indent="0" algn="just">
              <a:spcBef>
                <a:spcPct val="0"/>
              </a:spcBef>
              <a:buClrTx/>
              <a:buSzTx/>
              <a:buNone/>
              <a:defRPr/>
            </a:pPr>
            <a:r>
              <a:rPr lang="pt-BR" altLang="en-US" sz="2600" dirty="0">
                <a:latin typeface="Arial" panose="020B0604020202020204" pitchFamily="34" charset="0"/>
                <a:ea typeface="Times New Roman" panose="02020603050405020304" pitchFamily="18" charset="0"/>
                <a:cs typeface="Arial" panose="020B0604020202020204" pitchFamily="34" charset="0"/>
              </a:rPr>
              <a:t>c) tiveram uma redução de 100 milhões de dólares.</a:t>
            </a:r>
            <a:endParaRPr lang="en-US" altLang="en-US" sz="2600" dirty="0">
              <a:latin typeface="Arial" panose="020B0604020202020204" pitchFamily="34" charset="0"/>
              <a:cs typeface="Arial" panose="020B0604020202020204" pitchFamily="34" charset="0"/>
            </a:endParaRPr>
          </a:p>
          <a:p>
            <a:pPr marL="0" indent="0" algn="just">
              <a:spcBef>
                <a:spcPct val="0"/>
              </a:spcBef>
              <a:buClrTx/>
              <a:buSzTx/>
              <a:buNone/>
              <a:defRPr/>
            </a:pPr>
            <a:r>
              <a:rPr lang="pt-BR" altLang="en-US" sz="2600" dirty="0">
                <a:latin typeface="Arial" panose="020B0604020202020204" pitchFamily="34" charset="0"/>
                <a:ea typeface="Times New Roman" panose="02020603050405020304" pitchFamily="18" charset="0"/>
                <a:cs typeface="Arial" panose="020B0604020202020204" pitchFamily="34" charset="0"/>
              </a:rPr>
              <a:t>d) tiveram uma redução de 50 milhões de dólares.</a:t>
            </a:r>
            <a:endParaRPr lang="en-US" altLang="en-US" sz="2600" dirty="0">
              <a:latin typeface="Arial" panose="020B0604020202020204" pitchFamily="34" charset="0"/>
              <a:cs typeface="Arial" panose="020B0604020202020204" pitchFamily="34" charset="0"/>
            </a:endParaRPr>
          </a:p>
          <a:p>
            <a:pPr marL="0" indent="0" algn="just">
              <a:spcBef>
                <a:spcPct val="0"/>
              </a:spcBef>
              <a:buClrTx/>
              <a:buSzTx/>
              <a:buNone/>
              <a:defRPr/>
            </a:pPr>
            <a:r>
              <a:rPr lang="pt-BR" altLang="en-US" sz="2600" dirty="0">
                <a:latin typeface="Arial" panose="020B0604020202020204" pitchFamily="34" charset="0"/>
                <a:ea typeface="Times New Roman" panose="02020603050405020304" pitchFamily="18" charset="0"/>
                <a:cs typeface="Arial" panose="020B0604020202020204" pitchFamily="34" charset="0"/>
              </a:rPr>
              <a:t>e) não sofreram alterações.</a:t>
            </a:r>
            <a:endParaRPr lang="pt-BR" alt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6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F528A5E-D35F-4D3F-8048-70581EFAF0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052" y="915230"/>
            <a:ext cx="11237995" cy="423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a:extLst>
              <a:ext uri="{FF2B5EF4-FFF2-40B4-BE49-F238E27FC236}">
                <a16:creationId xmlns:a16="http://schemas.microsoft.com/office/drawing/2014/main" id="{75FB0CFA-4C64-4C07-9836-781CE23C01E0}"/>
              </a:ext>
            </a:extLst>
          </p:cNvPr>
          <p:cNvSpPr txBox="1"/>
          <p:nvPr/>
        </p:nvSpPr>
        <p:spPr>
          <a:xfrm>
            <a:off x="231914" y="209555"/>
            <a:ext cx="3200400" cy="584775"/>
          </a:xfrm>
          <a:prstGeom prst="rect">
            <a:avLst/>
          </a:prstGeom>
          <a:noFill/>
        </p:spPr>
        <p:txBody>
          <a:bodyPr wrap="square" rtlCol="0">
            <a:spAutoFit/>
          </a:bodyPr>
          <a:lstStyle/>
          <a:p>
            <a:pPr marL="342892" indent="-342892">
              <a:buFont typeface="Wingdings" panose="05000000000000000000" pitchFamily="2" charset="2"/>
              <a:buChar char="§"/>
            </a:pPr>
            <a:r>
              <a:rPr lang="pt-BR" sz="3200" dirty="0">
                <a:latin typeface="Arial" panose="020B0604020202020204" pitchFamily="34" charset="0"/>
                <a:cs typeface="Arial" panose="020B0604020202020204" pitchFamily="34" charset="0"/>
              </a:rPr>
              <a:t>Lançamentos</a:t>
            </a:r>
          </a:p>
        </p:txBody>
      </p:sp>
    </p:spTree>
    <p:extLst>
      <p:ext uri="{BB962C8B-B14F-4D97-AF65-F5344CB8AC3E}">
        <p14:creationId xmlns:p14="http://schemas.microsoft.com/office/powerpoint/2010/main" val="422981570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4">
            <a:extLst>
              <a:ext uri="{FF2B5EF4-FFF2-40B4-BE49-F238E27FC236}">
                <a16:creationId xmlns:a16="http://schemas.microsoft.com/office/drawing/2014/main" id="{7AD10A91-AB41-40E3-A1D1-602DDC8474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44" y="172279"/>
            <a:ext cx="7232510" cy="657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7">
            <a:extLst>
              <a:ext uri="{FF2B5EF4-FFF2-40B4-BE49-F238E27FC236}">
                <a16:creationId xmlns:a16="http://schemas.microsoft.com/office/drawing/2014/main" id="{42611E4E-034A-4CA3-B34E-44CE4A9FC16A}"/>
              </a:ext>
            </a:extLst>
          </p:cNvPr>
          <p:cNvSpPr txBox="1">
            <a:spLocks noChangeArrowheads="1"/>
          </p:cNvSpPr>
          <p:nvPr/>
        </p:nvSpPr>
        <p:spPr bwMode="auto">
          <a:xfrm>
            <a:off x="7447724" y="5042274"/>
            <a:ext cx="4492485" cy="16927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pt-BR" altLang="en-US" sz="2600" dirty="0"/>
              <a:t>Como o saldo do BP foi igual a  -50, na ausência de empréstimos de regularização,  o País perdeu reservas no valor de 50.</a:t>
            </a:r>
            <a:endParaRPr lang="en-US" altLang="en-US" sz="2600" dirty="0"/>
          </a:p>
        </p:txBody>
      </p:sp>
      <p:cxnSp>
        <p:nvCxnSpPr>
          <p:cNvPr id="6" name="Conector de Seta Reta 5">
            <a:extLst>
              <a:ext uri="{FF2B5EF4-FFF2-40B4-BE49-F238E27FC236}">
                <a16:creationId xmlns:a16="http://schemas.microsoft.com/office/drawing/2014/main" id="{0471BB3A-EEDA-4980-8D85-142AEBFFFFF5}"/>
              </a:ext>
            </a:extLst>
          </p:cNvPr>
          <p:cNvCxnSpPr/>
          <p:nvPr/>
        </p:nvCxnSpPr>
        <p:spPr>
          <a:xfrm flipH="1">
            <a:off x="7132986" y="648776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DFD69F96-3275-48DB-8C30-BCE335943007}"/>
              </a:ext>
            </a:extLst>
          </p:cNvPr>
          <p:cNvSpPr txBox="1"/>
          <p:nvPr/>
        </p:nvSpPr>
        <p:spPr>
          <a:xfrm>
            <a:off x="7421220" y="848139"/>
            <a:ext cx="4611753" cy="1692771"/>
          </a:xfrm>
          <a:prstGeom prst="rect">
            <a:avLst/>
          </a:prstGeom>
          <a:noFill/>
          <a:ln>
            <a:solidFill>
              <a:srgbClr val="C00000"/>
            </a:solidFill>
          </a:ln>
        </p:spPr>
        <p:txBody>
          <a:bodyPr wrap="square" rtlCol="0">
            <a:spAutoFit/>
          </a:bodyPr>
          <a:lstStyle/>
          <a:p>
            <a:pPr marL="285750" indent="-285750">
              <a:buFont typeface="Wingdings" panose="05000000000000000000" pitchFamily="2" charset="2"/>
              <a:buChar char="§"/>
            </a:pPr>
            <a:r>
              <a:rPr lang="pt-BR" sz="2600" b="1" dirty="0">
                <a:solidFill>
                  <a:srgbClr val="C00000"/>
                </a:solidFill>
                <a:latin typeface="Arial" panose="020B0604020202020204" pitchFamily="34" charset="0"/>
                <a:cs typeface="Arial" panose="020B0604020202020204" pitchFamily="34" charset="0"/>
              </a:rPr>
              <a:t>Dúvidas ?</a:t>
            </a:r>
          </a:p>
          <a:p>
            <a:pPr marL="342900" indent="-342900">
              <a:buFont typeface="Wingdings" panose="05000000000000000000" pitchFamily="2" charset="2"/>
              <a:buChar char="§"/>
            </a:pPr>
            <a:r>
              <a:rPr lang="pt-BR" sz="2600" dirty="0">
                <a:solidFill>
                  <a:srgbClr val="C00000"/>
                </a:solidFill>
                <a:latin typeface="Arial" panose="020B0604020202020204" pitchFamily="34" charset="0"/>
                <a:cs typeface="Arial" panose="020B0604020202020204" pitchFamily="34" charset="0"/>
              </a:rPr>
              <a:t>O PIB é maior que o PNB ?</a:t>
            </a:r>
          </a:p>
          <a:p>
            <a:pPr marL="342900" indent="-342900">
              <a:buFont typeface="Wingdings" panose="05000000000000000000" pitchFamily="2" charset="2"/>
              <a:buChar char="§"/>
            </a:pPr>
            <a:r>
              <a:rPr lang="pt-BR" sz="2600" dirty="0">
                <a:solidFill>
                  <a:srgbClr val="C00000"/>
                </a:solidFill>
                <a:latin typeface="Arial" panose="020B0604020202020204" pitchFamily="34" charset="0"/>
                <a:cs typeface="Arial" panose="020B0604020202020204" pitchFamily="34" charset="0"/>
              </a:rPr>
              <a:t>O Investimento é maior que a poupança doméstica ?</a:t>
            </a:r>
          </a:p>
        </p:txBody>
      </p:sp>
    </p:spTree>
    <p:extLst>
      <p:ext uri="{BB962C8B-B14F-4D97-AF65-F5344CB8AC3E}">
        <p14:creationId xmlns:p14="http://schemas.microsoft.com/office/powerpoint/2010/main" val="429116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96B26799-EB4F-46A6-8957-5E8E16A66841}"/>
              </a:ext>
            </a:extLst>
          </p:cNvPr>
          <p:cNvSpPr>
            <a:spLocks noGrp="1"/>
          </p:cNvSpPr>
          <p:nvPr>
            <p:ph type="title"/>
          </p:nvPr>
        </p:nvSpPr>
        <p:spPr>
          <a:xfrm>
            <a:off x="1371600" y="53632"/>
            <a:ext cx="9018104" cy="642938"/>
          </a:xfrm>
        </p:spPr>
        <p:txBody>
          <a:bodyPr/>
          <a:lstStyle/>
          <a:p>
            <a:pPr algn="ctr" eaLnBrk="1" hangingPunct="1">
              <a:defRPr/>
            </a:pPr>
            <a:r>
              <a:rPr lang="pt-BR" sz="3600" dirty="0">
                <a:solidFill>
                  <a:schemeClr val="tx1"/>
                </a:solidFill>
                <a:effectLst/>
                <a:latin typeface="Arial" panose="020B0604020202020204" pitchFamily="34" charset="0"/>
                <a:cs typeface="Arial" panose="020B0604020202020204" pitchFamily="34" charset="0"/>
              </a:rPr>
              <a:t>Calculando o PIB Pela Ótica da Renda</a:t>
            </a:r>
          </a:p>
        </p:txBody>
      </p:sp>
      <p:sp>
        <p:nvSpPr>
          <p:cNvPr id="2" name="CaixaDeTexto 1">
            <a:extLst>
              <a:ext uri="{FF2B5EF4-FFF2-40B4-BE49-F238E27FC236}">
                <a16:creationId xmlns:a16="http://schemas.microsoft.com/office/drawing/2014/main" id="{0B1D3D76-4172-4854-AB50-3D5C372AFDB4}"/>
              </a:ext>
            </a:extLst>
          </p:cNvPr>
          <p:cNvSpPr txBox="1"/>
          <p:nvPr/>
        </p:nvSpPr>
        <p:spPr>
          <a:xfrm>
            <a:off x="238538" y="1033670"/>
            <a:ext cx="6612835" cy="4524315"/>
          </a:xfrm>
          <a:prstGeom prst="rect">
            <a:avLst/>
          </a:prstGeom>
          <a:noFill/>
          <a:ln w="28575">
            <a:solidFill>
              <a:schemeClr val="tx1"/>
            </a:solidFill>
          </a:ln>
        </p:spPr>
        <p:txBody>
          <a:bodyPr wrap="square" rtlCol="0">
            <a:spAutoFit/>
          </a:bodyPr>
          <a:lstStyle/>
          <a:p>
            <a:r>
              <a:rPr lang="pt-BR" sz="3000" dirty="0">
                <a:latin typeface="Arial" panose="020B0604020202020204" pitchFamily="34" charset="0"/>
                <a:cs typeface="Arial" panose="020B0604020202020204" pitchFamily="34" charset="0"/>
              </a:rPr>
              <a:t>(=) PIB</a:t>
            </a:r>
            <a:r>
              <a:rPr lang="pt-BR" sz="2000" dirty="0">
                <a:latin typeface="Arial" panose="020B0604020202020204" pitchFamily="34" charset="0"/>
                <a:cs typeface="Arial" panose="020B0604020202020204" pitchFamily="34" charset="0"/>
              </a:rPr>
              <a:t>PM</a:t>
            </a:r>
          </a:p>
          <a:p>
            <a:endParaRPr lang="pt-BR" sz="800" dirty="0">
              <a:latin typeface="Arial" panose="020B0604020202020204" pitchFamily="34" charset="0"/>
              <a:cs typeface="Arial" panose="020B0604020202020204" pitchFamily="34" charset="0"/>
            </a:endParaRPr>
          </a:p>
          <a:p>
            <a:r>
              <a:rPr lang="pt-BR" sz="3000" dirty="0">
                <a:solidFill>
                  <a:srgbClr val="0070C0"/>
                </a:solidFill>
                <a:latin typeface="Arial" panose="020B0604020202020204" pitchFamily="34" charset="0"/>
                <a:cs typeface="Arial" panose="020B0604020202020204" pitchFamily="34" charset="0"/>
              </a:rPr>
              <a:t>(-) Impostos Indiretos (II)</a:t>
            </a:r>
          </a:p>
          <a:p>
            <a:r>
              <a:rPr lang="pt-BR" sz="3000" dirty="0">
                <a:solidFill>
                  <a:srgbClr val="0070C0"/>
                </a:solidFill>
                <a:latin typeface="Arial" panose="020B0604020202020204" pitchFamily="34" charset="0"/>
                <a:cs typeface="Arial" panose="020B0604020202020204" pitchFamily="34" charset="0"/>
              </a:rPr>
              <a:t>(+) Subsídios</a:t>
            </a:r>
          </a:p>
          <a:p>
            <a:endParaRPr lang="pt-BR" sz="800" dirty="0">
              <a:latin typeface="Arial" panose="020B0604020202020204" pitchFamily="34" charset="0"/>
              <a:cs typeface="Arial" panose="020B0604020202020204" pitchFamily="34" charset="0"/>
            </a:endParaRPr>
          </a:p>
          <a:p>
            <a:r>
              <a:rPr lang="pt-BR" sz="3000" dirty="0">
                <a:latin typeface="Arial" panose="020B0604020202020204" pitchFamily="34" charset="0"/>
                <a:cs typeface="Arial" panose="020B0604020202020204" pitchFamily="34" charset="0"/>
              </a:rPr>
              <a:t>(=) PIB</a:t>
            </a:r>
            <a:r>
              <a:rPr lang="pt-BR" sz="2000" dirty="0">
                <a:latin typeface="Arial" panose="020B0604020202020204" pitchFamily="34" charset="0"/>
                <a:cs typeface="Arial" panose="020B0604020202020204" pitchFamily="34" charset="0"/>
              </a:rPr>
              <a:t>CF</a:t>
            </a:r>
            <a:r>
              <a:rPr lang="pt-BR" sz="3000" dirty="0">
                <a:latin typeface="Arial" panose="020B0604020202020204" pitchFamily="34" charset="0"/>
                <a:cs typeface="Arial" panose="020B0604020202020204" pitchFamily="34" charset="0"/>
              </a:rPr>
              <a:t> (Custo dos Fatores)</a:t>
            </a:r>
          </a:p>
          <a:p>
            <a:endParaRPr lang="pt-BR" sz="800" dirty="0">
              <a:latin typeface="Arial" panose="020B0604020202020204" pitchFamily="34" charset="0"/>
              <a:cs typeface="Arial" panose="020B0604020202020204" pitchFamily="34" charset="0"/>
            </a:endParaRPr>
          </a:p>
          <a:p>
            <a:r>
              <a:rPr lang="pt-BR" sz="3000" dirty="0">
                <a:solidFill>
                  <a:srgbClr val="0070C0"/>
                </a:solidFill>
                <a:latin typeface="Arial" panose="020B0604020202020204" pitchFamily="34" charset="0"/>
                <a:cs typeface="Arial" panose="020B0604020202020204" pitchFamily="34" charset="0"/>
              </a:rPr>
              <a:t>(-) Depreciação</a:t>
            </a:r>
          </a:p>
          <a:p>
            <a:endParaRPr lang="pt-BR" sz="800" dirty="0">
              <a:latin typeface="Arial" panose="020B0604020202020204" pitchFamily="34" charset="0"/>
              <a:cs typeface="Arial" panose="020B0604020202020204" pitchFamily="34" charset="0"/>
            </a:endParaRPr>
          </a:p>
          <a:p>
            <a:r>
              <a:rPr lang="pt-BR" sz="3000" dirty="0">
                <a:latin typeface="Arial" panose="020B0604020202020204" pitchFamily="34" charset="0"/>
                <a:cs typeface="Arial" panose="020B0604020202020204" pitchFamily="34" charset="0"/>
              </a:rPr>
              <a:t>(=) PIL</a:t>
            </a:r>
            <a:r>
              <a:rPr lang="pt-BR" sz="2000" dirty="0">
                <a:latin typeface="Arial" panose="020B0604020202020204" pitchFamily="34" charset="0"/>
                <a:cs typeface="Arial" panose="020B0604020202020204" pitchFamily="34" charset="0"/>
              </a:rPr>
              <a:t>CF</a:t>
            </a:r>
            <a:r>
              <a:rPr lang="pt-BR" sz="3000" dirty="0">
                <a:latin typeface="Arial" panose="020B0604020202020204" pitchFamily="34" charset="0"/>
                <a:cs typeface="Arial" panose="020B0604020202020204" pitchFamily="34" charset="0"/>
              </a:rPr>
              <a:t> (Produto Interno Líquido)</a:t>
            </a:r>
          </a:p>
          <a:p>
            <a:endParaRPr lang="pt-BR" sz="800" dirty="0">
              <a:latin typeface="Arial" panose="020B0604020202020204" pitchFamily="34" charset="0"/>
              <a:cs typeface="Arial" panose="020B0604020202020204" pitchFamily="34" charset="0"/>
            </a:endParaRPr>
          </a:p>
          <a:p>
            <a:r>
              <a:rPr lang="pt-BR" sz="3000" dirty="0">
                <a:solidFill>
                  <a:srgbClr val="0070C0"/>
                </a:solidFill>
                <a:latin typeface="Arial" panose="020B0604020202020204" pitchFamily="34" charset="0"/>
                <a:cs typeface="Arial" panose="020B0604020202020204" pitchFamily="34" charset="0"/>
              </a:rPr>
              <a:t>(-) RLEE</a:t>
            </a:r>
          </a:p>
          <a:p>
            <a:endParaRPr lang="pt-BR" sz="800" dirty="0">
              <a:latin typeface="Arial" panose="020B0604020202020204" pitchFamily="34" charset="0"/>
              <a:cs typeface="Arial" panose="020B0604020202020204" pitchFamily="34" charset="0"/>
            </a:endParaRPr>
          </a:p>
          <a:p>
            <a:r>
              <a:rPr lang="pt-BR" sz="3000" dirty="0">
                <a:latin typeface="Arial" panose="020B0604020202020204" pitchFamily="34" charset="0"/>
                <a:cs typeface="Arial" panose="020B0604020202020204" pitchFamily="34" charset="0"/>
              </a:rPr>
              <a:t>(=) PNL</a:t>
            </a:r>
            <a:r>
              <a:rPr lang="pt-BR" sz="2000" dirty="0">
                <a:latin typeface="Arial" panose="020B0604020202020204" pitchFamily="34" charset="0"/>
                <a:cs typeface="Arial" panose="020B0604020202020204" pitchFamily="34" charset="0"/>
              </a:rPr>
              <a:t>CF</a:t>
            </a:r>
            <a:r>
              <a:rPr lang="pt-BR" sz="3000" dirty="0">
                <a:latin typeface="Arial" panose="020B0604020202020204" pitchFamily="34" charset="0"/>
                <a:cs typeface="Arial" panose="020B0604020202020204" pitchFamily="34" charset="0"/>
              </a:rPr>
              <a:t> (Renda Nacional Líquida</a:t>
            </a:r>
          </a:p>
        </p:txBody>
      </p:sp>
      <p:cxnSp>
        <p:nvCxnSpPr>
          <p:cNvPr id="6" name="Conector reto 5">
            <a:extLst>
              <a:ext uri="{FF2B5EF4-FFF2-40B4-BE49-F238E27FC236}">
                <a16:creationId xmlns:a16="http://schemas.microsoft.com/office/drawing/2014/main" id="{16E77FAE-362A-473E-A04D-12AEDEDAEF1D}"/>
              </a:ext>
            </a:extLst>
          </p:cNvPr>
          <p:cNvCxnSpPr/>
          <p:nvPr/>
        </p:nvCxnSpPr>
        <p:spPr>
          <a:xfrm>
            <a:off x="238538" y="1624084"/>
            <a:ext cx="6612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92E092EB-61B9-4DCF-B1CF-5DEA83A765F9}"/>
              </a:ext>
            </a:extLst>
          </p:cNvPr>
          <p:cNvCxnSpPr/>
          <p:nvPr/>
        </p:nvCxnSpPr>
        <p:spPr>
          <a:xfrm>
            <a:off x="227162" y="2677243"/>
            <a:ext cx="6612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C59BD93F-47A5-4224-B09A-8E01E5922C15}"/>
              </a:ext>
            </a:extLst>
          </p:cNvPr>
          <p:cNvCxnSpPr/>
          <p:nvPr/>
        </p:nvCxnSpPr>
        <p:spPr>
          <a:xfrm>
            <a:off x="229434" y="3252729"/>
            <a:ext cx="6612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CA788F89-EF3F-4A0D-B0B8-EC1D32D6EB4D}"/>
              </a:ext>
            </a:extLst>
          </p:cNvPr>
          <p:cNvCxnSpPr/>
          <p:nvPr/>
        </p:nvCxnSpPr>
        <p:spPr>
          <a:xfrm>
            <a:off x="231706" y="3828215"/>
            <a:ext cx="6612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B6B965F6-1E1F-40E9-87A9-E09AEDA41241}"/>
              </a:ext>
            </a:extLst>
          </p:cNvPr>
          <p:cNvCxnSpPr/>
          <p:nvPr/>
        </p:nvCxnSpPr>
        <p:spPr>
          <a:xfrm>
            <a:off x="233978" y="4417345"/>
            <a:ext cx="6612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C11EEE92-DAB8-4B9F-8696-286129A10B1E}"/>
              </a:ext>
            </a:extLst>
          </p:cNvPr>
          <p:cNvCxnSpPr/>
          <p:nvPr/>
        </p:nvCxnSpPr>
        <p:spPr>
          <a:xfrm>
            <a:off x="222602" y="5006479"/>
            <a:ext cx="6612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F3C3E3C2-70C7-4664-BBCD-5D1BDBB95988}"/>
              </a:ext>
            </a:extLst>
          </p:cNvPr>
          <p:cNvSpPr txBox="1"/>
          <p:nvPr/>
        </p:nvSpPr>
        <p:spPr>
          <a:xfrm>
            <a:off x="7013715" y="1154456"/>
            <a:ext cx="5123399" cy="1938992"/>
          </a:xfrm>
          <a:prstGeom prst="rect">
            <a:avLst/>
          </a:prstGeom>
          <a:noFill/>
          <a:ln>
            <a:solidFill>
              <a:srgbClr val="0070C0"/>
            </a:solidFill>
          </a:ln>
        </p:spPr>
        <p:txBody>
          <a:bodyPr wrap="square">
            <a:spAutoFit/>
          </a:bodyPr>
          <a:lstStyle/>
          <a:p>
            <a:pPr algn="just" eaLnBrk="1" hangingPunct="1">
              <a:buClrTx/>
              <a:buSzPct val="100000"/>
              <a:defRPr/>
            </a:pPr>
            <a:r>
              <a:rPr lang="pt-BR" altLang="en-US" sz="2400" dirty="0">
                <a:solidFill>
                  <a:srgbClr val="0070C0"/>
                </a:solidFill>
                <a:latin typeface="Arial" panose="020B0604020202020204" pitchFamily="34" charset="0"/>
                <a:cs typeface="Arial" panose="020B0604020202020204" pitchFamily="34" charset="0"/>
              </a:rPr>
              <a:t>Impostos e subsídios distorcem a relação entre o preço de mercado e o rendimento (custo dos fatores). Como veremos, hoje utilizamos o termo “Preços Básicos”.</a:t>
            </a:r>
          </a:p>
        </p:txBody>
      </p:sp>
      <p:sp>
        <p:nvSpPr>
          <p:cNvPr id="14" name="Chave Direita 13">
            <a:extLst>
              <a:ext uri="{FF2B5EF4-FFF2-40B4-BE49-F238E27FC236}">
                <a16:creationId xmlns:a16="http://schemas.microsoft.com/office/drawing/2014/main" id="{9EA5796C-E171-4686-8E65-EEC4FEBF998D}"/>
              </a:ext>
            </a:extLst>
          </p:cNvPr>
          <p:cNvSpPr/>
          <p:nvPr/>
        </p:nvSpPr>
        <p:spPr>
          <a:xfrm>
            <a:off x="6559826" y="1624084"/>
            <a:ext cx="453889" cy="1053157"/>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67687886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2B3DC377-7C08-4ED6-A50C-729527CE2B06}"/>
              </a:ext>
            </a:extLst>
          </p:cNvPr>
          <p:cNvSpPr>
            <a:spLocks noGrp="1"/>
          </p:cNvSpPr>
          <p:nvPr>
            <p:ph type="title"/>
          </p:nvPr>
        </p:nvSpPr>
        <p:spPr>
          <a:xfrm>
            <a:off x="5909497" y="163776"/>
            <a:ext cx="0" cy="0"/>
          </a:xfrm>
        </p:spPr>
        <p:txBody>
          <a:bodyPr/>
          <a:lstStyle/>
          <a:p>
            <a:pPr algn="ctr" eaLnBrk="1" hangingPunct="1">
              <a:defRPr/>
            </a:pPr>
            <a:r>
              <a:rPr lang="pt-BR" sz="3600" dirty="0">
                <a:solidFill>
                  <a:schemeClr val="tx1"/>
                </a:solidFill>
                <a:effectLst/>
                <a:latin typeface="Arial" panose="020B0604020202020204" pitchFamily="34" charset="0"/>
                <a:cs typeface="Arial" panose="020B0604020202020204" pitchFamily="34" charset="0"/>
              </a:rPr>
              <a:t>Calculando o PIB Pela Ótica da Renda</a:t>
            </a:r>
          </a:p>
        </p:txBody>
      </p:sp>
      <p:sp>
        <p:nvSpPr>
          <p:cNvPr id="6" name="CaixaDeTexto 5">
            <a:extLst>
              <a:ext uri="{FF2B5EF4-FFF2-40B4-BE49-F238E27FC236}">
                <a16:creationId xmlns:a16="http://schemas.microsoft.com/office/drawing/2014/main" id="{3A5AA5A2-3F7D-4D93-867A-C49DB3A5574B}"/>
              </a:ext>
            </a:extLst>
          </p:cNvPr>
          <p:cNvSpPr txBox="1"/>
          <p:nvPr/>
        </p:nvSpPr>
        <p:spPr>
          <a:xfrm>
            <a:off x="238538" y="1033670"/>
            <a:ext cx="6875511" cy="3816429"/>
          </a:xfrm>
          <a:prstGeom prst="rect">
            <a:avLst/>
          </a:prstGeom>
          <a:noFill/>
          <a:ln w="28575">
            <a:solidFill>
              <a:schemeClr val="tx1"/>
            </a:solidFill>
          </a:ln>
        </p:spPr>
        <p:txBody>
          <a:bodyPr wrap="square" rtlCol="0">
            <a:spAutoFit/>
          </a:bodyPr>
          <a:lstStyle/>
          <a:p>
            <a:r>
              <a:rPr lang="pt-BR" sz="3000" dirty="0">
                <a:solidFill>
                  <a:srgbClr val="0070C0"/>
                </a:solidFill>
                <a:latin typeface="Arial" panose="020B0604020202020204" pitchFamily="34" charset="0"/>
                <a:cs typeface="Arial" panose="020B0604020202020204" pitchFamily="34" charset="0"/>
              </a:rPr>
              <a:t>(-) Lucros Retidos</a:t>
            </a:r>
            <a:endParaRPr lang="pt-BR" sz="800" dirty="0">
              <a:solidFill>
                <a:srgbClr val="0070C0"/>
              </a:solidFill>
              <a:latin typeface="Arial" panose="020B0604020202020204" pitchFamily="34" charset="0"/>
              <a:cs typeface="Arial" panose="020B0604020202020204" pitchFamily="34" charset="0"/>
            </a:endParaRPr>
          </a:p>
          <a:p>
            <a:r>
              <a:rPr lang="pt-BR" sz="3000" dirty="0">
                <a:solidFill>
                  <a:srgbClr val="0070C0"/>
                </a:solidFill>
                <a:latin typeface="Arial" panose="020B0604020202020204" pitchFamily="34" charset="0"/>
                <a:cs typeface="Arial" panose="020B0604020202020204" pitchFamily="34" charset="0"/>
              </a:rPr>
              <a:t>(-) Impostos Diretos Sobre Empresas</a:t>
            </a:r>
          </a:p>
          <a:p>
            <a:r>
              <a:rPr lang="pt-BR" sz="3000" dirty="0">
                <a:solidFill>
                  <a:srgbClr val="0070C0"/>
                </a:solidFill>
                <a:latin typeface="Arial" panose="020B0604020202020204" pitchFamily="34" charset="0"/>
                <a:cs typeface="Arial" panose="020B0604020202020204" pitchFamily="34" charset="0"/>
              </a:rPr>
              <a:t>(-) Outras Receitas do Governo</a:t>
            </a:r>
            <a:endParaRPr lang="pt-BR" sz="800" dirty="0">
              <a:solidFill>
                <a:srgbClr val="0070C0"/>
              </a:solidFill>
              <a:latin typeface="Arial" panose="020B0604020202020204" pitchFamily="34" charset="0"/>
              <a:cs typeface="Arial" panose="020B0604020202020204" pitchFamily="34" charset="0"/>
            </a:endParaRPr>
          </a:p>
          <a:p>
            <a:r>
              <a:rPr lang="pt-BR" sz="3000" dirty="0">
                <a:solidFill>
                  <a:srgbClr val="0070C0"/>
                </a:solidFill>
                <a:latin typeface="Arial" panose="020B0604020202020204" pitchFamily="34" charset="0"/>
                <a:cs typeface="Arial" panose="020B0604020202020204" pitchFamily="34" charset="0"/>
              </a:rPr>
              <a:t>(+) Transferências Governamentais</a:t>
            </a:r>
          </a:p>
          <a:p>
            <a:endParaRPr lang="pt-BR" sz="800" dirty="0">
              <a:latin typeface="Arial" panose="020B0604020202020204" pitchFamily="34" charset="0"/>
              <a:cs typeface="Arial" panose="020B0604020202020204" pitchFamily="34" charset="0"/>
            </a:endParaRPr>
          </a:p>
          <a:p>
            <a:r>
              <a:rPr lang="pt-BR" sz="3000" dirty="0">
                <a:latin typeface="Arial" panose="020B0604020202020204" pitchFamily="34" charset="0"/>
                <a:cs typeface="Arial" panose="020B0604020202020204" pitchFamily="34" charset="0"/>
              </a:rPr>
              <a:t>(=) Renda Pessoal</a:t>
            </a:r>
            <a:endParaRPr lang="pt-BR" sz="800" dirty="0">
              <a:latin typeface="Arial" panose="020B0604020202020204" pitchFamily="34" charset="0"/>
              <a:cs typeface="Arial" panose="020B0604020202020204" pitchFamily="34" charset="0"/>
            </a:endParaRPr>
          </a:p>
          <a:p>
            <a:endParaRPr lang="pt-BR" sz="800" dirty="0">
              <a:latin typeface="Arial" panose="020B0604020202020204" pitchFamily="34" charset="0"/>
              <a:cs typeface="Arial" panose="020B0604020202020204" pitchFamily="34" charset="0"/>
            </a:endParaRPr>
          </a:p>
          <a:p>
            <a:r>
              <a:rPr lang="pt-BR" sz="3000" dirty="0">
                <a:solidFill>
                  <a:srgbClr val="0070C0"/>
                </a:solidFill>
                <a:latin typeface="Arial" panose="020B0604020202020204" pitchFamily="34" charset="0"/>
                <a:cs typeface="Arial" panose="020B0604020202020204" pitchFamily="34" charset="0"/>
              </a:rPr>
              <a:t>(-) Impostos Diretos Sobre as Famílias</a:t>
            </a:r>
          </a:p>
          <a:p>
            <a:endParaRPr lang="pt-BR" sz="800" dirty="0">
              <a:latin typeface="Arial" panose="020B0604020202020204" pitchFamily="34" charset="0"/>
              <a:cs typeface="Arial" panose="020B0604020202020204" pitchFamily="34" charset="0"/>
            </a:endParaRPr>
          </a:p>
          <a:p>
            <a:r>
              <a:rPr lang="pt-BR" sz="3000" dirty="0">
                <a:latin typeface="Arial" panose="020B0604020202020204" pitchFamily="34" charset="0"/>
                <a:cs typeface="Arial" panose="020B0604020202020204" pitchFamily="34" charset="0"/>
              </a:rPr>
              <a:t>(=) Renda Pessoal Disponível (RPD)</a:t>
            </a:r>
          </a:p>
        </p:txBody>
      </p:sp>
      <p:cxnSp>
        <p:nvCxnSpPr>
          <p:cNvPr id="12" name="Conector reto 11">
            <a:extLst>
              <a:ext uri="{FF2B5EF4-FFF2-40B4-BE49-F238E27FC236}">
                <a16:creationId xmlns:a16="http://schemas.microsoft.com/office/drawing/2014/main" id="{3E090086-9596-4805-88A1-654C95881DF0}"/>
              </a:ext>
            </a:extLst>
          </p:cNvPr>
          <p:cNvCxnSpPr>
            <a:cxnSpLocks/>
          </p:cNvCxnSpPr>
          <p:nvPr/>
        </p:nvCxnSpPr>
        <p:spPr>
          <a:xfrm>
            <a:off x="222602" y="3000249"/>
            <a:ext cx="68914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have Direita 12">
            <a:extLst>
              <a:ext uri="{FF2B5EF4-FFF2-40B4-BE49-F238E27FC236}">
                <a16:creationId xmlns:a16="http://schemas.microsoft.com/office/drawing/2014/main" id="{219D3497-E766-4FA7-80C1-4DD0CDD9420A}"/>
              </a:ext>
            </a:extLst>
          </p:cNvPr>
          <p:cNvSpPr/>
          <p:nvPr/>
        </p:nvSpPr>
        <p:spPr>
          <a:xfrm>
            <a:off x="6796583" y="2511190"/>
            <a:ext cx="462792" cy="425360"/>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4" name="Conector reto 13">
            <a:extLst>
              <a:ext uri="{FF2B5EF4-FFF2-40B4-BE49-F238E27FC236}">
                <a16:creationId xmlns:a16="http://schemas.microsoft.com/office/drawing/2014/main" id="{7D31184E-3FF6-44D7-B4C8-17D46DD16D29}"/>
              </a:ext>
            </a:extLst>
          </p:cNvPr>
          <p:cNvCxnSpPr>
            <a:cxnSpLocks/>
          </p:cNvCxnSpPr>
          <p:nvPr/>
        </p:nvCxnSpPr>
        <p:spPr>
          <a:xfrm>
            <a:off x="224874" y="3575735"/>
            <a:ext cx="68914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A5115447-E156-4EB3-A2D8-21FACC6DEFD6}"/>
              </a:ext>
            </a:extLst>
          </p:cNvPr>
          <p:cNvCxnSpPr>
            <a:cxnSpLocks/>
          </p:cNvCxnSpPr>
          <p:nvPr/>
        </p:nvCxnSpPr>
        <p:spPr>
          <a:xfrm>
            <a:off x="213498" y="4164868"/>
            <a:ext cx="68914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49BEFAFD-E935-4073-98FB-616686D4FF93}"/>
              </a:ext>
            </a:extLst>
          </p:cNvPr>
          <p:cNvSpPr txBox="1"/>
          <p:nvPr/>
        </p:nvSpPr>
        <p:spPr>
          <a:xfrm>
            <a:off x="7274253" y="2169568"/>
            <a:ext cx="4230810" cy="830997"/>
          </a:xfrm>
          <a:prstGeom prst="rect">
            <a:avLst/>
          </a:prstGeom>
          <a:noFill/>
          <a:ln>
            <a:solidFill>
              <a:srgbClr val="0070C0"/>
            </a:solidFill>
          </a:ln>
        </p:spPr>
        <p:txBody>
          <a:bodyPr wrap="square">
            <a:spAutoFit/>
          </a:bodyPr>
          <a:lstStyle/>
          <a:p>
            <a:pPr algn="just" eaLnBrk="1" hangingPunct="1">
              <a:buClrTx/>
              <a:buSzPct val="100000"/>
              <a:defRPr/>
            </a:pPr>
            <a:r>
              <a:rPr lang="pt-BR" altLang="en-US" sz="2400" dirty="0">
                <a:solidFill>
                  <a:srgbClr val="0070C0"/>
                </a:solidFill>
                <a:latin typeface="Arial" panose="020B0604020202020204" pitchFamily="34" charset="0"/>
                <a:cs typeface="Arial" panose="020B0604020202020204" pitchFamily="34" charset="0"/>
              </a:rPr>
              <a:t>Transferências </a:t>
            </a:r>
            <a:r>
              <a:rPr lang="pt-BR" altLang="en-US" sz="2400" dirty="0">
                <a:solidFill>
                  <a:srgbClr val="0070C0"/>
                </a:solidFill>
                <a:latin typeface="Arial" panose="020B0604020202020204" pitchFamily="34" charset="0"/>
                <a:cs typeface="Arial" panose="020B0604020202020204" pitchFamily="34" charset="0"/>
                <a:sym typeface="Symbol" panose="05050102010706020507" pitchFamily="18" charset="2"/>
              </a:rPr>
              <a:t> </a:t>
            </a:r>
            <a:r>
              <a:rPr lang="pt-BR" altLang="en-US" sz="2400" dirty="0">
                <a:solidFill>
                  <a:srgbClr val="0070C0"/>
                </a:solidFill>
                <a:latin typeface="Arial" panose="020B0604020202020204" pitchFamily="34" charset="0"/>
                <a:cs typeface="Arial" panose="020B0604020202020204" pitchFamily="34" charset="0"/>
              </a:rPr>
              <a:t>renda do governo para o setor privado.</a:t>
            </a:r>
          </a:p>
        </p:txBody>
      </p:sp>
      <p:sp>
        <p:nvSpPr>
          <p:cNvPr id="19" name="CaixaDeTexto 18">
            <a:extLst>
              <a:ext uri="{FF2B5EF4-FFF2-40B4-BE49-F238E27FC236}">
                <a16:creationId xmlns:a16="http://schemas.microsoft.com/office/drawing/2014/main" id="{A5EAA1AE-B70F-4720-A519-7B055107D2B7}"/>
              </a:ext>
            </a:extLst>
          </p:cNvPr>
          <p:cNvSpPr txBox="1"/>
          <p:nvPr/>
        </p:nvSpPr>
        <p:spPr>
          <a:xfrm>
            <a:off x="7249978" y="3711151"/>
            <a:ext cx="4703484" cy="1677382"/>
          </a:xfrm>
          <a:prstGeom prst="rect">
            <a:avLst/>
          </a:prstGeom>
          <a:noFill/>
          <a:ln>
            <a:solidFill>
              <a:srgbClr val="0070C0"/>
            </a:solidFill>
          </a:ln>
        </p:spPr>
        <p:txBody>
          <a:bodyPr wrap="square">
            <a:spAutoFit/>
          </a:bodyPr>
          <a:lstStyle/>
          <a:p>
            <a:pPr marL="342900" indent="-342900" algn="just" eaLnBrk="1" hangingPunct="1">
              <a:buClrTx/>
              <a:buSzPct val="100000"/>
              <a:buFont typeface="Wingdings" panose="05000000000000000000" pitchFamily="2" charset="2"/>
              <a:buChar char="§"/>
              <a:defRPr/>
            </a:pPr>
            <a:r>
              <a:rPr lang="pt-BR" altLang="en-US" sz="2400" dirty="0">
                <a:solidFill>
                  <a:srgbClr val="0070C0"/>
                </a:solidFill>
                <a:latin typeface="Arial" panose="020B0604020202020204" pitchFamily="34" charset="0"/>
                <a:cs typeface="Arial" panose="020B0604020202020204" pitchFamily="34" charset="0"/>
              </a:rPr>
              <a:t>Poupança Privada = </a:t>
            </a:r>
            <a:r>
              <a:rPr lang="pt-BR" altLang="en-US" sz="2400" i="1" dirty="0" err="1">
                <a:solidFill>
                  <a:srgbClr val="0070C0"/>
                </a:solidFill>
                <a:latin typeface="Arial" panose="020B0604020202020204" pitchFamily="34" charset="0"/>
                <a:cs typeface="Arial" panose="020B0604020202020204" pitchFamily="34" charset="0"/>
              </a:rPr>
              <a:t>S</a:t>
            </a:r>
            <a:r>
              <a:rPr lang="pt-BR" altLang="en-US" sz="1600" i="1" dirty="0" err="1">
                <a:solidFill>
                  <a:srgbClr val="0070C0"/>
                </a:solidFill>
                <a:latin typeface="Arial" panose="020B0604020202020204" pitchFamily="34" charset="0"/>
                <a:cs typeface="Arial" panose="020B0604020202020204" pitchFamily="34" charset="0"/>
              </a:rPr>
              <a:t>famílias</a:t>
            </a:r>
            <a:r>
              <a:rPr lang="pt-BR" altLang="en-US" sz="2400" i="1" dirty="0">
                <a:solidFill>
                  <a:srgbClr val="0070C0"/>
                </a:solidFill>
                <a:latin typeface="Arial" panose="020B0604020202020204" pitchFamily="34" charset="0"/>
                <a:cs typeface="Arial" panose="020B0604020202020204" pitchFamily="34" charset="0"/>
              </a:rPr>
              <a:t> + Lucros Retidos</a:t>
            </a:r>
            <a:endParaRPr lang="pt-BR" altLang="en-US" sz="2400" dirty="0">
              <a:solidFill>
                <a:srgbClr val="0070C0"/>
              </a:solidFill>
              <a:latin typeface="Arial" panose="020B0604020202020204" pitchFamily="34" charset="0"/>
              <a:cs typeface="Arial" panose="020B0604020202020204" pitchFamily="34" charset="0"/>
            </a:endParaRPr>
          </a:p>
          <a:p>
            <a:pPr algn="just" eaLnBrk="1" hangingPunct="1">
              <a:buClrTx/>
              <a:buSzPct val="100000"/>
              <a:buFont typeface="Wingdings" panose="05000000000000000000" pitchFamily="2" charset="2"/>
              <a:buChar char="§"/>
              <a:defRPr/>
            </a:pPr>
            <a:endParaRPr lang="pt-BR" altLang="en-US" sz="700" dirty="0">
              <a:solidFill>
                <a:srgbClr val="0070C0"/>
              </a:solidFill>
              <a:latin typeface="Arial" panose="020B0604020202020204" pitchFamily="34" charset="0"/>
              <a:cs typeface="Arial" panose="020B0604020202020204" pitchFamily="34" charset="0"/>
            </a:endParaRPr>
          </a:p>
          <a:p>
            <a:pPr marL="342900" indent="-342900" algn="just" eaLnBrk="1" hangingPunct="1">
              <a:buClrTx/>
              <a:buSzPct val="100000"/>
              <a:buFont typeface="Wingdings" panose="05000000000000000000" pitchFamily="2" charset="2"/>
              <a:buChar char="§"/>
              <a:defRPr/>
            </a:pPr>
            <a:r>
              <a:rPr lang="pt-BR" altLang="en-US" sz="2400" dirty="0">
                <a:solidFill>
                  <a:srgbClr val="0070C0"/>
                </a:solidFill>
                <a:latin typeface="Arial" panose="020B0604020202020204" pitchFamily="34" charset="0"/>
                <a:cs typeface="Arial" panose="020B0604020202020204" pitchFamily="34" charset="0"/>
              </a:rPr>
              <a:t>RPD = salários + aluguéis + juros + lucros (líquidos)</a:t>
            </a:r>
          </a:p>
        </p:txBody>
      </p:sp>
      <p:sp>
        <p:nvSpPr>
          <p:cNvPr id="20" name="Chave Direita 19">
            <a:extLst>
              <a:ext uri="{FF2B5EF4-FFF2-40B4-BE49-F238E27FC236}">
                <a16:creationId xmlns:a16="http://schemas.microsoft.com/office/drawing/2014/main" id="{0B55185F-2FF6-4965-AAEF-D976618A94D8}"/>
              </a:ext>
            </a:extLst>
          </p:cNvPr>
          <p:cNvSpPr/>
          <p:nvPr/>
        </p:nvSpPr>
        <p:spPr>
          <a:xfrm>
            <a:off x="6803211" y="4253850"/>
            <a:ext cx="462792" cy="425360"/>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22459788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CF3E203C-9B7C-4654-8F14-496293438801}"/>
              </a:ext>
            </a:extLst>
          </p:cNvPr>
          <p:cNvSpPr>
            <a:spLocks noGrp="1"/>
          </p:cNvSpPr>
          <p:nvPr>
            <p:ph idx="1"/>
          </p:nvPr>
        </p:nvSpPr>
        <p:spPr>
          <a:xfrm>
            <a:off x="228600" y="113470"/>
            <a:ext cx="11734800" cy="1371600"/>
          </a:xfrm>
        </p:spPr>
        <p:txBody>
          <a:bodyPr/>
          <a:lstStyle/>
          <a:p>
            <a:pPr marL="0" indent="0" algn="just">
              <a:buNone/>
            </a:pPr>
            <a:r>
              <a:rPr lang="pt-BR" sz="3200" b="1" dirty="0">
                <a:latin typeface="Calibri" panose="020F0502020204030204" pitchFamily="34" charset="0"/>
              </a:rPr>
              <a:t>Exemplo 4: </a:t>
            </a:r>
            <a:r>
              <a:rPr lang="pt-BR" sz="3200" dirty="0">
                <a:latin typeface="Calibri" panose="020F0502020204030204" pitchFamily="34" charset="0"/>
              </a:rPr>
              <a:t>Considere uma economia hipotética apresentando os seguintes dados, em unidades monetárias, para um </a:t>
            </a:r>
            <a:r>
              <a:rPr lang="en-US" sz="3200" dirty="0" err="1">
                <a:latin typeface="Calibri" panose="020F0502020204030204" pitchFamily="34" charset="0"/>
              </a:rPr>
              <a:t>determinado</a:t>
            </a:r>
            <a:r>
              <a:rPr lang="en-US" sz="3200" dirty="0">
                <a:latin typeface="Calibri" panose="020F0502020204030204" pitchFamily="34" charset="0"/>
              </a:rPr>
              <a:t> </a:t>
            </a:r>
            <a:r>
              <a:rPr lang="en-US" sz="3200" dirty="0" err="1">
                <a:latin typeface="Calibri" panose="020F0502020204030204" pitchFamily="34" charset="0"/>
              </a:rPr>
              <a:t>período</a:t>
            </a:r>
            <a:r>
              <a:rPr lang="en-US" sz="3200" dirty="0">
                <a:latin typeface="Calibri" panose="020F0502020204030204" pitchFamily="34" charset="0"/>
              </a:rPr>
              <a:t>.</a:t>
            </a:r>
          </a:p>
        </p:txBody>
      </p:sp>
      <p:pic>
        <p:nvPicPr>
          <p:cNvPr id="5" name="Imagem 4">
            <a:extLst>
              <a:ext uri="{FF2B5EF4-FFF2-40B4-BE49-F238E27FC236}">
                <a16:creationId xmlns:a16="http://schemas.microsoft.com/office/drawing/2014/main" id="{6EAB464E-CCA5-469D-B4D1-05E1E205B32B}"/>
              </a:ext>
            </a:extLst>
          </p:cNvPr>
          <p:cNvPicPr>
            <a:picLocks noChangeAspect="1"/>
          </p:cNvPicPr>
          <p:nvPr/>
        </p:nvPicPr>
        <p:blipFill>
          <a:blip r:embed="rId2"/>
          <a:stretch>
            <a:fillRect/>
          </a:stretch>
        </p:blipFill>
        <p:spPr>
          <a:xfrm>
            <a:off x="228600" y="1123950"/>
            <a:ext cx="11734800" cy="5620580"/>
          </a:xfrm>
          <a:prstGeom prst="rect">
            <a:avLst/>
          </a:prstGeom>
        </p:spPr>
      </p:pic>
    </p:spTree>
    <p:extLst>
      <p:ext uri="{BB962C8B-B14F-4D97-AF65-F5344CB8AC3E}">
        <p14:creationId xmlns:p14="http://schemas.microsoft.com/office/powerpoint/2010/main" val="418831848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20658495-F3FC-453A-862C-17B480C5DFB9}"/>
              </a:ext>
            </a:extLst>
          </p:cNvPr>
          <p:cNvSpPr/>
          <p:nvPr/>
        </p:nvSpPr>
        <p:spPr>
          <a:xfrm>
            <a:off x="5618922" y="5845037"/>
            <a:ext cx="477078" cy="462998"/>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ço Reservado para Conteúdo 2">
            <a:extLst>
              <a:ext uri="{FF2B5EF4-FFF2-40B4-BE49-F238E27FC236}">
                <a16:creationId xmlns:a16="http://schemas.microsoft.com/office/drawing/2014/main" id="{9DA71FC1-735D-4894-BB97-4F0E975AC4C0}"/>
              </a:ext>
            </a:extLst>
          </p:cNvPr>
          <p:cNvSpPr>
            <a:spLocks noGrp="1"/>
          </p:cNvSpPr>
          <p:nvPr>
            <p:ph idx="1"/>
          </p:nvPr>
        </p:nvSpPr>
        <p:spPr>
          <a:xfrm>
            <a:off x="304800" y="392807"/>
            <a:ext cx="11741426" cy="6127263"/>
          </a:xfrm>
        </p:spPr>
        <p:txBody>
          <a:bodyPr>
            <a:noAutofit/>
          </a:bodyPr>
          <a:lstStyle/>
          <a:p>
            <a:pPr algn="just">
              <a:buClrTx/>
              <a:buFont typeface="Wingdings" panose="05000000000000000000" pitchFamily="2" charset="2"/>
              <a:buChar char="§"/>
            </a:pPr>
            <a:r>
              <a:rPr lang="pt-BR" sz="2800" dirty="0">
                <a:latin typeface="Calibri" panose="020F0502020204030204" pitchFamily="34" charset="0"/>
              </a:rPr>
              <a:t>Analise os valores dos aluguéis, da variação de estoques, do Produto Nacional Bruto a custo de fatores e da Oferta Total de bens e serviços dessa economia.</a:t>
            </a:r>
          </a:p>
          <a:p>
            <a:pPr algn="just">
              <a:buClrTx/>
              <a:buFont typeface="Wingdings" panose="05000000000000000000" pitchFamily="2" charset="2"/>
              <a:buChar char="§"/>
            </a:pPr>
            <a:r>
              <a:rPr lang="pt-BR" sz="2800" b="1" dirty="0">
                <a:latin typeface="Calibri" panose="020F0502020204030204" pitchFamily="34" charset="0"/>
              </a:rPr>
              <a:t>I.</a:t>
            </a:r>
            <a:r>
              <a:rPr lang="pt-BR" sz="2800" dirty="0">
                <a:latin typeface="Calibri" panose="020F0502020204030204" pitchFamily="34" charset="0"/>
              </a:rPr>
              <a:t> O valor dos aluguéis nesta economia é igual a 230 unidades monetárias.</a:t>
            </a:r>
          </a:p>
          <a:p>
            <a:pPr algn="just">
              <a:buClrTx/>
              <a:buFont typeface="Wingdings" panose="05000000000000000000" pitchFamily="2" charset="2"/>
              <a:buChar char="§"/>
            </a:pPr>
            <a:r>
              <a:rPr lang="pt-BR" sz="2800" b="1" dirty="0">
                <a:latin typeface="Calibri" panose="020F0502020204030204" pitchFamily="34" charset="0"/>
              </a:rPr>
              <a:t>II.</a:t>
            </a:r>
            <a:r>
              <a:rPr lang="pt-BR" sz="2800" dirty="0">
                <a:latin typeface="Calibri" panose="020F0502020204030204" pitchFamily="34" charset="0"/>
              </a:rPr>
              <a:t> O valor correspondente à variação de estoques é igual a 650 unidades monetárias.</a:t>
            </a:r>
          </a:p>
          <a:p>
            <a:pPr algn="just">
              <a:buClrTx/>
              <a:buFont typeface="Wingdings" panose="05000000000000000000" pitchFamily="2" charset="2"/>
              <a:buChar char="§"/>
            </a:pPr>
            <a:r>
              <a:rPr lang="pt-BR" sz="2800" b="1" dirty="0">
                <a:latin typeface="Calibri" panose="020F0502020204030204" pitchFamily="34" charset="0"/>
              </a:rPr>
              <a:t>III.</a:t>
            </a:r>
            <a:r>
              <a:rPr lang="pt-BR" sz="2800" dirty="0">
                <a:latin typeface="Calibri" panose="020F0502020204030204" pitchFamily="34" charset="0"/>
              </a:rPr>
              <a:t> O Produto Nacional Bruto a custo de fatores soma 1910 unidades monetárias.</a:t>
            </a:r>
          </a:p>
          <a:p>
            <a:pPr algn="just">
              <a:buClrTx/>
              <a:buFont typeface="Wingdings" panose="05000000000000000000" pitchFamily="2" charset="2"/>
              <a:buChar char="§"/>
            </a:pPr>
            <a:r>
              <a:rPr lang="pt-BR" sz="2800" b="1" dirty="0">
                <a:latin typeface="Calibri" panose="020F0502020204030204" pitchFamily="34" charset="0"/>
              </a:rPr>
              <a:t>IV.</a:t>
            </a:r>
            <a:r>
              <a:rPr lang="pt-BR" sz="2800" dirty="0">
                <a:latin typeface="Calibri" panose="020F0502020204030204" pitchFamily="34" charset="0"/>
              </a:rPr>
              <a:t> A oferta total de bens e serviços nesta economia corresponde a 2700 unidades monetárias.</a:t>
            </a:r>
          </a:p>
          <a:p>
            <a:pPr algn="just">
              <a:buClrTx/>
              <a:buFont typeface="Wingdings" panose="05000000000000000000" pitchFamily="2" charset="2"/>
              <a:buChar char="§"/>
            </a:pPr>
            <a:endParaRPr lang="pt-BR" sz="500" dirty="0">
              <a:latin typeface="Calibri" panose="020F0502020204030204" pitchFamily="34" charset="0"/>
            </a:endParaRPr>
          </a:p>
          <a:p>
            <a:pPr algn="just">
              <a:buClrTx/>
              <a:buFont typeface="Wingdings" panose="05000000000000000000" pitchFamily="2" charset="2"/>
              <a:buChar char="§"/>
            </a:pPr>
            <a:r>
              <a:rPr lang="pt-BR" sz="2800" dirty="0">
                <a:latin typeface="Calibri" panose="020F0502020204030204" pitchFamily="34" charset="0"/>
              </a:rPr>
              <a:t>Estão corretas apenas as afirmativas</a:t>
            </a:r>
          </a:p>
          <a:p>
            <a:pPr algn="just">
              <a:buClrTx/>
              <a:buFont typeface="Wingdings" panose="05000000000000000000" pitchFamily="2" charset="2"/>
              <a:buChar char="§"/>
            </a:pPr>
            <a:endParaRPr lang="pt-BR" sz="800" dirty="0">
              <a:latin typeface="Calibri" panose="020F0502020204030204" pitchFamily="34" charset="0"/>
            </a:endParaRPr>
          </a:p>
          <a:p>
            <a:pPr marL="0" indent="0" algn="just">
              <a:buClrTx/>
              <a:buNone/>
            </a:pPr>
            <a:r>
              <a:rPr lang="it-IT" sz="2800" dirty="0">
                <a:latin typeface="Calibri" panose="020F0502020204030204" pitchFamily="34" charset="0"/>
              </a:rPr>
              <a:t>A) II, III, IV        B) III, IV        C) I, II        D) I, III, IV        E) I, II, III, IV</a:t>
            </a:r>
            <a:endParaRPr lang="en-US" sz="2800" dirty="0">
              <a:latin typeface="Calibri" panose="020F0502020204030204" pitchFamily="34" charset="0"/>
            </a:endParaRPr>
          </a:p>
        </p:txBody>
      </p:sp>
    </p:spTree>
    <p:extLst>
      <p:ext uri="{BB962C8B-B14F-4D97-AF65-F5344CB8AC3E}">
        <p14:creationId xmlns:p14="http://schemas.microsoft.com/office/powerpoint/2010/main" val="14473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3F270F62-5F12-4EC6-AD85-C306789E11A4}"/>
              </a:ext>
            </a:extLst>
          </p:cNvPr>
          <p:cNvSpPr>
            <a:spLocks noGrp="1"/>
          </p:cNvSpPr>
          <p:nvPr>
            <p:ph idx="1"/>
          </p:nvPr>
        </p:nvSpPr>
        <p:spPr>
          <a:xfrm>
            <a:off x="92767" y="250414"/>
            <a:ext cx="11847442" cy="2844800"/>
          </a:xfrm>
        </p:spPr>
        <p:txBody>
          <a:bodyPr/>
          <a:lstStyle/>
          <a:p>
            <a:pPr algn="just">
              <a:buClrTx/>
              <a:buFont typeface="Wingdings" panose="05000000000000000000" pitchFamily="2" charset="2"/>
              <a:buChar char="§"/>
            </a:pPr>
            <a:r>
              <a:rPr lang="pt-BR" sz="2700" b="1" dirty="0">
                <a:latin typeface="Calibri" panose="020F0502020204030204" pitchFamily="34" charset="0"/>
              </a:rPr>
              <a:t>Começarei pelo item II.</a:t>
            </a:r>
          </a:p>
          <a:p>
            <a:pPr algn="just">
              <a:buClrTx/>
              <a:buFont typeface="Wingdings" panose="05000000000000000000" pitchFamily="2" charset="2"/>
              <a:buChar char="§"/>
            </a:pPr>
            <a:r>
              <a:rPr lang="pt-BR" sz="2700" dirty="0">
                <a:latin typeface="Calibri" panose="020F0502020204030204" pitchFamily="34" charset="0"/>
              </a:rPr>
              <a:t>O investimento (formação bruta de capital fixo mais variação de estoques) é dado pelo somatório das poupanças privada, pública (saldo do governo em conta corrente) e poupança externa (déficit em conta corrente do BP). Note que o déficit em CC do BP = -20 (superávit de 20). Logo, nesta economia, o investimento é inferior a poupança doméstica, com parte da poupança doméstica sendo utilizada para financiar a formação de capital no resto do mundo. Note também que o enunciado refere-se a poupança líquida do setor privado. Portanto, para obtermos a poupança bruta, devemos adicionar a depreciação.</a:t>
            </a:r>
          </a:p>
          <a:p>
            <a:pPr algn="just">
              <a:buClrTx/>
              <a:buFont typeface="Wingdings" panose="05000000000000000000" pitchFamily="2" charset="2"/>
              <a:buChar char="§"/>
            </a:pPr>
            <a:endParaRPr lang="pt-BR" sz="2700" dirty="0">
              <a:latin typeface="Calibri" panose="020F0502020204030204" pitchFamily="34" charset="0"/>
            </a:endParaRPr>
          </a:p>
          <a:p>
            <a:pPr algn="just">
              <a:buClrTx/>
              <a:buFont typeface="Wingdings" panose="05000000000000000000" pitchFamily="2" charset="2"/>
              <a:buChar char="§"/>
            </a:pPr>
            <a:endParaRPr lang="pt-BR" sz="2700" dirty="0">
              <a:latin typeface="Calibri" panose="020F0502020204030204" pitchFamily="34" charset="0"/>
            </a:endParaRPr>
          </a:p>
          <a:p>
            <a:endParaRPr lang="en-US" sz="2700" dirty="0">
              <a:latin typeface="Calibri" panose="020F0502020204030204" pitchFamily="34" charset="0"/>
            </a:endParaRPr>
          </a:p>
        </p:txBody>
      </p:sp>
      <p:sp>
        <p:nvSpPr>
          <p:cNvPr id="5" name="Espaço Reservado para Conteúdo 1">
            <a:extLst>
              <a:ext uri="{FF2B5EF4-FFF2-40B4-BE49-F238E27FC236}">
                <a16:creationId xmlns:a16="http://schemas.microsoft.com/office/drawing/2014/main" id="{AC073628-9681-4FC5-A35B-35BD5A6664F8}"/>
              </a:ext>
            </a:extLst>
          </p:cNvPr>
          <p:cNvSpPr txBox="1">
            <a:spLocks/>
          </p:cNvSpPr>
          <p:nvPr/>
        </p:nvSpPr>
        <p:spPr>
          <a:xfrm>
            <a:off x="457200" y="4759468"/>
            <a:ext cx="7391400" cy="2844800"/>
          </a:xfrm>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algn="just">
              <a:buClrTx/>
              <a:buFont typeface="Wingdings" panose="05000000000000000000" pitchFamily="2" charset="2"/>
              <a:buChar char="§"/>
            </a:pPr>
            <a:endParaRPr lang="pt-BR" sz="2400" dirty="0">
              <a:latin typeface="Calibri" panose="020F0502020204030204" pitchFamily="34" charset="0"/>
            </a:endParaRPr>
          </a:p>
          <a:p>
            <a:pPr algn="just">
              <a:buClrTx/>
              <a:buFont typeface="Wingdings" panose="05000000000000000000" pitchFamily="2" charset="2"/>
              <a:buChar char="§"/>
            </a:pPr>
            <a:endParaRPr lang="pt-BR" sz="2400" dirty="0">
              <a:latin typeface="Calibri" panose="020F0502020204030204" pitchFamily="34" charset="0"/>
            </a:endParaRPr>
          </a:p>
          <a:p>
            <a:pPr algn="just">
              <a:buClrTx/>
              <a:buFont typeface="Wingdings" panose="05000000000000000000" pitchFamily="2" charset="2"/>
              <a:buChar char="§"/>
            </a:pPr>
            <a:r>
              <a:rPr lang="pt-BR" sz="2400" dirty="0">
                <a:latin typeface="Calibri" panose="020F0502020204030204" pitchFamily="34" charset="0"/>
              </a:rPr>
              <a:t>Logo, como a FBKF = 750, temos:</a:t>
            </a:r>
          </a:p>
          <a:p>
            <a:pPr algn="just">
              <a:buClrTx/>
              <a:buFont typeface="Wingdings" panose="05000000000000000000" pitchFamily="2" charset="2"/>
              <a:buChar char="§"/>
            </a:pPr>
            <a:endParaRPr lang="pt-BR" sz="600" dirty="0">
              <a:latin typeface="Calibri" panose="020F0502020204030204" pitchFamily="34" charset="0"/>
            </a:endParaRPr>
          </a:p>
          <a:p>
            <a:pPr algn="just">
              <a:buClrTx/>
              <a:buFont typeface="Wingdings" panose="05000000000000000000" pitchFamily="2" charset="2"/>
              <a:buChar char="§"/>
            </a:pPr>
            <a:r>
              <a:rPr lang="pt-BR" sz="2400" dirty="0">
                <a:latin typeface="Calibri" panose="020F0502020204030204" pitchFamily="34" charset="0"/>
              </a:rPr>
              <a:t>                                                              .  Logo, II é falsa.</a:t>
            </a:r>
          </a:p>
          <a:p>
            <a:endParaRPr lang="en-US" sz="2400" dirty="0">
              <a:latin typeface="Calibri" panose="020F0502020204030204" pitchFamily="34" charset="0"/>
            </a:endParaRPr>
          </a:p>
        </p:txBody>
      </p:sp>
      <p:graphicFrame>
        <p:nvGraphicFramePr>
          <p:cNvPr id="6" name="Objeto 5">
            <a:extLst>
              <a:ext uri="{FF2B5EF4-FFF2-40B4-BE49-F238E27FC236}">
                <a16:creationId xmlns:a16="http://schemas.microsoft.com/office/drawing/2014/main" id="{71D59BAC-A89D-4BF8-9AF3-FA3BA05F63B8}"/>
              </a:ext>
            </a:extLst>
          </p:cNvPr>
          <p:cNvGraphicFramePr>
            <a:graphicFrameLocks noChangeAspect="1"/>
          </p:cNvGraphicFramePr>
          <p:nvPr>
            <p:extLst>
              <p:ext uri="{D42A27DB-BD31-4B8C-83A1-F6EECF244321}">
                <p14:modId xmlns:p14="http://schemas.microsoft.com/office/powerpoint/2010/main" val="3542669024"/>
              </p:ext>
            </p:extLst>
          </p:nvPr>
        </p:nvGraphicFramePr>
        <p:xfrm>
          <a:off x="652942" y="4547168"/>
          <a:ext cx="5535823" cy="1066799"/>
        </p:xfrm>
        <a:graphic>
          <a:graphicData uri="http://schemas.openxmlformats.org/presentationml/2006/ole">
            <mc:AlternateContent xmlns:mc="http://schemas.openxmlformats.org/markup-compatibility/2006">
              <mc:Choice xmlns:v="urn:schemas-microsoft-com:vml" Requires="v">
                <p:oleObj name="Equation" r:id="rId2" imgW="2425680" imgH="482400" progId="Equation.DSMT4">
                  <p:embed/>
                </p:oleObj>
              </mc:Choice>
              <mc:Fallback>
                <p:oleObj name="Equation" r:id="rId2" imgW="2425680" imgH="482400" progId="Equation.DSMT4">
                  <p:embed/>
                  <p:pic>
                    <p:nvPicPr>
                      <p:cNvPr id="5" name="Objeto 4"/>
                      <p:cNvPicPr/>
                      <p:nvPr/>
                    </p:nvPicPr>
                    <p:blipFill>
                      <a:blip r:embed="rId3"/>
                      <a:stretch>
                        <a:fillRect/>
                      </a:stretch>
                    </p:blipFill>
                    <p:spPr>
                      <a:xfrm>
                        <a:off x="652942" y="4547168"/>
                        <a:ext cx="5535823" cy="1066799"/>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6C813F7D-FCFB-4A80-B9FE-8441FD7A9F36}"/>
              </a:ext>
            </a:extLst>
          </p:cNvPr>
          <p:cNvGraphicFramePr>
            <a:graphicFrameLocks noChangeAspect="1"/>
          </p:cNvGraphicFramePr>
          <p:nvPr>
            <p:extLst>
              <p:ext uri="{D42A27DB-BD31-4B8C-83A1-F6EECF244321}">
                <p14:modId xmlns:p14="http://schemas.microsoft.com/office/powerpoint/2010/main" val="512375032"/>
              </p:ext>
            </p:extLst>
          </p:nvPr>
        </p:nvGraphicFramePr>
        <p:xfrm>
          <a:off x="987286" y="6237359"/>
          <a:ext cx="4267201" cy="381000"/>
        </p:xfrm>
        <a:graphic>
          <a:graphicData uri="http://schemas.openxmlformats.org/presentationml/2006/ole">
            <mc:AlternateContent xmlns:mc="http://schemas.openxmlformats.org/markup-compatibility/2006">
              <mc:Choice xmlns:v="urn:schemas-microsoft-com:vml" Requires="v">
                <p:oleObj name="Equation" r:id="rId4" imgW="1841400" imgH="177480" progId="Equation.DSMT4">
                  <p:embed/>
                </p:oleObj>
              </mc:Choice>
              <mc:Fallback>
                <p:oleObj name="Equation" r:id="rId4" imgW="1841400" imgH="177480" progId="Equation.DSMT4">
                  <p:embed/>
                  <p:pic>
                    <p:nvPicPr>
                      <p:cNvPr id="6" name="Objeto 5"/>
                      <p:cNvPicPr/>
                      <p:nvPr/>
                    </p:nvPicPr>
                    <p:blipFill>
                      <a:blip r:embed="rId5"/>
                      <a:stretch>
                        <a:fillRect/>
                      </a:stretch>
                    </p:blipFill>
                    <p:spPr>
                      <a:xfrm>
                        <a:off x="987286" y="6237359"/>
                        <a:ext cx="4267201" cy="381000"/>
                      </a:xfrm>
                      <a:prstGeom prst="rect">
                        <a:avLst/>
                      </a:prstGeom>
                    </p:spPr>
                  </p:pic>
                </p:oleObj>
              </mc:Fallback>
            </mc:AlternateContent>
          </a:graphicData>
        </a:graphic>
      </p:graphicFrame>
    </p:spTree>
    <p:extLst>
      <p:ext uri="{BB962C8B-B14F-4D97-AF65-F5344CB8AC3E}">
        <p14:creationId xmlns:p14="http://schemas.microsoft.com/office/powerpoint/2010/main" val="150267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C281A0D6-2371-4F23-8B83-7CB237AEA6B7}"/>
              </a:ext>
            </a:extLst>
          </p:cNvPr>
          <p:cNvSpPr>
            <a:spLocks noGrp="1"/>
          </p:cNvSpPr>
          <p:nvPr>
            <p:ph idx="1"/>
          </p:nvPr>
        </p:nvSpPr>
        <p:spPr>
          <a:xfrm>
            <a:off x="132522" y="734566"/>
            <a:ext cx="11868134" cy="4998690"/>
          </a:xfrm>
        </p:spPr>
        <p:txBody>
          <a:bodyPr>
            <a:noAutofit/>
          </a:bodyPr>
          <a:lstStyle/>
          <a:p>
            <a:pPr algn="just">
              <a:buClrTx/>
              <a:buSzPct val="97000"/>
              <a:buFont typeface="Wingdings" panose="05000000000000000000" pitchFamily="2" charset="2"/>
              <a:buChar char="§"/>
            </a:pPr>
            <a:r>
              <a:rPr lang="pt-BR" sz="3000" dirty="0">
                <a:latin typeface="Arial" panose="020B0604020202020204" pitchFamily="34" charset="0"/>
                <a:cs typeface="Arial" panose="020B0604020202020204" pitchFamily="34" charset="0"/>
              </a:rPr>
              <a:t>Índices de preços são números que agregam e representam os preços de determinada cesta de produtos. </a:t>
            </a:r>
          </a:p>
          <a:p>
            <a:pPr lvl="1" algn="just">
              <a:buClrTx/>
              <a:buSzPct val="97000"/>
            </a:pPr>
            <a:r>
              <a:rPr lang="pt-BR" sz="2800" dirty="0">
                <a:latin typeface="Arial" panose="020B0604020202020204" pitchFamily="34" charset="0"/>
                <a:cs typeface="Arial" panose="020B0604020202020204" pitchFamily="34" charset="0"/>
              </a:rPr>
              <a:t>Quanto custa a “cesta básica” hoje ? Quanto custava em 2000 ?</a:t>
            </a:r>
          </a:p>
          <a:p>
            <a:pPr lvl="1" algn="just">
              <a:buClrTx/>
              <a:buSzPct val="97000"/>
            </a:pPr>
            <a:endParaRPr lang="pt-BR" sz="100" dirty="0">
              <a:latin typeface="Arial" panose="020B0604020202020204" pitchFamily="34" charset="0"/>
              <a:cs typeface="Arial" panose="020B0604020202020204" pitchFamily="34" charset="0"/>
            </a:endParaRPr>
          </a:p>
          <a:p>
            <a:pPr algn="just">
              <a:buClrTx/>
              <a:buSzPct val="97000"/>
              <a:buFont typeface="Wingdings" panose="05000000000000000000" pitchFamily="2" charset="2"/>
              <a:buChar char="§"/>
            </a:pPr>
            <a:r>
              <a:rPr lang="pt-BR" sz="3000" dirty="0">
                <a:latin typeface="Arial" panose="020B0604020202020204" pitchFamily="34" charset="0"/>
                <a:cs typeface="Arial" panose="020B0604020202020204" pitchFamily="34" charset="0"/>
              </a:rPr>
              <a:t>Sua variação mede, portanto, a variação média dos preços dos produtos dessa cesta. </a:t>
            </a:r>
          </a:p>
          <a:p>
            <a:pPr algn="just">
              <a:buClrTx/>
              <a:buSzPct val="97000"/>
              <a:buFont typeface="Wingdings" panose="05000000000000000000" pitchFamily="2" charset="2"/>
              <a:buChar char="§"/>
            </a:pPr>
            <a:endParaRPr lang="pt-BR" sz="100" dirty="0">
              <a:latin typeface="Arial" panose="020B0604020202020204" pitchFamily="34" charset="0"/>
              <a:cs typeface="Arial" panose="020B0604020202020204" pitchFamily="34" charset="0"/>
            </a:endParaRPr>
          </a:p>
          <a:p>
            <a:pPr algn="just">
              <a:buClrTx/>
              <a:buSzPct val="97000"/>
              <a:buFont typeface="Wingdings" panose="05000000000000000000" pitchFamily="2" charset="2"/>
              <a:buChar char="§"/>
            </a:pPr>
            <a:r>
              <a:rPr lang="pt-BR" sz="3000" dirty="0">
                <a:latin typeface="Arial" panose="020B0604020202020204" pitchFamily="34" charset="0"/>
                <a:cs typeface="Arial" panose="020B0604020202020204" pitchFamily="34" charset="0"/>
              </a:rPr>
              <a:t>Logo, </a:t>
            </a:r>
            <a:r>
              <a:rPr lang="pt-BR" sz="3000" b="1" dirty="0">
                <a:latin typeface="Arial" panose="020B0604020202020204" pitchFamily="34" charset="0"/>
                <a:cs typeface="Arial" panose="020B0604020202020204" pitchFamily="34" charset="0"/>
              </a:rPr>
              <a:t>Taxa de Inflação </a:t>
            </a:r>
            <a:r>
              <a:rPr lang="pt-BR" sz="3000" dirty="0">
                <a:latin typeface="Arial" panose="020B0604020202020204" pitchFamily="34" charset="0"/>
                <a:cs typeface="Arial" panose="020B0604020202020204" pitchFamily="34" charset="0"/>
              </a:rPr>
              <a:t>→ mede a variação média dos preços em uma economia → média ponderada da variação dos preços.</a:t>
            </a:r>
          </a:p>
          <a:p>
            <a:pPr lvl="1" algn="just">
              <a:buClr>
                <a:schemeClr val="tx1"/>
              </a:buClr>
              <a:buSzPct val="97000"/>
              <a:buFont typeface="Wingdings" panose="05000000000000000000" pitchFamily="2" charset="2"/>
              <a:buChar char="§"/>
            </a:pPr>
            <a:r>
              <a:rPr lang="pt-BR" sz="2600" dirty="0">
                <a:latin typeface="Arial" panose="020B0604020202020204" pitchFamily="34" charset="0"/>
                <a:cs typeface="Arial" panose="020B0604020202020204" pitchFamily="34" charset="0"/>
              </a:rPr>
              <a:t>Os índices podem se referir, por exemplo, a preços ao consumidor, preços ao produtor, custos de produção ou preços de exportação e importação... </a:t>
            </a:r>
          </a:p>
          <a:p>
            <a:pPr lvl="1" algn="just">
              <a:buClr>
                <a:schemeClr val="tx1"/>
              </a:buClr>
              <a:buSzPct val="97000"/>
              <a:buFont typeface="Wingdings" panose="05000000000000000000" pitchFamily="2" charset="2"/>
              <a:buChar char="§"/>
            </a:pPr>
            <a:r>
              <a:rPr lang="pt-BR" sz="2600" dirty="0">
                <a:latin typeface="Arial" panose="020B0604020202020204" pitchFamily="34" charset="0"/>
                <a:cs typeface="Arial" panose="020B0604020202020204" pitchFamily="34" charset="0"/>
              </a:rPr>
              <a:t>Os índices mais difundidos são os índices de preços ao consumidor, que medem a variação do custo de vida de segmentos da população (taxa de inflação ou de deflação). </a:t>
            </a:r>
          </a:p>
        </p:txBody>
      </p:sp>
      <p:sp>
        <p:nvSpPr>
          <p:cNvPr id="5" name="Título 2">
            <a:extLst>
              <a:ext uri="{FF2B5EF4-FFF2-40B4-BE49-F238E27FC236}">
                <a16:creationId xmlns:a16="http://schemas.microsoft.com/office/drawing/2014/main" id="{7BB5B3B9-7B4F-46C7-936B-C04F9E8E1A27}"/>
              </a:ext>
            </a:extLst>
          </p:cNvPr>
          <p:cNvSpPr>
            <a:spLocks noGrp="1"/>
          </p:cNvSpPr>
          <p:nvPr>
            <p:ph type="title"/>
          </p:nvPr>
        </p:nvSpPr>
        <p:spPr>
          <a:xfrm>
            <a:off x="2305873" y="112646"/>
            <a:ext cx="7112631" cy="857250"/>
          </a:xfrm>
        </p:spPr>
        <p:txBody>
          <a:bodyPr/>
          <a:lstStyle/>
          <a:p>
            <a:pPr algn="ctr"/>
            <a:r>
              <a:rPr lang="pt-BR" sz="3600" b="1" dirty="0">
                <a:solidFill>
                  <a:schemeClr val="tx1"/>
                </a:solidFill>
                <a:effectLst/>
                <a:latin typeface="Arial" panose="020B0604020202020204" pitchFamily="34" charset="0"/>
                <a:cs typeface="Arial" panose="020B0604020202020204" pitchFamily="34" charset="0"/>
              </a:rPr>
              <a:t>Observações Sobre a Inflação</a:t>
            </a:r>
          </a:p>
        </p:txBody>
      </p:sp>
    </p:spTree>
    <p:extLst>
      <p:ext uri="{BB962C8B-B14F-4D97-AF65-F5344CB8AC3E}">
        <p14:creationId xmlns:p14="http://schemas.microsoft.com/office/powerpoint/2010/main" val="159791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15BAAD1B-680E-445F-9D6F-04106599A207}"/>
              </a:ext>
            </a:extLst>
          </p:cNvPr>
          <p:cNvSpPr txBox="1">
            <a:spLocks/>
          </p:cNvSpPr>
          <p:nvPr/>
        </p:nvSpPr>
        <p:spPr>
          <a:xfrm>
            <a:off x="228600" y="285750"/>
            <a:ext cx="11817626" cy="156693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lnSpc>
                <a:spcPct val="100000"/>
              </a:lnSpc>
              <a:buClrTx/>
              <a:buFont typeface="Wingdings" panose="05000000000000000000" pitchFamily="2" charset="2"/>
              <a:buChar char="§"/>
            </a:pPr>
            <a:r>
              <a:rPr lang="pt-BR" sz="2600" b="1" dirty="0">
                <a:latin typeface="Calibri" panose="020F0502020204030204" pitchFamily="34" charset="0"/>
              </a:rPr>
              <a:t> Item IV</a:t>
            </a:r>
          </a:p>
          <a:p>
            <a:pPr algn="just">
              <a:lnSpc>
                <a:spcPct val="100000"/>
              </a:lnSpc>
              <a:buClrTx/>
              <a:buFont typeface="Wingdings" panose="05000000000000000000" pitchFamily="2" charset="2"/>
              <a:buChar char="§"/>
            </a:pPr>
            <a:r>
              <a:rPr lang="pt-BR" sz="2600" b="1" dirty="0">
                <a:latin typeface="Calibri" panose="020F0502020204030204" pitchFamily="34" charset="0"/>
              </a:rPr>
              <a:t> </a:t>
            </a:r>
            <a:r>
              <a:rPr lang="pt-BR" sz="2600" dirty="0">
                <a:latin typeface="Calibri" panose="020F0502020204030204" pitchFamily="34" charset="0"/>
              </a:rPr>
              <a:t>A oferta total é dada pela produção doméstica mais as importações. Portanto,          Y</a:t>
            </a:r>
            <a:r>
              <a:rPr lang="pt-BR" sz="1800" dirty="0">
                <a:latin typeface="Calibri" panose="020F0502020204030204" pitchFamily="34" charset="0"/>
              </a:rPr>
              <a:t>PIB</a:t>
            </a:r>
            <a:r>
              <a:rPr lang="pt-BR" sz="2600" dirty="0">
                <a:latin typeface="Calibri" panose="020F0502020204030204" pitchFamily="34" charset="0"/>
              </a:rPr>
              <a:t> + Q</a:t>
            </a:r>
            <a:r>
              <a:rPr lang="pt-BR" sz="1800" dirty="0">
                <a:latin typeface="Calibri" panose="020F0502020204030204" pitchFamily="34" charset="0"/>
              </a:rPr>
              <a:t>BSNF</a:t>
            </a:r>
          </a:p>
          <a:p>
            <a:pPr algn="just">
              <a:lnSpc>
                <a:spcPct val="100000"/>
              </a:lnSpc>
            </a:pPr>
            <a:endParaRPr lang="en-US" sz="2600" dirty="0">
              <a:latin typeface="Calibri" panose="020F0502020204030204" pitchFamily="34" charset="0"/>
            </a:endParaRPr>
          </a:p>
        </p:txBody>
      </p:sp>
      <p:graphicFrame>
        <p:nvGraphicFramePr>
          <p:cNvPr id="5" name="Objeto 4">
            <a:extLst>
              <a:ext uri="{FF2B5EF4-FFF2-40B4-BE49-F238E27FC236}">
                <a16:creationId xmlns:a16="http://schemas.microsoft.com/office/drawing/2014/main" id="{62D4E9C4-8793-4366-8E1B-089E2A4BA000}"/>
              </a:ext>
            </a:extLst>
          </p:cNvPr>
          <p:cNvGraphicFramePr>
            <a:graphicFrameLocks noChangeAspect="1"/>
          </p:cNvGraphicFramePr>
          <p:nvPr>
            <p:extLst>
              <p:ext uri="{D42A27DB-BD31-4B8C-83A1-F6EECF244321}">
                <p14:modId xmlns:p14="http://schemas.microsoft.com/office/powerpoint/2010/main" val="1743889954"/>
              </p:ext>
            </p:extLst>
          </p:nvPr>
        </p:nvGraphicFramePr>
        <p:xfrm>
          <a:off x="379436" y="1744041"/>
          <a:ext cx="9234184" cy="1254703"/>
        </p:xfrm>
        <a:graphic>
          <a:graphicData uri="http://schemas.openxmlformats.org/presentationml/2006/ole">
            <mc:AlternateContent xmlns:mc="http://schemas.openxmlformats.org/markup-compatibility/2006">
              <mc:Choice xmlns:v="urn:schemas-microsoft-com:vml" Requires="v">
                <p:oleObj name="Equation" r:id="rId2" imgW="4292280" imgH="558720" progId="Equation.DSMT4">
                  <p:embed/>
                </p:oleObj>
              </mc:Choice>
              <mc:Fallback>
                <p:oleObj name="Equation" r:id="rId2" imgW="4292280" imgH="558720" progId="Equation.DSMT4">
                  <p:embed/>
                  <p:pic>
                    <p:nvPicPr>
                      <p:cNvPr id="5" name="Objeto 4"/>
                      <p:cNvPicPr/>
                      <p:nvPr/>
                    </p:nvPicPr>
                    <p:blipFill>
                      <a:blip r:embed="rId3"/>
                      <a:stretch>
                        <a:fillRect/>
                      </a:stretch>
                    </p:blipFill>
                    <p:spPr>
                      <a:xfrm>
                        <a:off x="379436" y="1744041"/>
                        <a:ext cx="9234184" cy="1254703"/>
                      </a:xfrm>
                      <a:prstGeom prst="rect">
                        <a:avLst/>
                      </a:prstGeom>
                    </p:spPr>
                  </p:pic>
                </p:oleObj>
              </mc:Fallback>
            </mc:AlternateContent>
          </a:graphicData>
        </a:graphic>
      </p:graphicFrame>
      <p:sp>
        <p:nvSpPr>
          <p:cNvPr id="6" name="CaixaDeTexto 5">
            <a:extLst>
              <a:ext uri="{FF2B5EF4-FFF2-40B4-BE49-F238E27FC236}">
                <a16:creationId xmlns:a16="http://schemas.microsoft.com/office/drawing/2014/main" id="{3D398A66-1206-476A-BE26-D781B3912807}"/>
              </a:ext>
            </a:extLst>
          </p:cNvPr>
          <p:cNvSpPr txBox="1"/>
          <p:nvPr/>
        </p:nvSpPr>
        <p:spPr>
          <a:xfrm>
            <a:off x="4926495" y="2489691"/>
            <a:ext cx="3382617" cy="492443"/>
          </a:xfrm>
          <a:prstGeom prst="rect">
            <a:avLst/>
          </a:prstGeom>
          <a:noFill/>
        </p:spPr>
        <p:txBody>
          <a:bodyPr wrap="square" rtlCol="0">
            <a:spAutoFit/>
          </a:bodyPr>
          <a:lstStyle/>
          <a:p>
            <a:r>
              <a:rPr lang="pt-BR" sz="2600" dirty="0">
                <a:latin typeface="Calibri" panose="020F0502020204030204" pitchFamily="34" charset="0"/>
              </a:rPr>
              <a:t>. Logo, IV é verdadeira.</a:t>
            </a:r>
            <a:endParaRPr lang="en-US" sz="2600" dirty="0">
              <a:latin typeface="Calibri" panose="020F0502020204030204" pitchFamily="34" charset="0"/>
            </a:endParaRPr>
          </a:p>
        </p:txBody>
      </p:sp>
      <p:sp>
        <p:nvSpPr>
          <p:cNvPr id="7" name="Espaço Reservado para Conteúdo 2">
            <a:extLst>
              <a:ext uri="{FF2B5EF4-FFF2-40B4-BE49-F238E27FC236}">
                <a16:creationId xmlns:a16="http://schemas.microsoft.com/office/drawing/2014/main" id="{3E8323EE-4BCA-4593-9F1E-B0A6F42F6CE9}"/>
              </a:ext>
            </a:extLst>
          </p:cNvPr>
          <p:cNvSpPr>
            <a:spLocks noGrp="1"/>
          </p:cNvSpPr>
          <p:nvPr>
            <p:ph idx="1"/>
          </p:nvPr>
        </p:nvSpPr>
        <p:spPr>
          <a:xfrm>
            <a:off x="135836" y="3228890"/>
            <a:ext cx="11817626" cy="2632710"/>
          </a:xfrm>
        </p:spPr>
        <p:txBody>
          <a:bodyPr/>
          <a:lstStyle/>
          <a:p>
            <a:pPr algn="just">
              <a:buClrTx/>
              <a:buFont typeface="Wingdings" panose="05000000000000000000" pitchFamily="2" charset="2"/>
              <a:buChar char="§"/>
            </a:pPr>
            <a:r>
              <a:rPr lang="pt-BR" sz="2600" b="1" dirty="0">
                <a:latin typeface="Calibri" panose="020F0502020204030204" pitchFamily="34" charset="0"/>
              </a:rPr>
              <a:t>Item III</a:t>
            </a:r>
          </a:p>
          <a:p>
            <a:pPr algn="just">
              <a:buClrTx/>
              <a:buFont typeface="Wingdings" panose="05000000000000000000" pitchFamily="2" charset="2"/>
              <a:buChar char="§"/>
            </a:pPr>
            <a:r>
              <a:rPr lang="pt-BR" sz="2600" dirty="0">
                <a:latin typeface="Calibri" panose="020F0502020204030204" pitchFamily="34" charset="0"/>
              </a:rPr>
              <a:t>O produto interno bruto ao custo dos fatores é dado pelo PIB a preços de mercado menos os impostos indiretos mais os subsídios. Para encontrarmos o PNB ao custo de fatores basta adicionar a renda líquida recebida do exterior (ou retirar a RLEE).</a:t>
            </a:r>
          </a:p>
          <a:p>
            <a:pPr algn="just">
              <a:buClrTx/>
              <a:buFont typeface="Wingdings" panose="05000000000000000000" pitchFamily="2" charset="2"/>
              <a:buChar char="§"/>
            </a:pPr>
            <a:endParaRPr lang="pt-BR" sz="2600" dirty="0">
              <a:latin typeface="Calibri" panose="020F0502020204030204" pitchFamily="34" charset="0"/>
            </a:endParaRPr>
          </a:p>
          <a:p>
            <a:pPr marL="0" indent="0" algn="just">
              <a:buClrTx/>
              <a:buNone/>
            </a:pPr>
            <a:r>
              <a:rPr lang="pt-BR" sz="2600" dirty="0">
                <a:latin typeface="Calibri" panose="020F0502020204030204" pitchFamily="34" charset="0"/>
              </a:rPr>
              <a:t>       Logo, III é verdadeira.</a:t>
            </a:r>
            <a:endParaRPr lang="en-US" sz="2600" dirty="0">
              <a:latin typeface="Calibri" panose="020F0502020204030204" pitchFamily="34" charset="0"/>
            </a:endParaRPr>
          </a:p>
        </p:txBody>
      </p:sp>
      <p:graphicFrame>
        <p:nvGraphicFramePr>
          <p:cNvPr id="8" name="Objeto 7">
            <a:extLst>
              <a:ext uri="{FF2B5EF4-FFF2-40B4-BE49-F238E27FC236}">
                <a16:creationId xmlns:a16="http://schemas.microsoft.com/office/drawing/2014/main" id="{22CDBCBB-3826-48FB-B6CD-78E9E32205E9}"/>
              </a:ext>
            </a:extLst>
          </p:cNvPr>
          <p:cNvGraphicFramePr>
            <a:graphicFrameLocks noChangeAspect="1"/>
          </p:cNvGraphicFramePr>
          <p:nvPr>
            <p:extLst>
              <p:ext uri="{D42A27DB-BD31-4B8C-83A1-F6EECF244321}">
                <p14:modId xmlns:p14="http://schemas.microsoft.com/office/powerpoint/2010/main" val="229335385"/>
              </p:ext>
            </p:extLst>
          </p:nvPr>
        </p:nvGraphicFramePr>
        <p:xfrm>
          <a:off x="704141" y="4960454"/>
          <a:ext cx="9924102" cy="525946"/>
        </p:xfrm>
        <a:graphic>
          <a:graphicData uri="http://schemas.openxmlformats.org/presentationml/2006/ole">
            <mc:AlternateContent xmlns:mc="http://schemas.openxmlformats.org/markup-compatibility/2006">
              <mc:Choice xmlns:v="urn:schemas-microsoft-com:vml" Requires="v">
                <p:oleObj name="Equation" r:id="rId4" imgW="4736880" imgH="228600" progId="Equation.DSMT4">
                  <p:embed/>
                </p:oleObj>
              </mc:Choice>
              <mc:Fallback>
                <p:oleObj name="Equation" r:id="rId4" imgW="4736880" imgH="228600" progId="Equation.DSMT4">
                  <p:embed/>
                  <p:pic>
                    <p:nvPicPr>
                      <p:cNvPr id="8" name="Objeto 7"/>
                      <p:cNvPicPr/>
                      <p:nvPr/>
                    </p:nvPicPr>
                    <p:blipFill>
                      <a:blip r:embed="rId5"/>
                      <a:stretch>
                        <a:fillRect/>
                      </a:stretch>
                    </p:blipFill>
                    <p:spPr>
                      <a:xfrm>
                        <a:off x="704141" y="4960454"/>
                        <a:ext cx="9924102" cy="525946"/>
                      </a:xfrm>
                      <a:prstGeom prst="rect">
                        <a:avLst/>
                      </a:prstGeom>
                    </p:spPr>
                  </p:pic>
                </p:oleObj>
              </mc:Fallback>
            </mc:AlternateContent>
          </a:graphicData>
        </a:graphic>
      </p:graphicFrame>
    </p:spTree>
    <p:extLst>
      <p:ext uri="{BB962C8B-B14F-4D97-AF65-F5344CB8AC3E}">
        <p14:creationId xmlns:p14="http://schemas.microsoft.com/office/powerpoint/2010/main" val="71561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additive="base">
                                        <p:cTn id="2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 calcmode="lin" valueType="num">
                                      <p:cBhvr additive="base">
                                        <p:cTn id="4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978883C5-C40E-4FA8-B5CC-401FDCE0744B}"/>
              </a:ext>
            </a:extLst>
          </p:cNvPr>
          <p:cNvSpPr>
            <a:spLocks noGrp="1"/>
          </p:cNvSpPr>
          <p:nvPr>
            <p:ph idx="1"/>
          </p:nvPr>
        </p:nvSpPr>
        <p:spPr>
          <a:xfrm>
            <a:off x="304800" y="156541"/>
            <a:ext cx="11582400" cy="1219200"/>
          </a:xfrm>
        </p:spPr>
        <p:txBody>
          <a:bodyPr/>
          <a:lstStyle/>
          <a:p>
            <a:pPr algn="just">
              <a:buClrTx/>
              <a:buFont typeface="Wingdings" panose="05000000000000000000" pitchFamily="2" charset="2"/>
              <a:buChar char="§"/>
            </a:pPr>
            <a:r>
              <a:rPr lang="pt-BR" sz="2600" b="1" dirty="0">
                <a:latin typeface="Calibri" panose="020F0502020204030204" pitchFamily="34" charset="0"/>
              </a:rPr>
              <a:t>Item I</a:t>
            </a:r>
          </a:p>
          <a:p>
            <a:pPr algn="just">
              <a:buClrTx/>
              <a:buFont typeface="Wingdings" panose="05000000000000000000" pitchFamily="2" charset="2"/>
              <a:buChar char="§"/>
            </a:pPr>
            <a:r>
              <a:rPr lang="pt-BR" sz="2600" dirty="0">
                <a:latin typeface="Calibri" panose="020F0502020204030204" pitchFamily="34" charset="0"/>
              </a:rPr>
              <a:t>Para calcular o valor dos aluguéis temos que entender o cálculo do PIB pela ótica da renda, explicitado através da tabela abaixo, onde a RPD equivale ao somatório dos salários, aluguéis, juros e lucros (em termos líquidos).</a:t>
            </a:r>
            <a:endParaRPr lang="en-US" sz="2600" dirty="0">
              <a:latin typeface="Calibri" panose="020F0502020204030204" pitchFamily="34" charset="0"/>
            </a:endParaRPr>
          </a:p>
          <a:p>
            <a:pPr algn="just"/>
            <a:endParaRPr lang="en-US" sz="2600" dirty="0">
              <a:latin typeface="Calibri" panose="020F0502020204030204" pitchFamily="34" charset="0"/>
            </a:endParaRPr>
          </a:p>
        </p:txBody>
      </p:sp>
      <p:sp>
        <p:nvSpPr>
          <p:cNvPr id="5" name="Espaço Reservado para Conteúdo 2">
            <a:extLst>
              <a:ext uri="{FF2B5EF4-FFF2-40B4-BE49-F238E27FC236}">
                <a16:creationId xmlns:a16="http://schemas.microsoft.com/office/drawing/2014/main" id="{FBDAFCF1-6AC7-427E-9475-91D41E317B87}"/>
              </a:ext>
            </a:extLst>
          </p:cNvPr>
          <p:cNvSpPr txBox="1">
            <a:spLocks/>
          </p:cNvSpPr>
          <p:nvPr/>
        </p:nvSpPr>
        <p:spPr>
          <a:xfrm>
            <a:off x="334616" y="1962153"/>
            <a:ext cx="7696200" cy="2514600"/>
          </a:xfrm>
        </p:spPr>
        <p:txBody>
          <a:bodyPr>
            <a:noAutofit/>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a:buClrTx/>
              <a:buFont typeface="Wingdings" panose="05000000000000000000" pitchFamily="2" charset="2"/>
              <a:buChar char="§"/>
            </a:pPr>
            <a:r>
              <a:rPr lang="pt-BR" sz="2600" dirty="0">
                <a:latin typeface="Calibri" panose="020F0502020204030204" pitchFamily="34" charset="0"/>
              </a:rPr>
              <a:t>Logo, temos;</a:t>
            </a:r>
          </a:p>
          <a:p>
            <a:pPr>
              <a:buClrTx/>
              <a:buFont typeface="Wingdings" panose="05000000000000000000" pitchFamily="2" charset="2"/>
              <a:buChar char="§"/>
            </a:pPr>
            <a:endParaRPr lang="pt-BR" sz="2600" dirty="0">
              <a:latin typeface="Calibri" panose="020F0502020204030204" pitchFamily="34" charset="0"/>
            </a:endParaRPr>
          </a:p>
          <a:p>
            <a:pPr>
              <a:buClrTx/>
              <a:buFont typeface="Wingdings" panose="05000000000000000000" pitchFamily="2" charset="2"/>
              <a:buChar char="§"/>
            </a:pPr>
            <a:endParaRPr lang="pt-BR" sz="2600" dirty="0">
              <a:latin typeface="Calibri" panose="020F0502020204030204" pitchFamily="34" charset="0"/>
            </a:endParaRPr>
          </a:p>
          <a:p>
            <a:pPr>
              <a:buClrTx/>
              <a:buFont typeface="Wingdings" panose="05000000000000000000" pitchFamily="2" charset="2"/>
              <a:buChar char="§"/>
            </a:pPr>
            <a:endParaRPr lang="pt-BR" sz="2600" dirty="0">
              <a:latin typeface="Calibri" panose="020F0502020204030204" pitchFamily="34" charset="0"/>
            </a:endParaRPr>
          </a:p>
          <a:p>
            <a:pPr>
              <a:buClrTx/>
              <a:buFont typeface="Wingdings" panose="05000000000000000000" pitchFamily="2" charset="2"/>
              <a:buChar char="§"/>
            </a:pPr>
            <a:endParaRPr lang="pt-BR" sz="2600" dirty="0">
              <a:latin typeface="Calibri" panose="020F0502020204030204" pitchFamily="34" charset="0"/>
            </a:endParaRPr>
          </a:p>
          <a:p>
            <a:pPr>
              <a:buClrTx/>
              <a:buFont typeface="Wingdings" panose="05000000000000000000" pitchFamily="2" charset="2"/>
              <a:buChar char="§"/>
            </a:pPr>
            <a:endParaRPr lang="pt-BR" sz="2600" dirty="0">
              <a:latin typeface="Calibri" panose="020F0502020204030204" pitchFamily="34" charset="0"/>
            </a:endParaRPr>
          </a:p>
          <a:p>
            <a:pPr>
              <a:buClrTx/>
              <a:buFont typeface="Wingdings" panose="05000000000000000000" pitchFamily="2" charset="2"/>
              <a:buChar char="§"/>
            </a:pPr>
            <a:endParaRPr lang="pt-BR" sz="2600" dirty="0">
              <a:latin typeface="Calibri" panose="020F0502020204030204" pitchFamily="34" charset="0"/>
            </a:endParaRPr>
          </a:p>
          <a:p>
            <a:pPr marL="146301" indent="0">
              <a:buClrTx/>
              <a:buNone/>
            </a:pPr>
            <a:endParaRPr lang="pt-BR" sz="2600" dirty="0">
              <a:latin typeface="Calibri" panose="020F0502020204030204" pitchFamily="34" charset="0"/>
            </a:endParaRPr>
          </a:p>
          <a:p>
            <a:pPr marL="146301" indent="0">
              <a:buClrTx/>
              <a:buNone/>
            </a:pPr>
            <a:endParaRPr lang="pt-BR" sz="1200" dirty="0">
              <a:latin typeface="Calibri" panose="020F0502020204030204" pitchFamily="34" charset="0"/>
            </a:endParaRPr>
          </a:p>
          <a:p>
            <a:pPr>
              <a:buClrTx/>
              <a:buFont typeface="Wingdings" panose="05000000000000000000" pitchFamily="2" charset="2"/>
              <a:buChar char="§"/>
            </a:pPr>
            <a:r>
              <a:rPr lang="pt-BR" sz="2600" dirty="0">
                <a:latin typeface="Calibri" panose="020F0502020204030204" pitchFamily="34" charset="0"/>
              </a:rPr>
              <a:t>Portanto, o item I é verdadeiro.</a:t>
            </a:r>
            <a:endParaRPr lang="en-US" sz="2600" dirty="0">
              <a:latin typeface="Calibri" panose="020F0502020204030204" pitchFamily="34" charset="0"/>
            </a:endParaRPr>
          </a:p>
        </p:txBody>
      </p:sp>
      <p:graphicFrame>
        <p:nvGraphicFramePr>
          <p:cNvPr id="6" name="Objeto 5">
            <a:extLst>
              <a:ext uri="{FF2B5EF4-FFF2-40B4-BE49-F238E27FC236}">
                <a16:creationId xmlns:a16="http://schemas.microsoft.com/office/drawing/2014/main" id="{B6C56D7A-316C-4C1B-BC4D-F82573405AC1}"/>
              </a:ext>
            </a:extLst>
          </p:cNvPr>
          <p:cNvGraphicFramePr>
            <a:graphicFrameLocks noChangeAspect="1"/>
          </p:cNvGraphicFramePr>
          <p:nvPr>
            <p:extLst>
              <p:ext uri="{D42A27DB-BD31-4B8C-83A1-F6EECF244321}">
                <p14:modId xmlns:p14="http://schemas.microsoft.com/office/powerpoint/2010/main" val="1265649193"/>
              </p:ext>
            </p:extLst>
          </p:nvPr>
        </p:nvGraphicFramePr>
        <p:xfrm>
          <a:off x="824947" y="2482300"/>
          <a:ext cx="8307911" cy="2990848"/>
        </p:xfrm>
        <a:graphic>
          <a:graphicData uri="http://schemas.openxmlformats.org/presentationml/2006/ole">
            <mc:AlternateContent xmlns:mc="http://schemas.openxmlformats.org/markup-compatibility/2006">
              <mc:Choice xmlns:v="urn:schemas-microsoft-com:vml" Requires="v">
                <p:oleObj name="Equation" r:id="rId2" imgW="3898800" imgH="1371600" progId="Equation.DSMT4">
                  <p:embed/>
                </p:oleObj>
              </mc:Choice>
              <mc:Fallback>
                <p:oleObj name="Equation" r:id="rId2" imgW="3898800" imgH="1371600" progId="Equation.DSMT4">
                  <p:embed/>
                  <p:pic>
                    <p:nvPicPr>
                      <p:cNvPr id="5" name="Objeto 4"/>
                      <p:cNvPicPr/>
                      <p:nvPr/>
                    </p:nvPicPr>
                    <p:blipFill>
                      <a:blip r:embed="rId3"/>
                      <a:stretch>
                        <a:fillRect/>
                      </a:stretch>
                    </p:blipFill>
                    <p:spPr>
                      <a:xfrm>
                        <a:off x="824947" y="2482300"/>
                        <a:ext cx="8307911" cy="2990848"/>
                      </a:xfrm>
                      <a:prstGeom prst="rect">
                        <a:avLst/>
                      </a:prstGeom>
                    </p:spPr>
                  </p:pic>
                </p:oleObj>
              </mc:Fallback>
            </mc:AlternateContent>
          </a:graphicData>
        </a:graphic>
      </p:graphicFrame>
    </p:spTree>
    <p:extLst>
      <p:ext uri="{BB962C8B-B14F-4D97-AF65-F5344CB8AC3E}">
        <p14:creationId xmlns:p14="http://schemas.microsoft.com/office/powerpoint/2010/main" val="28266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anim calcmode="lin" valueType="num">
                                      <p:cBhvr additive="base">
                                        <p:cTn id="1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D5B8D200-03D9-46A7-81FE-9ABE8C727DB4}"/>
              </a:ext>
            </a:extLst>
          </p:cNvPr>
          <p:cNvSpPr txBox="1">
            <a:spLocks/>
          </p:cNvSpPr>
          <p:nvPr/>
        </p:nvSpPr>
        <p:spPr>
          <a:xfrm>
            <a:off x="-36513" y="237000"/>
            <a:ext cx="11976721" cy="4560287"/>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ClrTx/>
              <a:buSzPct val="100000"/>
              <a:buNone/>
              <a:defRPr/>
            </a:pPr>
            <a:r>
              <a:rPr lang="pt-BR" altLang="en-US" sz="2400" b="1" dirty="0">
                <a:latin typeface="Arial" panose="020B0604020202020204" pitchFamily="34" charset="0"/>
                <a:cs typeface="Arial" panose="020B0604020202020204" pitchFamily="34" charset="0"/>
              </a:rPr>
              <a:t>       </a:t>
            </a:r>
            <a:r>
              <a:rPr lang="pt-BR" altLang="en-US" sz="3400" b="1" dirty="0">
                <a:latin typeface="Arial" panose="020B0604020202020204" pitchFamily="34" charset="0"/>
                <a:cs typeface="Arial" panose="020B0604020202020204" pitchFamily="34" charset="0"/>
              </a:rPr>
              <a:t>BPM5 – Principais Alterações (Segundo o BCB)</a:t>
            </a:r>
          </a:p>
          <a:p>
            <a:pPr marL="109728" indent="0" algn="just">
              <a:buClrTx/>
              <a:buSzPct val="100000"/>
              <a:buNone/>
              <a:defRPr/>
            </a:pPr>
            <a:endParaRPr lang="pt-BR" altLang="en-US" sz="400" b="1"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
              <a:defRPr/>
            </a:pPr>
            <a:endParaRPr lang="pt-BR" altLang="en-US" sz="100" b="1"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
              <a:defRPr/>
            </a:pPr>
            <a:r>
              <a:rPr lang="pt-BR" altLang="en-US" sz="2600" b="1" dirty="0">
                <a:latin typeface="Arial" panose="020B0604020202020204" pitchFamily="34" charset="0"/>
                <a:cs typeface="Arial" panose="020B0604020202020204" pitchFamily="34" charset="0"/>
              </a:rPr>
              <a:t>Algumas modificações importantes (outras nem tanto)</a:t>
            </a:r>
          </a:p>
          <a:p>
            <a:pPr algn="just">
              <a:buClrTx/>
              <a:buSzPct val="100000"/>
              <a:buFont typeface="Wingdings" panose="05000000000000000000" pitchFamily="2" charset="2"/>
              <a:buChar char="§"/>
              <a:defRPr/>
            </a:pPr>
            <a:endParaRPr lang="pt-BR" altLang="en-US" sz="700" b="1"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
              <a:defRPr/>
            </a:pPr>
            <a:r>
              <a:rPr lang="pt-BR" altLang="en-US" sz="2600" b="1" dirty="0">
                <a:latin typeface="Arial" panose="020B0604020202020204" pitchFamily="34" charset="0"/>
                <a:cs typeface="Arial" panose="020B0604020202020204" pitchFamily="34" charset="0"/>
              </a:rPr>
              <a:t>Os três primeiros itens são muito relevantes</a:t>
            </a:r>
          </a:p>
          <a:p>
            <a:pPr algn="just">
              <a:buClrTx/>
              <a:buSzPct val="100000"/>
              <a:buFont typeface="Wingdings" panose="05000000000000000000" pitchFamily="2" charset="2"/>
              <a:buChar char="§"/>
              <a:defRPr/>
            </a:pPr>
            <a:endParaRPr lang="pt-BR" altLang="en-US" sz="700" b="1" dirty="0">
              <a:latin typeface="Arial" panose="020B0604020202020204" pitchFamily="34" charset="0"/>
              <a:cs typeface="Arial" panose="020B0604020202020204" pitchFamily="34" charset="0"/>
            </a:endParaRPr>
          </a:p>
          <a:p>
            <a:pPr marL="566928" indent="-457200" algn="just">
              <a:buClrTx/>
              <a:buSzPct val="100000"/>
              <a:buFont typeface="+mj-lt"/>
              <a:buAutoNum type="alphaLcParenR"/>
              <a:defRPr/>
            </a:pPr>
            <a:r>
              <a:rPr lang="pt-BR" altLang="en-US" sz="2600" dirty="0">
                <a:latin typeface="Arial" panose="020B0604020202020204" pitchFamily="34" charset="0"/>
                <a:cs typeface="Arial" panose="020B0604020202020204" pitchFamily="34" charset="0"/>
              </a:rPr>
              <a:t>Introdução da </a:t>
            </a:r>
            <a:r>
              <a:rPr lang="pt-BR" altLang="en-US" sz="2600" b="1" dirty="0">
                <a:latin typeface="Arial" panose="020B0604020202020204" pitchFamily="34" charset="0"/>
                <a:cs typeface="Arial" panose="020B0604020202020204" pitchFamily="34" charset="0"/>
              </a:rPr>
              <a:t>Conta Capital </a:t>
            </a:r>
            <a:r>
              <a:rPr lang="pt-BR" altLang="en-US" sz="2600" dirty="0">
                <a:latin typeface="Arial" panose="020B0604020202020204" pitchFamily="34" charset="0"/>
                <a:cs typeface="Arial" panose="020B0604020202020204" pitchFamily="34" charset="0"/>
              </a:rPr>
              <a:t>→ Transferências unilaterais de patrimônio de migrantes e a aquisição/alienação de bens não financeiros não produzidos (cessão de marcas e patentes).</a:t>
            </a:r>
          </a:p>
          <a:p>
            <a:pPr marL="566928" indent="-457200" algn="just">
              <a:buClrTx/>
              <a:buSzPct val="100000"/>
              <a:buFont typeface="+mj-lt"/>
              <a:buAutoNum type="alphaLcParenR"/>
              <a:defRPr/>
            </a:pPr>
            <a:endParaRPr lang="pt-BR" altLang="en-US" sz="500" dirty="0">
              <a:latin typeface="Arial" panose="020B0604020202020204" pitchFamily="34" charset="0"/>
              <a:cs typeface="Arial" panose="020B0604020202020204" pitchFamily="34" charset="0"/>
            </a:endParaRPr>
          </a:p>
          <a:p>
            <a:pPr marL="566928" indent="-457200" algn="just">
              <a:buClrTx/>
              <a:buSzPct val="100000"/>
              <a:buFont typeface="+mj-lt"/>
              <a:buAutoNum type="alphaLcParenR"/>
              <a:defRPr/>
            </a:pPr>
            <a:r>
              <a:rPr lang="pt-BR" altLang="en-US" sz="2600" dirty="0">
                <a:latin typeface="Arial" panose="020B0604020202020204" pitchFamily="34" charset="0"/>
                <a:cs typeface="Arial" panose="020B0604020202020204" pitchFamily="34" charset="0"/>
              </a:rPr>
              <a:t>Introdução da </a:t>
            </a:r>
            <a:r>
              <a:rPr lang="pt-BR" altLang="en-US" sz="2600" b="1" dirty="0">
                <a:latin typeface="Arial" panose="020B0604020202020204" pitchFamily="34" charset="0"/>
                <a:cs typeface="Arial" panose="020B0604020202020204" pitchFamily="34" charset="0"/>
              </a:rPr>
              <a:t>Conta Financeira </a:t>
            </a:r>
            <a:r>
              <a:rPr lang="pt-BR" altLang="en-US" sz="2600" dirty="0">
                <a:latin typeface="Arial" panose="020B0604020202020204" pitchFamily="34" charset="0"/>
                <a:cs typeface="Arial" panose="020B0604020202020204" pitchFamily="34" charset="0"/>
              </a:rPr>
              <a:t>→ Substituiu a conta de capitais. Portanto, evidencia as movimentações financeiras. </a:t>
            </a:r>
          </a:p>
          <a:p>
            <a:pPr marL="566928" indent="-457200" algn="just">
              <a:buClrTx/>
              <a:buSzPct val="100000"/>
              <a:buFont typeface="+mj-lt"/>
              <a:buAutoNum type="alphaLcParenR"/>
              <a:defRPr/>
            </a:pPr>
            <a:endParaRPr lang="pt-BR" altLang="en-US" sz="500" dirty="0">
              <a:latin typeface="Arial" panose="020B0604020202020204" pitchFamily="34" charset="0"/>
              <a:cs typeface="Arial" panose="020B0604020202020204" pitchFamily="34" charset="0"/>
            </a:endParaRPr>
          </a:p>
          <a:p>
            <a:pPr marL="566928" indent="-457200" algn="just">
              <a:buClrTx/>
              <a:buSzPct val="100000"/>
              <a:buFont typeface="+mj-lt"/>
              <a:buAutoNum type="alphaLcParenR"/>
              <a:defRPr/>
            </a:pPr>
            <a:r>
              <a:rPr lang="pt-BR" altLang="en-US" sz="2600" dirty="0">
                <a:latin typeface="Arial" panose="020B0604020202020204" pitchFamily="34" charset="0"/>
                <a:cs typeface="Arial" panose="020B0604020202020204" pitchFamily="34" charset="0"/>
              </a:rPr>
              <a:t>Inclusão no item </a:t>
            </a:r>
            <a:r>
              <a:rPr lang="pt-BR" altLang="en-US" sz="2600" b="1" dirty="0">
                <a:latin typeface="Arial" panose="020B0604020202020204" pitchFamily="34" charset="0"/>
                <a:cs typeface="Arial" panose="020B0604020202020204" pitchFamily="34" charset="0"/>
              </a:rPr>
              <a:t>Investimentos Diretos</a:t>
            </a:r>
            <a:r>
              <a:rPr lang="pt-BR" altLang="en-US" sz="2600" dirty="0">
                <a:latin typeface="Arial" panose="020B0604020202020204" pitchFamily="34" charset="0"/>
                <a:cs typeface="Arial" panose="020B0604020202020204" pitchFamily="34" charset="0"/>
              </a:rPr>
              <a:t>, dos empréstimos </a:t>
            </a:r>
            <a:r>
              <a:rPr lang="pt-BR" altLang="en-US" sz="2600" b="1" dirty="0" err="1">
                <a:latin typeface="Arial" panose="020B0604020202020204" pitchFamily="34" charset="0"/>
                <a:cs typeface="Arial" panose="020B0604020202020204" pitchFamily="34" charset="0"/>
              </a:rPr>
              <a:t>intercompanhia</a:t>
            </a:r>
            <a:r>
              <a:rPr lang="pt-BR" altLang="en-US" sz="2600" dirty="0">
                <a:latin typeface="Arial" panose="020B0604020202020204" pitchFamily="34" charset="0"/>
                <a:cs typeface="Arial" panose="020B0604020202020204" pitchFamily="34" charset="0"/>
              </a:rPr>
              <a:t> (empréstimos praticados entre empresas integrantes de mesmo grupo econômico), de qualquer prazo, nas modalidades de empréstimos diretos e colocação de títulos.</a:t>
            </a:r>
          </a:p>
          <a:p>
            <a:pPr marL="109728" indent="0" algn="just">
              <a:buClrTx/>
              <a:buSzPct val="100000"/>
              <a:buNone/>
              <a:defRPr/>
            </a:pPr>
            <a:endParaRPr lang="pt-BR" altLang="en-US" sz="2100" dirty="0">
              <a:latin typeface="Arial" panose="020B0604020202020204" pitchFamily="34" charset="0"/>
              <a:cs typeface="Arial" panose="020B0604020202020204" pitchFamily="34" charset="0"/>
            </a:endParaRPr>
          </a:p>
          <a:p>
            <a:pPr algn="just">
              <a:buSzPct val="100000"/>
              <a:buFont typeface="Wingdings" panose="05000000000000000000" pitchFamily="2" charset="2"/>
              <a:buChar char="§"/>
              <a:defRPr/>
            </a:pPr>
            <a:endParaRPr lang="pt-BR" alt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93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 calcmode="lin" valueType="num">
                                      <p:cBhvr additive="base">
                                        <p:cTn id="3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A688820B-A763-43E9-B7C4-9DC54E29501A}"/>
              </a:ext>
            </a:extLst>
          </p:cNvPr>
          <p:cNvSpPr txBox="1">
            <a:spLocks/>
          </p:cNvSpPr>
          <p:nvPr/>
        </p:nvSpPr>
        <p:spPr>
          <a:xfrm>
            <a:off x="-36513" y="157486"/>
            <a:ext cx="11976721" cy="21336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ClrTx/>
              <a:buSzPct val="100000"/>
              <a:buNone/>
              <a:defRPr/>
            </a:pPr>
            <a:r>
              <a:rPr lang="pt-BR" altLang="en-US" sz="3400" b="1" dirty="0">
                <a:latin typeface="Arial" panose="020B0604020202020204" pitchFamily="34" charset="0"/>
                <a:cs typeface="Arial" panose="020B0604020202020204" pitchFamily="34" charset="0"/>
              </a:rPr>
              <a:t>       BPM5 – Principais Alterações (Segundo o BCB)</a:t>
            </a:r>
          </a:p>
          <a:p>
            <a:pPr marL="109728" indent="0" algn="just">
              <a:buClrTx/>
              <a:buSzPct val="100000"/>
              <a:buNone/>
              <a:defRPr/>
            </a:pPr>
            <a:endParaRPr lang="pt-BR" altLang="en-US" sz="1400" dirty="0">
              <a:latin typeface="Arial" panose="020B0604020202020204" pitchFamily="34" charset="0"/>
              <a:cs typeface="Arial" panose="020B0604020202020204" pitchFamily="34" charset="0"/>
            </a:endParaRPr>
          </a:p>
          <a:p>
            <a:pPr marL="566928" indent="-457200" algn="just">
              <a:buClrTx/>
              <a:buSzPct val="100000"/>
              <a:buFont typeface="+mj-lt"/>
              <a:buAutoNum type="alphaLcParenR" startAt="4"/>
              <a:defRPr/>
            </a:pPr>
            <a:r>
              <a:rPr lang="pt-BR" altLang="en-US" sz="2600" dirty="0">
                <a:latin typeface="Arial" panose="020B0604020202020204" pitchFamily="34" charset="0"/>
                <a:cs typeface="Arial" panose="020B0604020202020204" pitchFamily="34" charset="0"/>
              </a:rPr>
              <a:t>Conta Corrente → Clara distinção entre bens, serviços, renda e transferências correntes (maior detalhamento, principalmente dos serviços e rendas). </a:t>
            </a:r>
          </a:p>
          <a:p>
            <a:pPr marL="566928" indent="-457200" algn="just">
              <a:buClrTx/>
              <a:buSzPct val="100000"/>
              <a:buFont typeface="+mj-lt"/>
              <a:buAutoNum type="alphaLcParenR" startAt="4"/>
              <a:defRPr/>
            </a:pPr>
            <a:r>
              <a:rPr lang="pt-BR" altLang="en-US" sz="2600" dirty="0">
                <a:latin typeface="Arial" panose="020B0604020202020204" pitchFamily="34" charset="0"/>
                <a:cs typeface="Arial" panose="020B0604020202020204" pitchFamily="34" charset="0"/>
              </a:rPr>
              <a:t>Reclassificação de todos os instrumentos de </a:t>
            </a:r>
            <a:r>
              <a:rPr lang="pt-BR" altLang="en-US" sz="2600" i="1" dirty="0">
                <a:latin typeface="Arial" panose="020B0604020202020204" pitchFamily="34" charset="0"/>
                <a:cs typeface="Arial" panose="020B0604020202020204" pitchFamily="34" charset="0"/>
              </a:rPr>
              <a:t>portfolio</a:t>
            </a:r>
            <a:r>
              <a:rPr lang="pt-BR" altLang="en-US" sz="2600" dirty="0">
                <a:latin typeface="Arial" panose="020B0604020202020204" pitchFamily="34" charset="0"/>
                <a:cs typeface="Arial" panose="020B0604020202020204" pitchFamily="34" charset="0"/>
              </a:rPr>
              <a:t>.</a:t>
            </a:r>
          </a:p>
          <a:p>
            <a:pPr marL="566928" indent="-457200" algn="just">
              <a:buClrTx/>
              <a:buSzPct val="100000"/>
              <a:buFont typeface="+mj-lt"/>
              <a:buAutoNum type="alphaLcParenR" startAt="4"/>
              <a:defRPr/>
            </a:pPr>
            <a:r>
              <a:rPr lang="pt-BR" altLang="en-US" sz="2600" dirty="0">
                <a:latin typeface="Arial" panose="020B0604020202020204" pitchFamily="34" charset="0"/>
                <a:cs typeface="Arial" panose="020B0604020202020204" pitchFamily="34" charset="0"/>
              </a:rPr>
              <a:t>Introdução de grupo específico para registro das operações com derivativos financeiros, anteriormente alocados na conta serviços e nos capitais a curto prazo.</a:t>
            </a:r>
          </a:p>
          <a:p>
            <a:pPr marL="109728" indent="0" algn="just">
              <a:buClrTx/>
              <a:buSzPct val="100000"/>
              <a:buNone/>
              <a:defRPr/>
            </a:pPr>
            <a:endParaRPr lang="pt-BR" altLang="en-US" sz="2600"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
              <a:defRPr/>
            </a:pPr>
            <a:endParaRPr lang="pt-BR" altLang="en-US" sz="2600" dirty="0">
              <a:latin typeface="Arial" panose="020B0604020202020204" pitchFamily="34" charset="0"/>
              <a:cs typeface="Arial" panose="020B0604020202020204" pitchFamily="34" charset="0"/>
            </a:endParaRPr>
          </a:p>
          <a:p>
            <a:pPr algn="just">
              <a:buSzPct val="100000"/>
              <a:buFont typeface="Wingdings" panose="05000000000000000000" pitchFamily="2" charset="2"/>
              <a:buChar char="§"/>
              <a:defRPr/>
            </a:pPr>
            <a:endParaRPr lang="pt-BR" alt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35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1">
            <a:extLst>
              <a:ext uri="{FF2B5EF4-FFF2-40B4-BE49-F238E27FC236}">
                <a16:creationId xmlns:a16="http://schemas.microsoft.com/office/drawing/2014/main" id="{D3C2A350-9856-4401-8287-35F6FC772974}"/>
              </a:ext>
            </a:extLst>
          </p:cNvPr>
          <p:cNvSpPr txBox="1">
            <a:spLocks/>
          </p:cNvSpPr>
          <p:nvPr/>
        </p:nvSpPr>
        <p:spPr>
          <a:xfrm>
            <a:off x="404798" y="720299"/>
            <a:ext cx="11177600" cy="5919040"/>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 typeface="Wingdings 3"/>
              <a:buNone/>
            </a:pPr>
            <a:r>
              <a:rPr lang="pt-BR" sz="2800" b="1" dirty="0">
                <a:latin typeface="Arial" panose="020B0604020202020204" pitchFamily="34" charset="0"/>
                <a:cs typeface="Arial" panose="020B0604020202020204" pitchFamily="34" charset="0"/>
              </a:rPr>
              <a:t>(I) Transações Correntes</a:t>
            </a:r>
          </a:p>
          <a:p>
            <a:pPr lvl="1">
              <a:buClrTx/>
            </a:pPr>
            <a:r>
              <a:rPr lang="pt-BR" sz="2800" dirty="0">
                <a:latin typeface="Arial" panose="020B0604020202020204" pitchFamily="34" charset="0"/>
                <a:cs typeface="Arial" panose="020B0604020202020204" pitchFamily="34" charset="0"/>
              </a:rPr>
              <a:t>Balanço Comercial</a:t>
            </a:r>
          </a:p>
          <a:p>
            <a:pPr lvl="1">
              <a:buClrTx/>
            </a:pPr>
            <a:r>
              <a:rPr lang="pt-BR" sz="2800" dirty="0">
                <a:latin typeface="Arial" panose="020B0604020202020204" pitchFamily="34" charset="0"/>
                <a:cs typeface="Arial" panose="020B0604020202020204" pitchFamily="34" charset="0"/>
              </a:rPr>
              <a:t>Serviços e Rendas</a:t>
            </a:r>
          </a:p>
          <a:p>
            <a:pPr lvl="2">
              <a:buClrTx/>
            </a:pPr>
            <a:r>
              <a:rPr lang="pt-BR" sz="2600" dirty="0">
                <a:latin typeface="Arial" panose="020B0604020202020204" pitchFamily="34" charset="0"/>
                <a:cs typeface="Arial" panose="020B0604020202020204" pitchFamily="34" charset="0"/>
              </a:rPr>
              <a:t>Serviços</a:t>
            </a:r>
          </a:p>
          <a:p>
            <a:pPr lvl="2">
              <a:buClrTx/>
            </a:pPr>
            <a:r>
              <a:rPr lang="pt-BR" sz="2600" dirty="0">
                <a:latin typeface="Arial" panose="020B0604020202020204" pitchFamily="34" charset="0"/>
                <a:cs typeface="Arial" panose="020B0604020202020204" pitchFamily="34" charset="0"/>
              </a:rPr>
              <a:t>Rendas</a:t>
            </a:r>
          </a:p>
          <a:p>
            <a:pPr lvl="1">
              <a:buClrTx/>
            </a:pPr>
            <a:r>
              <a:rPr lang="pt-BR" sz="2800" dirty="0">
                <a:latin typeface="Arial" panose="020B0604020202020204" pitchFamily="34" charset="0"/>
                <a:cs typeface="Arial" panose="020B0604020202020204" pitchFamily="34" charset="0"/>
              </a:rPr>
              <a:t>Transferências Unilaterais Correntes</a:t>
            </a:r>
          </a:p>
          <a:p>
            <a:pPr marL="0" indent="0">
              <a:buClrTx/>
              <a:buFont typeface="Wingdings 3"/>
              <a:buNone/>
            </a:pPr>
            <a:r>
              <a:rPr lang="pt-BR" sz="2800" b="1" dirty="0">
                <a:latin typeface="Arial" panose="020B0604020202020204" pitchFamily="34" charset="0"/>
                <a:cs typeface="Arial" panose="020B0604020202020204" pitchFamily="34" charset="0"/>
              </a:rPr>
              <a:t>(II) Conta de Capital e Financeira</a:t>
            </a:r>
          </a:p>
          <a:p>
            <a:pPr lvl="1">
              <a:buClrTx/>
            </a:pPr>
            <a:r>
              <a:rPr lang="pt-BR" sz="2800" dirty="0">
                <a:latin typeface="Arial" panose="020B0604020202020204" pitchFamily="34" charset="0"/>
                <a:cs typeface="Arial" panose="020B0604020202020204" pitchFamily="34" charset="0"/>
              </a:rPr>
              <a:t>Conta de Capital (Transferências Unilaterais de Patrimônio)</a:t>
            </a:r>
          </a:p>
          <a:p>
            <a:pPr lvl="1">
              <a:buClrTx/>
            </a:pPr>
            <a:r>
              <a:rPr lang="pt-BR" sz="2800" dirty="0">
                <a:latin typeface="Arial" panose="020B0604020202020204" pitchFamily="34" charset="0"/>
                <a:cs typeface="Arial" panose="020B0604020202020204" pitchFamily="34" charset="0"/>
              </a:rPr>
              <a:t>Conta Financeira (Antiga Conta de Capitais)</a:t>
            </a:r>
          </a:p>
          <a:p>
            <a:pPr marL="0" indent="0">
              <a:buClrTx/>
              <a:buFont typeface="Wingdings 3"/>
              <a:buNone/>
            </a:pPr>
            <a:r>
              <a:rPr lang="pt-BR" sz="2800" b="1" dirty="0">
                <a:latin typeface="Arial" panose="020B0604020202020204" pitchFamily="34" charset="0"/>
                <a:cs typeface="Arial" panose="020B0604020202020204" pitchFamily="34" charset="0"/>
              </a:rPr>
              <a:t>(III) Erros e Omissões</a:t>
            </a:r>
            <a:endParaRPr lang="pt-BR" sz="2800" dirty="0">
              <a:latin typeface="Arial" panose="020B0604020202020204" pitchFamily="34" charset="0"/>
              <a:cs typeface="Arial" panose="020B0604020202020204" pitchFamily="34" charset="0"/>
            </a:endParaRPr>
          </a:p>
          <a:p>
            <a:pPr marL="0" indent="0">
              <a:buClrTx/>
              <a:buFont typeface="Wingdings 3"/>
              <a:buNone/>
            </a:pPr>
            <a:r>
              <a:rPr lang="pt-BR" sz="2800" b="1" dirty="0">
                <a:latin typeface="Arial" panose="020B0604020202020204" pitchFamily="34" charset="0"/>
                <a:cs typeface="Arial" panose="020B0604020202020204" pitchFamily="34" charset="0"/>
              </a:rPr>
              <a:t>(IV) Saldo do BP</a:t>
            </a:r>
            <a:endParaRPr lang="pt-BR" sz="2800" dirty="0">
              <a:latin typeface="Arial" panose="020B0604020202020204" pitchFamily="34" charset="0"/>
              <a:cs typeface="Arial" panose="020B0604020202020204" pitchFamily="34" charset="0"/>
            </a:endParaRPr>
          </a:p>
          <a:p>
            <a:pPr marL="0" indent="0">
              <a:buClrTx/>
              <a:buFont typeface="Wingdings 3"/>
              <a:buNone/>
            </a:pPr>
            <a:r>
              <a:rPr lang="pt-BR" sz="2800" b="1" dirty="0">
                <a:latin typeface="Arial" panose="020B0604020202020204" pitchFamily="34" charset="0"/>
                <a:cs typeface="Arial" panose="020B0604020202020204" pitchFamily="34" charset="0"/>
              </a:rPr>
              <a:t>(V) Haveres da Autoridade Monetária</a:t>
            </a:r>
          </a:p>
          <a:p>
            <a:pPr marL="0" indent="0">
              <a:buClrTx/>
              <a:buFont typeface="Wingdings 3"/>
              <a:buNone/>
            </a:pPr>
            <a:endParaRPr lang="pt-BR" sz="2800" dirty="0">
              <a:latin typeface="Arial" panose="020B0604020202020204" pitchFamily="34" charset="0"/>
              <a:cs typeface="Arial" panose="020B0604020202020204" pitchFamily="34" charset="0"/>
            </a:endParaRPr>
          </a:p>
        </p:txBody>
      </p:sp>
      <p:sp>
        <p:nvSpPr>
          <p:cNvPr id="6" name="Título 2">
            <a:extLst>
              <a:ext uri="{FF2B5EF4-FFF2-40B4-BE49-F238E27FC236}">
                <a16:creationId xmlns:a16="http://schemas.microsoft.com/office/drawing/2014/main" id="{BB1F2FB4-1222-45ED-8F21-A5EEA938F2C5}"/>
              </a:ext>
            </a:extLst>
          </p:cNvPr>
          <p:cNvSpPr txBox="1">
            <a:spLocks/>
          </p:cNvSpPr>
          <p:nvPr/>
        </p:nvSpPr>
        <p:spPr>
          <a:xfrm>
            <a:off x="35495" y="51470"/>
            <a:ext cx="11976991" cy="8640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pt-BR" sz="3400" dirty="0">
                <a:solidFill>
                  <a:schemeClr val="tx1"/>
                </a:solidFill>
                <a:effectLst/>
                <a:latin typeface="Arial" panose="020B0604020202020204" pitchFamily="34" charset="0"/>
                <a:cs typeface="Arial" panose="020B0604020202020204" pitchFamily="34" charset="0"/>
              </a:rPr>
              <a:t>O Balanço de Pagamentos a Partir de 2001: Estrutura </a:t>
            </a:r>
            <a:br>
              <a:rPr lang="pt-BR" sz="3400" dirty="0">
                <a:solidFill>
                  <a:schemeClr val="tx1"/>
                </a:solidFill>
                <a:effectLst/>
                <a:latin typeface="Arial" panose="020B0604020202020204" pitchFamily="34" charset="0"/>
                <a:cs typeface="Arial" panose="020B0604020202020204" pitchFamily="34" charset="0"/>
              </a:rPr>
            </a:br>
            <a:endParaRPr lang="pt-BR" sz="34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0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additive="base">
                                        <p:cTn id="5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 calcmode="lin" valueType="num">
                                      <p:cBhvr additive="base">
                                        <p:cTn id="5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AC7E9E80-F3DF-4BA3-8F65-C50842CFA380}"/>
              </a:ext>
            </a:extLst>
          </p:cNvPr>
          <p:cNvSpPr txBox="1"/>
          <p:nvPr/>
        </p:nvSpPr>
        <p:spPr>
          <a:xfrm>
            <a:off x="168016" y="134459"/>
            <a:ext cx="11732434" cy="4462760"/>
          </a:xfrm>
          <a:prstGeom prst="rect">
            <a:avLst/>
          </a:prstGeom>
          <a:noFill/>
        </p:spPr>
        <p:txBody>
          <a:bodyPr wrap="square" rtlCol="0">
            <a:spAutoFit/>
          </a:bodyPr>
          <a:lstStyle/>
          <a:p>
            <a:pPr algn="just"/>
            <a:r>
              <a:rPr lang="pt-BR" altLang="en-US" sz="2600" b="1" dirty="0">
                <a:latin typeface="Arial" panose="020B0604020202020204" pitchFamily="34" charset="0"/>
                <a:cs typeface="Arial" panose="020B0604020202020204" pitchFamily="34" charset="0"/>
              </a:rPr>
              <a:t>        </a:t>
            </a:r>
            <a:r>
              <a:rPr lang="pt-BR" altLang="en-US" sz="3400" b="1" dirty="0">
                <a:latin typeface="Arial" panose="020B0604020202020204" pitchFamily="34" charset="0"/>
                <a:cs typeface="Arial" panose="020B0604020202020204" pitchFamily="34" charset="0"/>
              </a:rPr>
              <a:t>BPM6 – Principais Alterações (Segundo o BCB)</a:t>
            </a:r>
            <a:endParaRPr lang="pt-BR" sz="2600"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2600"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800" b="1" i="0" dirty="0">
                <a:effectLst/>
                <a:latin typeface="Arial" panose="020B0604020202020204" pitchFamily="34" charset="0"/>
                <a:cs typeface="Arial" panose="020B0604020202020204" pitchFamily="34" charset="0"/>
              </a:rPr>
              <a:t>Abril de 2015 → </a:t>
            </a:r>
            <a:r>
              <a:rPr lang="pt-BR" sz="2800" dirty="0">
                <a:latin typeface="Arial" panose="020B0604020202020204" pitchFamily="34" charset="0"/>
                <a:cs typeface="Arial" panose="020B0604020202020204" pitchFamily="34" charset="0"/>
              </a:rPr>
              <a:t>O </a:t>
            </a:r>
            <a:r>
              <a:rPr lang="pt-BR" sz="2800" b="0" i="0" dirty="0">
                <a:effectLst/>
                <a:latin typeface="Arial" panose="020B0604020202020204" pitchFamily="34" charset="0"/>
                <a:cs typeface="Arial" panose="020B0604020202020204" pitchFamily="34" charset="0"/>
              </a:rPr>
              <a:t>BCB passou a publicar as estatísticas de Balanço de Pagamentos (BP) e Posição Internacional de Investimento (PII) em conformidade com o BPM6</a:t>
            </a:r>
            <a:r>
              <a:rPr lang="pt-BR" sz="2800" dirty="0">
                <a:latin typeface="Arial" panose="020B0604020202020204" pitchFamily="34" charset="0"/>
                <a:cs typeface="Arial" panose="020B0604020202020204" pitchFamily="34" charset="0"/>
              </a:rPr>
              <a:t> do FMI (publicado em 2009).</a:t>
            </a:r>
          </a:p>
          <a:p>
            <a:pPr marL="342900" indent="-342900" algn="just">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800" b="1" dirty="0">
                <a:latin typeface="Arial" panose="020B0604020202020204" pitchFamily="34" charset="0"/>
                <a:cs typeface="Arial" panose="020B0604020202020204" pitchFamily="34" charset="0"/>
              </a:rPr>
              <a:t>M</a:t>
            </a:r>
            <a:r>
              <a:rPr lang="pt-BR" sz="2800" b="1" i="0" dirty="0">
                <a:effectLst/>
                <a:latin typeface="Arial" panose="020B0604020202020204" pitchFamily="34" charset="0"/>
                <a:cs typeface="Arial" panose="020B0604020202020204" pitchFamily="34" charset="0"/>
              </a:rPr>
              <a:t>udanças recomendadas pelo BPM6 (Três Tipos)</a:t>
            </a:r>
          </a:p>
          <a:p>
            <a:pPr marL="800100" lvl="1" indent="-34290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Lançamentos</a:t>
            </a:r>
          </a:p>
          <a:p>
            <a:pPr marL="800100" lvl="1" indent="-34290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Convenções de Sinais</a:t>
            </a:r>
          </a:p>
          <a:p>
            <a:pPr marL="800100" lvl="1" indent="-34290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Títulos das Contas</a:t>
            </a:r>
          </a:p>
        </p:txBody>
      </p:sp>
    </p:spTree>
    <p:extLst>
      <p:ext uri="{BB962C8B-B14F-4D97-AF65-F5344CB8AC3E}">
        <p14:creationId xmlns:p14="http://schemas.microsoft.com/office/powerpoint/2010/main" val="216653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ACC4E97-A3FD-423E-8CF4-5D18883B97DC}"/>
              </a:ext>
            </a:extLst>
          </p:cNvPr>
          <p:cNvSpPr txBox="1"/>
          <p:nvPr/>
        </p:nvSpPr>
        <p:spPr>
          <a:xfrm>
            <a:off x="115007" y="134459"/>
            <a:ext cx="11917965" cy="6417141"/>
          </a:xfrm>
          <a:prstGeom prst="rect">
            <a:avLst/>
          </a:prstGeom>
          <a:noFill/>
        </p:spPr>
        <p:txBody>
          <a:bodyPr wrap="square" rtlCol="0">
            <a:spAutoFit/>
          </a:bodyPr>
          <a:lstStyle/>
          <a:p>
            <a:pPr algn="just"/>
            <a:r>
              <a:rPr lang="pt-BR" altLang="en-US" sz="2500" b="1" dirty="0">
                <a:latin typeface="Arial" panose="020B0604020202020204" pitchFamily="34" charset="0"/>
                <a:cs typeface="Arial" panose="020B0604020202020204" pitchFamily="34" charset="0"/>
              </a:rPr>
              <a:t>         </a:t>
            </a:r>
            <a:r>
              <a:rPr lang="pt-BR" altLang="en-US" sz="3400" b="1" dirty="0">
                <a:latin typeface="Arial" panose="020B0604020202020204" pitchFamily="34" charset="0"/>
                <a:cs typeface="Arial" panose="020B0604020202020204" pitchFamily="34" charset="0"/>
              </a:rPr>
              <a:t>BPM6 – Principais Alterações (Segundo o BCB)</a:t>
            </a:r>
          </a:p>
          <a:p>
            <a:pPr marL="342900" indent="-342900" algn="just">
              <a:buFont typeface="Wingdings" panose="05000000000000000000" pitchFamily="2" charset="2"/>
              <a:buChar char="§"/>
            </a:pPr>
            <a:endParaRPr lang="pt-BR" sz="200"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400"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1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600" b="1" dirty="0">
                <a:latin typeface="Arial" panose="020B0604020202020204" pitchFamily="34" charset="0"/>
                <a:cs typeface="Arial" panose="020B0604020202020204" pitchFamily="34" charset="0"/>
              </a:rPr>
              <a:t>Lançamentos </a:t>
            </a:r>
          </a:p>
          <a:p>
            <a:pPr marL="342900" indent="-342900" algn="just">
              <a:buFont typeface="Wingdings" panose="05000000000000000000" pitchFamily="2" charset="2"/>
              <a:buChar char="§"/>
            </a:pPr>
            <a:endParaRPr lang="pt-BR" sz="600" b="1" dirty="0">
              <a:latin typeface="Arial" panose="020B0604020202020204" pitchFamily="34" charset="0"/>
              <a:cs typeface="Arial" panose="020B0604020202020204" pitchFamily="34" charset="0"/>
            </a:endParaRPr>
          </a:p>
          <a:p>
            <a:pPr marL="684000" lvl="1" indent="-342900" algn="just">
              <a:buFont typeface="Wingdings" panose="05000000000000000000" pitchFamily="2" charset="2"/>
              <a:buChar char="§"/>
            </a:pPr>
            <a:r>
              <a:rPr lang="pt-BR" sz="2600"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O</a:t>
            </a:r>
            <a:r>
              <a:rPr lang="pt-BR" sz="2600"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perações de </a:t>
            </a:r>
            <a:r>
              <a:rPr lang="pt-BR" sz="2600" b="1"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t>
            </a:r>
            <a:r>
              <a:rPr lang="pt-BR" sz="2600" b="1" i="1" u="none" strike="noStrike" dirty="0" err="1">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merchanting</a:t>
            </a:r>
            <a:r>
              <a:rPr lang="pt-BR" sz="2600" b="1"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t>
            </a:r>
            <a:r>
              <a:rPr lang="pt-BR" sz="2600"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pt-BR" sz="2600"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na </a:t>
            </a:r>
            <a:r>
              <a:rPr lang="pt-BR" sz="2600" b="1"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conta de bens </a:t>
            </a:r>
            <a:r>
              <a:rPr lang="pt-BR" sz="2600"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(antes em serviços)</a:t>
            </a:r>
            <a:r>
              <a:rPr lang="pt-BR" sz="2600" dirty="0">
                <a:solidFill>
                  <a:srgbClr val="003399"/>
                </a:solidFill>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t>
            </a:r>
            <a:r>
              <a:rPr lang="pt-BR" sz="2600"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t>
            </a:r>
          </a:p>
          <a:p>
            <a:pPr marL="684000" lvl="1" indent="-342900" algn="just">
              <a:buFont typeface="Wingdings" panose="05000000000000000000" pitchFamily="2" charset="2"/>
              <a:buChar char="§"/>
            </a:pPr>
            <a:r>
              <a:rPr lang="pt-BR" sz="2600"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t>
            </a:r>
            <a:r>
              <a:rPr lang="pt-BR" sz="2600"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S</a:t>
            </a:r>
            <a:r>
              <a:rPr lang="pt-BR" sz="2600"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erviços manufatureiros sobre insumos físicos de propriedade de terceiros” (classificados como “bens para processamento” no BPM5) e de “serviços de manutenção e reparos </a:t>
            </a:r>
            <a:r>
              <a:rPr lang="pt-BR" sz="2600" u="none" strike="noStrike" dirty="0" err="1">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n.i.o.p</a:t>
            </a:r>
            <a:r>
              <a:rPr lang="pt-BR" sz="2600"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pt-BR" sz="2600" dirty="0">
                <a:effectLst/>
                <a:latin typeface="Arial" panose="020B0604020202020204" pitchFamily="34" charset="0"/>
                <a:ea typeface="Times New Roman" panose="02020603050405020304" pitchFamily="18" charset="0"/>
                <a:cs typeface="Arial" panose="020B0604020202020204" pitchFamily="34" charset="0"/>
              </a:rPr>
              <a:t>Não Incluída em Outras Posições )</a:t>
            </a:r>
            <a:r>
              <a:rPr lang="pt-BR" sz="2600"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pt-BR" sz="2600" b="1"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“reparos de bens” no BPM5</a:t>
            </a:r>
            <a:r>
              <a:rPr lang="pt-BR" sz="2600"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foram alteradas </a:t>
            </a:r>
            <a:r>
              <a:rPr lang="pt-BR" sz="2600" b="1"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de bens para serviços; </a:t>
            </a:r>
          </a:p>
          <a:p>
            <a:pPr marL="684000" lvl="1" indent="-342900" algn="just">
              <a:buFont typeface="Wingdings" panose="05000000000000000000" pitchFamily="2" charset="2"/>
              <a:buChar char="§"/>
            </a:pPr>
            <a:r>
              <a:rPr lang="pt-BR" sz="2600" b="1"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t>
            </a:r>
            <a:r>
              <a:rPr lang="pt-BR" sz="2600" b="1"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a:t>
            </a:r>
            <a:r>
              <a:rPr lang="pt-BR" sz="2600" b="1"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ransferências de migrantes”</a:t>
            </a:r>
            <a:r>
              <a:rPr lang="pt-BR" sz="2600"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deixa de ser classificada em “outras transferências de capital”, na Conta Capital*;  </a:t>
            </a:r>
          </a:p>
          <a:p>
            <a:pPr marL="684000" lvl="1" indent="-342900" algn="just">
              <a:buFont typeface="Wingdings" panose="05000000000000000000" pitchFamily="2" charset="2"/>
              <a:buChar char="§"/>
            </a:pPr>
            <a:r>
              <a:rPr lang="pt-BR" sz="2600"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t>
            </a:r>
            <a:r>
              <a:rPr lang="pt-BR" sz="2600"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I</a:t>
            </a:r>
            <a:r>
              <a:rPr lang="pt-BR" sz="2600"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nvestimento reverso” na categoria “investimento direto” foi alterada de forma a exibir ativos e passivos em base bruta.</a:t>
            </a:r>
          </a:p>
          <a:p>
            <a:pPr marL="684000" lvl="1" indent="-342900" algn="just">
              <a:buFont typeface="Wingdings" panose="05000000000000000000" pitchFamily="2" charset="2"/>
              <a:buChar char="§"/>
            </a:pPr>
            <a:endParaRPr lang="pt-BR" sz="2600" dirty="0">
              <a:uFill>
                <a:solidFill>
                  <a:srgbClr val="000000"/>
                </a:solidFill>
              </a:uFill>
              <a:latin typeface="Arial" panose="020B0604020202020204" pitchFamily="34" charset="0"/>
              <a:cs typeface="Arial" panose="020B0604020202020204" pitchFamily="34" charset="0"/>
            </a:endParaRPr>
          </a:p>
          <a:p>
            <a:pPr algn="just"/>
            <a:r>
              <a:rPr lang="pt-BR" sz="2600" dirty="0">
                <a:latin typeface="Arial" panose="020B0604020202020204" pitchFamily="34" charset="0"/>
                <a:cs typeface="Arial" panose="020B0604020202020204" pitchFamily="34" charset="0"/>
              </a:rPr>
              <a:t>* </a:t>
            </a:r>
            <a:r>
              <a:rPr lang="pt-BR" sz="2600" b="1" i="1" dirty="0">
                <a:solidFill>
                  <a:srgbClr val="003399"/>
                </a:solidFill>
                <a:latin typeface="Arial" panose="020B0604020202020204" pitchFamily="34" charset="0"/>
                <a:cs typeface="Arial" panose="020B0604020202020204" pitchFamily="34" charset="0"/>
              </a:rPr>
              <a:t>Bens sob </a:t>
            </a:r>
            <a:r>
              <a:rPr lang="pt-BR" sz="2600" b="1" i="1" dirty="0" err="1">
                <a:solidFill>
                  <a:srgbClr val="003399"/>
                </a:solidFill>
                <a:latin typeface="Arial" panose="020B0604020202020204" pitchFamily="34" charset="0"/>
                <a:cs typeface="Arial" panose="020B0604020202020204" pitchFamily="34" charset="0"/>
              </a:rPr>
              <a:t>merchanting</a:t>
            </a:r>
            <a:r>
              <a:rPr lang="pt-BR" sz="2600" i="1" dirty="0">
                <a:solidFill>
                  <a:srgbClr val="003399"/>
                </a:solidFill>
                <a:latin typeface="Arial" panose="020B0604020202020204" pitchFamily="34" charset="0"/>
                <a:cs typeface="Arial" panose="020B0604020202020204" pitchFamily="34" charset="0"/>
              </a:rPr>
              <a:t> : </a:t>
            </a:r>
            <a:r>
              <a:rPr lang="pt-BR" sz="2600" dirty="0">
                <a:solidFill>
                  <a:srgbClr val="003399"/>
                </a:solidFill>
                <a:latin typeface="Arial" panose="020B0604020202020204" pitchFamily="34" charset="0"/>
                <a:cs typeface="Arial" panose="020B0604020202020204" pitchFamily="34" charset="0"/>
              </a:rPr>
              <a:t>bens comprados e revendidos fora do país sem entrar ou sair fisicamente do território nacional.</a:t>
            </a:r>
          </a:p>
        </p:txBody>
      </p:sp>
      <p:cxnSp>
        <p:nvCxnSpPr>
          <p:cNvPr id="5" name="Conector de Seta Reta 4">
            <a:extLst>
              <a:ext uri="{FF2B5EF4-FFF2-40B4-BE49-F238E27FC236}">
                <a16:creationId xmlns:a16="http://schemas.microsoft.com/office/drawing/2014/main" id="{203E5058-D823-4BE2-B8A3-58066D698473}"/>
              </a:ext>
            </a:extLst>
          </p:cNvPr>
          <p:cNvCxnSpPr>
            <a:cxnSpLocks/>
          </p:cNvCxnSpPr>
          <p:nvPr/>
        </p:nvCxnSpPr>
        <p:spPr>
          <a:xfrm>
            <a:off x="7623177" y="4291488"/>
            <a:ext cx="426402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83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 calcmode="lin" valueType="num">
                                      <p:cBhvr additive="base">
                                        <p:cTn id="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 calcmode="lin" valueType="num">
                                      <p:cBhvr additive="base">
                                        <p:cTn id="1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 calcmode="lin" valueType="num">
                                      <p:cBhvr additive="base">
                                        <p:cTn id="2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D2B957B-A57D-43FB-8B67-9A45EC114C6C}"/>
              </a:ext>
            </a:extLst>
          </p:cNvPr>
          <p:cNvSpPr txBox="1"/>
          <p:nvPr/>
        </p:nvSpPr>
        <p:spPr>
          <a:xfrm>
            <a:off x="107503" y="197966"/>
            <a:ext cx="11872461" cy="4832092"/>
          </a:xfrm>
          <a:prstGeom prst="rect">
            <a:avLst/>
          </a:prstGeom>
          <a:noFill/>
        </p:spPr>
        <p:txBody>
          <a:bodyPr wrap="square">
            <a:spAutoFit/>
          </a:bodyPr>
          <a:lstStyle/>
          <a:p>
            <a:pPr marL="342900" indent="-342900" algn="just">
              <a:buFont typeface="Wingdings" panose="05000000000000000000" pitchFamily="2" charset="2"/>
              <a:buChar char="§"/>
            </a:pPr>
            <a:r>
              <a:rPr lang="pt-BR" sz="2800" b="0" i="0" dirty="0">
                <a:solidFill>
                  <a:srgbClr val="000000"/>
                </a:solidFill>
                <a:effectLst/>
                <a:latin typeface="Arial" panose="020B0604020202020204" pitchFamily="34" charset="0"/>
                <a:cs typeface="Arial" panose="020B0604020202020204" pitchFamily="34" charset="0"/>
              </a:rPr>
              <a:t>As </a:t>
            </a:r>
            <a:r>
              <a:rPr lang="pt-BR" sz="2800" b="1" i="0" dirty="0">
                <a:solidFill>
                  <a:srgbClr val="000000"/>
                </a:solidFill>
                <a:effectLst/>
                <a:latin typeface="Arial" panose="020B0604020202020204" pitchFamily="34" charset="0"/>
                <a:cs typeface="Arial" panose="020B0604020202020204" pitchFamily="34" charset="0"/>
              </a:rPr>
              <a:t>transferências de migrantes </a:t>
            </a:r>
            <a:r>
              <a:rPr lang="pt-BR" sz="2800" b="0" i="0" dirty="0">
                <a:solidFill>
                  <a:srgbClr val="000000"/>
                </a:solidFill>
                <a:effectLst/>
                <a:latin typeface="Arial" panose="020B0604020202020204" pitchFamily="34" charset="0"/>
                <a:cs typeface="Arial" panose="020B0604020202020204" pitchFamily="34" charset="0"/>
              </a:rPr>
              <a:t>não devem ser incluídas nas contas do BP no padrão BPM6 por não existir mudança de titularidade do patrimônio. </a:t>
            </a:r>
          </a:p>
          <a:p>
            <a:pPr marL="800100" lvl="1" indent="-342900" algn="just">
              <a:buFont typeface="Wingdings" panose="05000000000000000000" pitchFamily="2" charset="2"/>
              <a:buChar char="§"/>
            </a:pPr>
            <a:r>
              <a:rPr lang="pt-BR" sz="2800" b="0" i="0" dirty="0">
                <a:solidFill>
                  <a:srgbClr val="000000"/>
                </a:solidFill>
                <a:effectLst/>
                <a:latin typeface="Arial" panose="020B0604020202020204" pitchFamily="34" charset="0"/>
                <a:cs typeface="Arial" panose="020B0604020202020204" pitchFamily="34" charset="0"/>
              </a:rPr>
              <a:t>Em virtude da mudança de residência do proprietário, mas não da propriedade de nenhum de seus ativos, as alterações no volume de ativos transnacionais(a exemplo de saldos bancários e de propriedade imobiliária) e de obrigações entre distintas economias são registradas como reclassificações na rubrica “outras alterações de volume” na PII. </a:t>
            </a:r>
          </a:p>
          <a:p>
            <a:pPr marL="800100" lvl="1" indent="-342900" algn="just">
              <a:buFont typeface="Wingdings" panose="05000000000000000000" pitchFamily="2" charset="2"/>
              <a:buChar char="§"/>
            </a:pPr>
            <a:r>
              <a:rPr lang="pt-BR" sz="2800" b="0" i="0" dirty="0">
                <a:solidFill>
                  <a:srgbClr val="000000"/>
                </a:solidFill>
                <a:effectLst/>
                <a:latin typeface="Arial" panose="020B0604020202020204" pitchFamily="34" charset="0"/>
                <a:cs typeface="Arial" panose="020B0604020202020204" pitchFamily="34" charset="0"/>
              </a:rPr>
              <a:t>Ativos e obrigações financeiras de pessoas que alteram seu país de residência são discutidos nos parágrafos 9.21-9.23 do BPM6.</a:t>
            </a:r>
            <a:r>
              <a:rPr lang="pt-BR"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6874283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E56A260-3B90-40A6-BF50-812343BF8C61}"/>
              </a:ext>
            </a:extLst>
          </p:cNvPr>
          <p:cNvSpPr txBox="1"/>
          <p:nvPr/>
        </p:nvSpPr>
        <p:spPr>
          <a:xfrm>
            <a:off x="107504" y="271009"/>
            <a:ext cx="11912218" cy="6432530"/>
          </a:xfrm>
          <a:prstGeom prst="rect">
            <a:avLst/>
          </a:prstGeom>
          <a:noFill/>
        </p:spPr>
        <p:txBody>
          <a:bodyPr wrap="square">
            <a:spAutoFit/>
          </a:bodyPr>
          <a:lstStyle/>
          <a:p>
            <a:pPr marL="342900" indent="-342900" algn="just">
              <a:buFont typeface="Wingdings" panose="05000000000000000000" pitchFamily="2" charset="2"/>
              <a:buChar char="§"/>
            </a:pPr>
            <a:r>
              <a:rPr lang="pt-BR" sz="2800" b="1" i="0" dirty="0">
                <a:effectLst/>
                <a:latin typeface="Arial" panose="020B0604020202020204" pitchFamily="34" charset="0"/>
                <a:cs typeface="Arial" panose="020B0604020202020204" pitchFamily="34" charset="0"/>
              </a:rPr>
              <a:t>Convenção de Sinais</a:t>
            </a:r>
          </a:p>
          <a:p>
            <a:pPr marL="342900" indent="-342900" algn="just">
              <a:buFont typeface="Wingdings" panose="05000000000000000000" pitchFamily="2" charset="2"/>
              <a:buChar char="§"/>
            </a:pPr>
            <a:endParaRPr lang="pt-BR" sz="600" b="1" i="0" dirty="0">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800" b="0" i="0" dirty="0">
                <a:effectLst/>
                <a:latin typeface="Arial" panose="020B0604020202020204" pitchFamily="34" charset="0"/>
                <a:cs typeface="Arial" panose="020B0604020202020204" pitchFamily="34" charset="0"/>
              </a:rPr>
              <a:t>No BPM6, as rubricas da </a:t>
            </a:r>
            <a:r>
              <a:rPr lang="pt-BR" sz="2800" b="1" i="0" dirty="0">
                <a:effectLst/>
                <a:latin typeface="Arial" panose="020B0604020202020204" pitchFamily="34" charset="0"/>
                <a:cs typeface="Arial" panose="020B0604020202020204" pitchFamily="34" charset="0"/>
              </a:rPr>
              <a:t>conta financeira </a:t>
            </a:r>
            <a:r>
              <a:rPr lang="pt-BR" sz="2800" b="0" i="0" dirty="0">
                <a:effectLst/>
                <a:latin typeface="Arial" panose="020B0604020202020204" pitchFamily="34" charset="0"/>
                <a:cs typeface="Arial" panose="020B0604020202020204" pitchFamily="34" charset="0"/>
              </a:rPr>
              <a:t>foram alteradas de </a:t>
            </a:r>
            <a:r>
              <a:rPr lang="pt-BR" sz="2800" b="1" i="0" dirty="0">
                <a:effectLst/>
                <a:latin typeface="Arial" panose="020B0604020202020204" pitchFamily="34" charset="0"/>
                <a:cs typeface="Arial" panose="020B0604020202020204" pitchFamily="34" charset="0"/>
              </a:rPr>
              <a:t>“créditos e débitos” </a:t>
            </a:r>
            <a:r>
              <a:rPr lang="pt-BR" sz="2800" b="0" i="0" dirty="0">
                <a:effectLst/>
                <a:latin typeface="Arial" panose="020B0604020202020204" pitchFamily="34" charset="0"/>
                <a:cs typeface="Arial" panose="020B0604020202020204" pitchFamily="34" charset="0"/>
              </a:rPr>
              <a:t>para </a:t>
            </a:r>
            <a:r>
              <a:rPr lang="pt-BR" sz="2800" b="1" i="0" dirty="0">
                <a:effectLst/>
                <a:latin typeface="Arial" panose="020B0604020202020204" pitchFamily="34" charset="0"/>
                <a:cs typeface="Arial" panose="020B0604020202020204" pitchFamily="34" charset="0"/>
              </a:rPr>
              <a:t>“aquisição líquida de ativos financeiros” </a:t>
            </a:r>
            <a:r>
              <a:rPr lang="pt-BR" sz="2800" b="0" i="0" dirty="0">
                <a:effectLst/>
                <a:latin typeface="Arial" panose="020B0604020202020204" pitchFamily="34" charset="0"/>
                <a:cs typeface="Arial" panose="020B0604020202020204" pitchFamily="34" charset="0"/>
              </a:rPr>
              <a:t>e </a:t>
            </a:r>
            <a:r>
              <a:rPr lang="pt-BR" sz="2800" b="1" i="0" dirty="0">
                <a:effectLst/>
                <a:latin typeface="Arial" panose="020B0604020202020204" pitchFamily="34" charset="0"/>
                <a:cs typeface="Arial" panose="020B0604020202020204" pitchFamily="34" charset="0"/>
              </a:rPr>
              <a:t>“incidência líquida de passivos financeiros”; </a:t>
            </a:r>
            <a:r>
              <a:rPr lang="pt-BR" sz="2800" b="0" i="0" dirty="0">
                <a:effectLst/>
                <a:latin typeface="Arial" panose="020B0604020202020204" pitchFamily="34" charset="0"/>
                <a:cs typeface="Arial" panose="020B0604020202020204" pitchFamily="34" charset="0"/>
              </a:rPr>
              <a:t>i.e., todas as mudanças relacionadas aos lançamentos a débito e a crédito são registradas separadamente em termos líquidos para ativos e passivos financeiros. </a:t>
            </a:r>
          </a:p>
          <a:p>
            <a:pPr marL="800100" lvl="1" indent="-342900" algn="just">
              <a:buFont typeface="Wingdings" panose="05000000000000000000" pitchFamily="2" charset="2"/>
              <a:buChar char="§"/>
            </a:pPr>
            <a:r>
              <a:rPr lang="pt-BR" sz="2600" b="0" i="0" dirty="0">
                <a:effectLst/>
                <a:latin typeface="Arial" panose="020B0604020202020204" pitchFamily="34" charset="0"/>
                <a:cs typeface="Arial" panose="020B0604020202020204" pitchFamily="34" charset="0"/>
              </a:rPr>
              <a:t>Um sinal positivo indica aumento de ativos ou passivos, e um sinal negativo indica redução de ativos ou passivos.</a:t>
            </a:r>
          </a:p>
          <a:p>
            <a:pPr marL="800100" lvl="1" indent="-3429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No BPM6, sinais positivos indicam exportações e importações, receitas e despesas de rendas, receitas e despesas de transferências e aumentos em ativos e passivos. Sinais negativos somente serão utilizados para indicar renda negativa (perdas) e reduções de ativos ou passivos (por exemplo, quando investimentos são retornados, os desinvestimentos).</a:t>
            </a:r>
            <a:endParaRPr lang="pt-BR" sz="2600" b="0" i="0" dirty="0">
              <a:effectLst/>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35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6F8985-D21B-4E6F-9429-3C120B905046}"/>
              </a:ext>
            </a:extLst>
          </p:cNvPr>
          <p:cNvPicPr>
            <a:picLocks noChangeAspect="1"/>
          </p:cNvPicPr>
          <p:nvPr/>
        </p:nvPicPr>
        <p:blipFill>
          <a:blip r:embed="rId2"/>
          <a:stretch>
            <a:fillRect/>
          </a:stretch>
        </p:blipFill>
        <p:spPr>
          <a:xfrm>
            <a:off x="609328" y="1333378"/>
            <a:ext cx="5565913" cy="1913405"/>
          </a:xfrm>
          <a:prstGeom prst="rect">
            <a:avLst/>
          </a:prstGeom>
        </p:spPr>
      </p:pic>
      <p:pic>
        <p:nvPicPr>
          <p:cNvPr id="5" name="Imagem 4">
            <a:extLst>
              <a:ext uri="{FF2B5EF4-FFF2-40B4-BE49-F238E27FC236}">
                <a16:creationId xmlns:a16="http://schemas.microsoft.com/office/drawing/2014/main" id="{5D97C59F-8B38-4E24-8A0E-50B675EB1FA0}"/>
              </a:ext>
            </a:extLst>
          </p:cNvPr>
          <p:cNvPicPr>
            <a:picLocks noChangeAspect="1"/>
          </p:cNvPicPr>
          <p:nvPr/>
        </p:nvPicPr>
        <p:blipFill>
          <a:blip r:embed="rId3"/>
          <a:stretch>
            <a:fillRect/>
          </a:stretch>
        </p:blipFill>
        <p:spPr>
          <a:xfrm>
            <a:off x="6281529" y="1333378"/>
            <a:ext cx="5565913" cy="1913405"/>
          </a:xfrm>
          <a:prstGeom prst="rect">
            <a:avLst/>
          </a:prstGeom>
        </p:spPr>
      </p:pic>
      <p:sp>
        <p:nvSpPr>
          <p:cNvPr id="6" name="CaixaDeTexto 5">
            <a:extLst>
              <a:ext uri="{FF2B5EF4-FFF2-40B4-BE49-F238E27FC236}">
                <a16:creationId xmlns:a16="http://schemas.microsoft.com/office/drawing/2014/main" id="{90A89211-657A-41B3-B3E9-C972F42F567E}"/>
              </a:ext>
            </a:extLst>
          </p:cNvPr>
          <p:cNvSpPr txBox="1"/>
          <p:nvPr/>
        </p:nvSpPr>
        <p:spPr>
          <a:xfrm>
            <a:off x="179512" y="244487"/>
            <a:ext cx="11866714" cy="984885"/>
          </a:xfrm>
          <a:prstGeom prst="rect">
            <a:avLst/>
          </a:prstGeom>
          <a:noFill/>
        </p:spPr>
        <p:txBody>
          <a:bodyPr wrap="square">
            <a:spAutoFit/>
          </a:bodyPr>
          <a:lstStyle/>
          <a:p>
            <a:pPr marL="342900" indent="-342900" algn="just">
              <a:buFont typeface="Wingdings" panose="05000000000000000000" pitchFamily="2" charset="2"/>
              <a:buChar char="§"/>
            </a:pPr>
            <a:r>
              <a:rPr lang="pt-BR" sz="2900" dirty="0">
                <a:latin typeface="Arial" panose="020B0604020202020204" pitchFamily="34" charset="0"/>
                <a:cs typeface="Arial" panose="020B0604020202020204" pitchFamily="34" charset="0"/>
              </a:rPr>
              <a:t>Exemplo: no caso do ingresso de IDE no valor de US$ 500 e “saída” de IDE (investimento de residentes no exterior) no valor de $400:</a:t>
            </a:r>
          </a:p>
        </p:txBody>
      </p:sp>
      <p:sp>
        <p:nvSpPr>
          <p:cNvPr id="7" name="CaixaDeTexto 6">
            <a:extLst>
              <a:ext uri="{FF2B5EF4-FFF2-40B4-BE49-F238E27FC236}">
                <a16:creationId xmlns:a16="http://schemas.microsoft.com/office/drawing/2014/main" id="{96ED06D3-AE13-49F2-9BDC-BF47BBA0B8AE}"/>
              </a:ext>
            </a:extLst>
          </p:cNvPr>
          <p:cNvSpPr txBox="1"/>
          <p:nvPr/>
        </p:nvSpPr>
        <p:spPr>
          <a:xfrm>
            <a:off x="179512" y="3355584"/>
            <a:ext cx="11667930" cy="1477328"/>
          </a:xfrm>
          <a:prstGeom prst="rect">
            <a:avLst/>
          </a:prstGeom>
          <a:noFill/>
        </p:spPr>
        <p:txBody>
          <a:bodyPr wrap="square">
            <a:spAutoFit/>
          </a:bodyPr>
          <a:lstStyle/>
          <a:p>
            <a:pPr marL="342900" indent="-3429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Note que, independentemente de como aparece no BP, temos uma entrada líquida de recursos de US$ 100 por conta de investimento direto estrangeiro.</a:t>
            </a:r>
          </a:p>
        </p:txBody>
      </p:sp>
    </p:spTree>
    <p:extLst>
      <p:ext uri="{BB962C8B-B14F-4D97-AF65-F5344CB8AC3E}">
        <p14:creationId xmlns:p14="http://schemas.microsoft.com/office/powerpoint/2010/main" val="10739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46C99BAB-0F9E-4431-B0BE-69B1CC259C2E}"/>
              </a:ext>
            </a:extLst>
          </p:cNvPr>
          <p:cNvSpPr>
            <a:spLocks noGrp="1"/>
          </p:cNvSpPr>
          <p:nvPr>
            <p:ph idx="1"/>
          </p:nvPr>
        </p:nvSpPr>
        <p:spPr>
          <a:xfrm>
            <a:off x="191344" y="910476"/>
            <a:ext cx="11809312" cy="5834878"/>
          </a:xfrm>
        </p:spPr>
        <p:txBody>
          <a:bodyPr>
            <a:normAutofit fontScale="92500" lnSpcReduction="10000"/>
          </a:bodyPr>
          <a:lstStyle/>
          <a:p>
            <a:pPr algn="just">
              <a:buClr>
                <a:schemeClr val="tx1"/>
              </a:buClr>
              <a:buSzPct val="101000"/>
              <a:buFont typeface="Wingdings" panose="05000000000000000000" pitchFamily="2" charset="2"/>
              <a:buChar char="§"/>
            </a:pPr>
            <a:r>
              <a:rPr lang="pt-BR" sz="3300" dirty="0">
                <a:latin typeface="Arial" panose="020B0604020202020204" pitchFamily="34" charset="0"/>
                <a:cs typeface="Arial" panose="020B0604020202020204" pitchFamily="34" charset="0"/>
              </a:rPr>
              <a:t>Essa média da variação nos preços depende da</a:t>
            </a:r>
            <a:r>
              <a:rPr lang="pt-BR" sz="3300" b="0" i="0" dirty="0">
                <a:effectLst/>
                <a:latin typeface="Arial" panose="020B0604020202020204" pitchFamily="34" charset="0"/>
                <a:cs typeface="Arial" panose="020B0604020202020204" pitchFamily="34" charset="0"/>
              </a:rPr>
              <a:t> cesta (conjunto de itens) utilizada, geralmente definida pela </a:t>
            </a:r>
            <a:r>
              <a:rPr lang="pt-BR" sz="3300" dirty="0">
                <a:latin typeface="Arial" panose="020B0604020202020204" pitchFamily="34" charset="0"/>
                <a:cs typeface="Arial" panose="020B0604020202020204" pitchFamily="34" charset="0"/>
              </a:rPr>
              <a:t>Pesquisa de Orçamento Familiar – POF.</a:t>
            </a:r>
          </a:p>
          <a:p>
            <a:pPr lvl="1" algn="just">
              <a:buClr>
                <a:schemeClr val="tx1"/>
              </a:buClr>
              <a:buSzPct val="101000"/>
              <a:buFont typeface="Wingdings" panose="05000000000000000000" pitchFamily="2" charset="2"/>
              <a:buChar char="§"/>
            </a:pPr>
            <a:r>
              <a:rPr lang="pt-BR" sz="3000" b="0" i="0" dirty="0">
                <a:effectLst/>
                <a:latin typeface="Arial" panose="020B0604020202020204" pitchFamily="34" charset="0"/>
                <a:cs typeface="Arial" panose="020B0604020202020204" pitchFamily="34" charset="0"/>
              </a:rPr>
              <a:t>É o caso dos índices de preços ao consumidor calculados pelo IBGE, que entre outras questões, verifica o que a população consome e quanto do rendimento familiar é gasto em cada produto.</a:t>
            </a:r>
          </a:p>
          <a:p>
            <a:pPr lvl="1" algn="just">
              <a:buClr>
                <a:schemeClr val="tx1"/>
              </a:buClr>
              <a:buSzPct val="101000"/>
              <a:buFont typeface="Wingdings" panose="05000000000000000000" pitchFamily="2" charset="2"/>
              <a:buChar char="§"/>
            </a:pPr>
            <a:r>
              <a:rPr lang="pt-BR" sz="3000" b="0" i="0" dirty="0">
                <a:effectLst/>
                <a:latin typeface="Arial" panose="020B0604020202020204" pitchFamily="34" charset="0"/>
                <a:cs typeface="Arial" panose="020B0604020202020204" pitchFamily="34" charset="0"/>
              </a:rPr>
              <a:t>Os índices, portanto, levam em conta não apenas a variação de preço de cada item, mas também o peso que ele tem no orçamento das famílias.</a:t>
            </a:r>
          </a:p>
          <a:p>
            <a:pPr lvl="1" algn="just">
              <a:buClr>
                <a:schemeClr val="tx1"/>
              </a:buClr>
              <a:buSzPct val="101000"/>
              <a:buFont typeface="Wingdings" panose="05000000000000000000" pitchFamily="2" charset="2"/>
              <a:buChar char="§"/>
            </a:pPr>
            <a:endParaRPr lang="pt-BR" sz="900" b="0" i="0" dirty="0">
              <a:effectLst/>
              <a:latin typeface="Arial" panose="020B0604020202020204" pitchFamily="34" charset="0"/>
              <a:cs typeface="Arial" panose="020B0604020202020204" pitchFamily="34" charset="0"/>
            </a:endParaRPr>
          </a:p>
          <a:p>
            <a:pPr algn="just">
              <a:buClr>
                <a:srgbClr val="002060"/>
              </a:buClr>
              <a:buSzPct val="101000"/>
              <a:buFont typeface="Wingdings" panose="05000000000000000000" pitchFamily="2" charset="2"/>
              <a:buChar char="§"/>
            </a:pPr>
            <a:r>
              <a:rPr lang="pt-BR" sz="3200" dirty="0">
                <a:solidFill>
                  <a:srgbClr val="002060"/>
                </a:solidFill>
                <a:latin typeface="Arial" panose="020B0604020202020204" pitchFamily="34" charset="0"/>
                <a:cs typeface="Arial" panose="020B0604020202020204" pitchFamily="34" charset="0"/>
              </a:rPr>
              <a:t>Não faz muito tempo eu estava em uma festa e duas senhoras estavam contestando a taxa de inflação divulgada pelo IBGE. Decidiram perguntar a minha opinião...</a:t>
            </a:r>
          </a:p>
          <a:p>
            <a:pPr lvl="1" algn="just">
              <a:buClr>
                <a:srgbClr val="002060"/>
              </a:buClr>
              <a:buSzPct val="101000"/>
              <a:buFont typeface="Wingdings" panose="05000000000000000000" pitchFamily="2" charset="2"/>
              <a:buChar char="§"/>
            </a:pPr>
            <a:r>
              <a:rPr lang="pt-BR" sz="3100" b="0" i="0" dirty="0">
                <a:solidFill>
                  <a:srgbClr val="002060"/>
                </a:solidFill>
                <a:effectLst/>
                <a:latin typeface="Arial" panose="020B0604020202020204" pitchFamily="34" charset="0"/>
                <a:cs typeface="Arial" panose="020B0604020202020204" pitchFamily="34" charset="0"/>
              </a:rPr>
              <a:t>Minha resposta: os preços relativos conspiram contra vocês !</a:t>
            </a:r>
          </a:p>
          <a:p>
            <a:pPr>
              <a:buClr>
                <a:schemeClr val="tx1"/>
              </a:buClr>
              <a:buSzPct val="101000"/>
              <a:buFont typeface="Wingdings" panose="05000000000000000000" pitchFamily="2" charset="2"/>
              <a:buChar char="§"/>
            </a:pPr>
            <a:endParaRPr lang="pt-BR" sz="3200" dirty="0">
              <a:latin typeface="Arial" panose="020B0604020202020204" pitchFamily="34" charset="0"/>
              <a:cs typeface="Arial" panose="020B0604020202020204" pitchFamily="34" charset="0"/>
            </a:endParaRPr>
          </a:p>
        </p:txBody>
      </p:sp>
      <p:sp>
        <p:nvSpPr>
          <p:cNvPr id="6" name="Título 2">
            <a:extLst>
              <a:ext uri="{FF2B5EF4-FFF2-40B4-BE49-F238E27FC236}">
                <a16:creationId xmlns:a16="http://schemas.microsoft.com/office/drawing/2014/main" id="{4C0474A9-EF30-4AB1-B649-8FFE67D917E8}"/>
              </a:ext>
            </a:extLst>
          </p:cNvPr>
          <p:cNvSpPr>
            <a:spLocks noGrp="1"/>
          </p:cNvSpPr>
          <p:nvPr>
            <p:ph type="title"/>
          </p:nvPr>
        </p:nvSpPr>
        <p:spPr>
          <a:xfrm>
            <a:off x="2305873" y="112646"/>
            <a:ext cx="7112631" cy="857250"/>
          </a:xfrm>
        </p:spPr>
        <p:txBody>
          <a:bodyPr/>
          <a:lstStyle/>
          <a:p>
            <a:pPr algn="ctr"/>
            <a:r>
              <a:rPr lang="pt-BR" sz="3600" b="1" dirty="0">
                <a:solidFill>
                  <a:schemeClr val="tx1"/>
                </a:solidFill>
                <a:effectLst/>
                <a:latin typeface="Arial" panose="020B0604020202020204" pitchFamily="34" charset="0"/>
                <a:cs typeface="Arial" panose="020B0604020202020204" pitchFamily="34" charset="0"/>
              </a:rPr>
              <a:t>Observações Sobre a Inflação</a:t>
            </a:r>
          </a:p>
        </p:txBody>
      </p:sp>
    </p:spTree>
    <p:extLst>
      <p:ext uri="{BB962C8B-B14F-4D97-AF65-F5344CB8AC3E}">
        <p14:creationId xmlns:p14="http://schemas.microsoft.com/office/powerpoint/2010/main" val="350244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2E5438D-EFDC-477F-AB52-C2D056D39DB3}"/>
              </a:ext>
            </a:extLst>
          </p:cNvPr>
          <p:cNvPicPr>
            <a:picLocks noChangeAspect="1"/>
          </p:cNvPicPr>
          <p:nvPr/>
        </p:nvPicPr>
        <p:blipFill>
          <a:blip r:embed="rId2"/>
          <a:stretch>
            <a:fillRect/>
          </a:stretch>
        </p:blipFill>
        <p:spPr>
          <a:xfrm>
            <a:off x="1926375" y="1815548"/>
            <a:ext cx="8374289" cy="4877462"/>
          </a:xfrm>
          <a:prstGeom prst="rect">
            <a:avLst/>
          </a:prstGeom>
          <a:ln w="28575">
            <a:solidFill>
              <a:schemeClr val="tx1"/>
            </a:solidFill>
          </a:ln>
        </p:spPr>
      </p:pic>
      <p:sp>
        <p:nvSpPr>
          <p:cNvPr id="5" name="CaixaDeTexto 4">
            <a:extLst>
              <a:ext uri="{FF2B5EF4-FFF2-40B4-BE49-F238E27FC236}">
                <a16:creationId xmlns:a16="http://schemas.microsoft.com/office/drawing/2014/main" id="{835C2CC8-B3BF-402B-BB36-514ACAF01293}"/>
              </a:ext>
            </a:extLst>
          </p:cNvPr>
          <p:cNvSpPr txBox="1"/>
          <p:nvPr/>
        </p:nvSpPr>
        <p:spPr>
          <a:xfrm>
            <a:off x="0" y="125234"/>
            <a:ext cx="12032974" cy="2000548"/>
          </a:xfrm>
          <a:prstGeom prst="rect">
            <a:avLst/>
          </a:prstGeom>
          <a:noFill/>
        </p:spPr>
        <p:txBody>
          <a:bodyPr wrap="square" rtlCol="0">
            <a:spAutoFit/>
          </a:bodyPr>
          <a:lstStyle/>
          <a:p>
            <a:pPr marL="342900" indent="-342900" algn="just">
              <a:buFont typeface="Wingdings" panose="05000000000000000000" pitchFamily="2" charset="2"/>
              <a:buChar char="§"/>
            </a:pPr>
            <a:r>
              <a:rPr lang="pt-BR" sz="30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 site do BCB permite acessar o BP completo (BPM5 e BPM6)</a:t>
            </a:r>
          </a:p>
          <a:p>
            <a:pPr marL="800100" lvl="1" indent="-342900" algn="just">
              <a:buFont typeface="Wingdings" panose="05000000000000000000" pitchFamily="2" charset="2"/>
              <a:buChar char="§"/>
            </a:pPr>
            <a:r>
              <a:rPr lang="pt-BR" sz="30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https://www.bcb.gov.br/estatisticas/tabelasespeciais</a:t>
            </a:r>
            <a:endParaRPr lang="pt-BR" sz="3000" dirty="0">
              <a:solidFill>
                <a:srgbClr val="0070C0"/>
              </a:solidFill>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Várias outras informações estão disponíveis no site, como o fluxo de IDE.</a:t>
            </a:r>
          </a:p>
        </p:txBody>
      </p:sp>
    </p:spTree>
    <p:extLst>
      <p:ext uri="{BB962C8B-B14F-4D97-AF65-F5344CB8AC3E}">
        <p14:creationId xmlns:p14="http://schemas.microsoft.com/office/powerpoint/2010/main" val="200299758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1">
            <a:extLst>
              <a:ext uri="{FF2B5EF4-FFF2-40B4-BE49-F238E27FC236}">
                <a16:creationId xmlns:a16="http://schemas.microsoft.com/office/drawing/2014/main" id="{B95B5CBD-959C-421D-B20D-B2282857CEA6}"/>
              </a:ext>
            </a:extLst>
          </p:cNvPr>
          <p:cNvSpPr txBox="1">
            <a:spLocks/>
          </p:cNvSpPr>
          <p:nvPr/>
        </p:nvSpPr>
        <p:spPr>
          <a:xfrm>
            <a:off x="553279" y="1204484"/>
            <a:ext cx="11108634" cy="4586718"/>
          </a:xfrm>
          <a:prstGeom prst="rect">
            <a:avLst/>
          </a:prstGeom>
          <a:ln w="28575">
            <a:solidFill>
              <a:schemeClr val="tx1"/>
            </a:solidFill>
          </a:ln>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 typeface="Wingdings 3"/>
              <a:buNone/>
            </a:pPr>
            <a:r>
              <a:rPr lang="pt-BR" sz="2800" b="1" dirty="0"/>
              <a:t>(I) Transações Correntes</a:t>
            </a:r>
          </a:p>
          <a:p>
            <a:pPr lvl="1">
              <a:buClrTx/>
            </a:pPr>
            <a:r>
              <a:rPr lang="pt-BR" sz="2800" dirty="0"/>
              <a:t>Balanço Comercial</a:t>
            </a:r>
          </a:p>
          <a:p>
            <a:pPr lvl="1">
              <a:buClrTx/>
            </a:pPr>
            <a:r>
              <a:rPr lang="pt-BR" sz="2800" dirty="0"/>
              <a:t>Serviços</a:t>
            </a:r>
          </a:p>
          <a:p>
            <a:pPr lvl="1">
              <a:buClrTx/>
            </a:pPr>
            <a:r>
              <a:rPr lang="pt-BR" sz="2800" dirty="0">
                <a:solidFill>
                  <a:srgbClr val="0070C0"/>
                </a:solidFill>
              </a:rPr>
              <a:t>Renda Primária (Juros, Lucros, Dividendos,...)</a:t>
            </a:r>
          </a:p>
          <a:p>
            <a:pPr lvl="1">
              <a:buClrTx/>
            </a:pPr>
            <a:r>
              <a:rPr lang="pt-BR" sz="2800" dirty="0">
                <a:solidFill>
                  <a:srgbClr val="0070C0"/>
                </a:solidFill>
              </a:rPr>
              <a:t>Renda Secundária (T.U. Correntes)</a:t>
            </a:r>
          </a:p>
          <a:p>
            <a:pPr marL="457200" lvl="1" indent="0">
              <a:buClrTx/>
              <a:buFont typeface="Verdana"/>
              <a:buNone/>
            </a:pPr>
            <a:endParaRPr lang="pt-BR" sz="700" dirty="0"/>
          </a:p>
          <a:p>
            <a:pPr marL="0" indent="0">
              <a:buClrTx/>
              <a:buFont typeface="Wingdings 3"/>
              <a:buNone/>
            </a:pPr>
            <a:r>
              <a:rPr lang="pt-BR" sz="2800" b="1" dirty="0"/>
              <a:t>(II) Conta de Capital e Financeira</a:t>
            </a:r>
          </a:p>
          <a:p>
            <a:pPr lvl="1">
              <a:buClrTx/>
            </a:pPr>
            <a:r>
              <a:rPr lang="pt-BR" sz="2800" dirty="0"/>
              <a:t>Conta de Capital (Transferências Unilaterais de Patrimônio)</a:t>
            </a:r>
          </a:p>
          <a:p>
            <a:pPr lvl="1">
              <a:buClrTx/>
            </a:pPr>
            <a:r>
              <a:rPr lang="pt-BR" sz="2800" dirty="0"/>
              <a:t>Conta Financeira (Antiga Conta de Capitais)</a:t>
            </a:r>
          </a:p>
          <a:p>
            <a:pPr marL="457200" lvl="1" indent="0">
              <a:buClrTx/>
              <a:buFont typeface="Verdana"/>
              <a:buNone/>
            </a:pPr>
            <a:endParaRPr lang="pt-BR" sz="700" dirty="0"/>
          </a:p>
          <a:p>
            <a:pPr marL="0" indent="0">
              <a:buClrTx/>
              <a:buFont typeface="Wingdings 3"/>
              <a:buNone/>
            </a:pPr>
            <a:r>
              <a:rPr lang="pt-BR" sz="2800" b="1" dirty="0"/>
              <a:t>(III) Erros e Omissões</a:t>
            </a:r>
          </a:p>
          <a:p>
            <a:pPr marL="0" indent="0">
              <a:buClrTx/>
              <a:buFont typeface="Wingdings 3"/>
              <a:buNone/>
            </a:pPr>
            <a:endParaRPr lang="pt-BR" sz="2800" dirty="0"/>
          </a:p>
        </p:txBody>
      </p:sp>
      <p:sp>
        <p:nvSpPr>
          <p:cNvPr id="6" name="Título 2">
            <a:extLst>
              <a:ext uri="{FF2B5EF4-FFF2-40B4-BE49-F238E27FC236}">
                <a16:creationId xmlns:a16="http://schemas.microsoft.com/office/drawing/2014/main" id="{F12BF9B3-BBBF-4068-9103-CABF65EC9B52}"/>
              </a:ext>
            </a:extLst>
          </p:cNvPr>
          <p:cNvSpPr txBox="1">
            <a:spLocks/>
          </p:cNvSpPr>
          <p:nvPr/>
        </p:nvSpPr>
        <p:spPr>
          <a:xfrm>
            <a:off x="3" y="154921"/>
            <a:ext cx="12006470" cy="642938"/>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pt-BR" sz="3000" dirty="0">
                <a:solidFill>
                  <a:schemeClr val="tx1"/>
                </a:solidFill>
                <a:effectLst/>
                <a:latin typeface="Arial" panose="020B0604020202020204" pitchFamily="34" charset="0"/>
                <a:cs typeface="Arial" panose="020B0604020202020204" pitchFamily="34" charset="0"/>
              </a:rPr>
              <a:t>O Balanço de Pagamentos a Partir de 2015/04:                             Estrutura (Títulos das Contas) </a:t>
            </a:r>
            <a:br>
              <a:rPr lang="pt-BR" sz="3000" dirty="0">
                <a:solidFill>
                  <a:schemeClr val="tx1"/>
                </a:solidFill>
                <a:effectLst/>
                <a:latin typeface="Arial" panose="020B0604020202020204" pitchFamily="34" charset="0"/>
                <a:cs typeface="Arial" panose="020B0604020202020204" pitchFamily="34" charset="0"/>
              </a:rPr>
            </a:br>
            <a:endParaRPr lang="pt-BR" sz="3000" dirty="0">
              <a:solidFill>
                <a:schemeClr val="tx1"/>
              </a:solidFill>
              <a:effectLst/>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E6044D36-6DE9-4A07-A081-4CA4475AD68D}"/>
              </a:ext>
            </a:extLst>
          </p:cNvPr>
          <p:cNvSpPr txBox="1"/>
          <p:nvPr/>
        </p:nvSpPr>
        <p:spPr>
          <a:xfrm>
            <a:off x="463825" y="5830959"/>
            <a:ext cx="11198088" cy="892552"/>
          </a:xfrm>
          <a:prstGeom prst="rect">
            <a:avLst/>
          </a:prstGeom>
          <a:noFill/>
        </p:spPr>
        <p:txBody>
          <a:bodyPr wrap="square" rtlCol="0">
            <a:spAutoFit/>
          </a:bodyPr>
          <a:lstStyle/>
          <a:p>
            <a:pPr marL="457200" indent="-4572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E a </a:t>
            </a:r>
            <a:r>
              <a:rPr lang="pt-BR" sz="2600" b="1" dirty="0">
                <a:latin typeface="Arial" panose="020B0604020202020204" pitchFamily="34" charset="0"/>
                <a:cs typeface="Arial" panose="020B0604020202020204" pitchFamily="34" charset="0"/>
              </a:rPr>
              <a:t>Conta de Haveres </a:t>
            </a:r>
            <a:r>
              <a:rPr lang="pt-BR" sz="2600" dirty="0">
                <a:latin typeface="Arial" panose="020B0604020202020204" pitchFamily="34" charset="0"/>
                <a:cs typeface="Arial" panose="020B0604020202020204" pitchFamily="34" charset="0"/>
              </a:rPr>
              <a:t>? Aparece dentro da Conta Financeira com o nome </a:t>
            </a:r>
            <a:r>
              <a:rPr lang="pt-BR" sz="2600" b="1" dirty="0">
                <a:latin typeface="Arial" panose="020B0604020202020204" pitchFamily="34" charset="0"/>
                <a:cs typeface="Arial" panose="020B0604020202020204" pitchFamily="34" charset="0"/>
              </a:rPr>
              <a:t>Ativos de Reserva</a:t>
            </a:r>
            <a:r>
              <a:rPr lang="pt-BR" sz="2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4137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F5575693-6913-4E77-AE7E-C0ED9D4F2AD9}"/>
              </a:ext>
            </a:extLst>
          </p:cNvPr>
          <p:cNvPicPr>
            <a:picLocks noChangeAspect="1"/>
          </p:cNvPicPr>
          <p:nvPr/>
        </p:nvPicPr>
        <p:blipFill>
          <a:blip r:embed="rId2"/>
          <a:stretch>
            <a:fillRect/>
          </a:stretch>
        </p:blipFill>
        <p:spPr>
          <a:xfrm>
            <a:off x="-1" y="-1"/>
            <a:ext cx="12192001" cy="4599789"/>
          </a:xfrm>
          <a:prstGeom prst="rect">
            <a:avLst/>
          </a:prstGeom>
        </p:spPr>
      </p:pic>
      <p:graphicFrame>
        <p:nvGraphicFramePr>
          <p:cNvPr id="5" name="Objeto 4">
            <a:extLst>
              <a:ext uri="{FF2B5EF4-FFF2-40B4-BE49-F238E27FC236}">
                <a16:creationId xmlns:a16="http://schemas.microsoft.com/office/drawing/2014/main" id="{285EA4CB-3277-4B9C-AED6-54EF4D0B8B2F}"/>
              </a:ext>
            </a:extLst>
          </p:cNvPr>
          <p:cNvGraphicFramePr>
            <a:graphicFrameLocks noChangeAspect="1"/>
          </p:cNvGraphicFramePr>
          <p:nvPr>
            <p:extLst>
              <p:ext uri="{D42A27DB-BD31-4B8C-83A1-F6EECF244321}">
                <p14:modId xmlns:p14="http://schemas.microsoft.com/office/powerpoint/2010/main" val="3761007677"/>
              </p:ext>
            </p:extLst>
          </p:nvPr>
        </p:nvGraphicFramePr>
        <p:xfrm>
          <a:off x="179512" y="4706299"/>
          <a:ext cx="4156949" cy="461243"/>
        </p:xfrm>
        <a:graphic>
          <a:graphicData uri="http://schemas.openxmlformats.org/presentationml/2006/ole">
            <mc:AlternateContent xmlns:mc="http://schemas.openxmlformats.org/markup-compatibility/2006">
              <mc:Choice xmlns:v="urn:schemas-microsoft-com:vml" Requires="v">
                <p:oleObj name="Equation" r:id="rId3" imgW="1600200" imgH="177480" progId="Equation.DSMT4">
                  <p:embed/>
                </p:oleObj>
              </mc:Choice>
              <mc:Fallback>
                <p:oleObj name="Equation" r:id="rId3" imgW="1600200" imgH="177480" progId="Equation.DSMT4">
                  <p:embed/>
                  <p:pic>
                    <p:nvPicPr>
                      <p:cNvPr id="4" name="Objeto 3">
                        <a:extLst>
                          <a:ext uri="{FF2B5EF4-FFF2-40B4-BE49-F238E27FC236}">
                            <a16:creationId xmlns:a16="http://schemas.microsoft.com/office/drawing/2014/main" id="{FE913103-5E20-4928-BEC0-5FB9B6D63E2D}"/>
                          </a:ext>
                        </a:extLst>
                      </p:cNvPr>
                      <p:cNvPicPr>
                        <a:picLocks noChangeAspect="1" noChangeArrowheads="1"/>
                      </p:cNvPicPr>
                      <p:nvPr/>
                    </p:nvPicPr>
                    <p:blipFill>
                      <a:blip r:embed="rId4"/>
                      <a:srcRect/>
                      <a:stretch>
                        <a:fillRect/>
                      </a:stretch>
                    </p:blipFill>
                    <p:spPr bwMode="auto">
                      <a:xfrm>
                        <a:off x="179512" y="4706299"/>
                        <a:ext cx="4156949" cy="461243"/>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6" name="Objeto 5">
            <a:extLst>
              <a:ext uri="{FF2B5EF4-FFF2-40B4-BE49-F238E27FC236}">
                <a16:creationId xmlns:a16="http://schemas.microsoft.com/office/drawing/2014/main" id="{EAE92102-D046-419A-9706-908B392B7877}"/>
              </a:ext>
            </a:extLst>
          </p:cNvPr>
          <p:cNvGraphicFramePr>
            <a:graphicFrameLocks noChangeAspect="1"/>
          </p:cNvGraphicFramePr>
          <p:nvPr>
            <p:extLst>
              <p:ext uri="{D42A27DB-BD31-4B8C-83A1-F6EECF244321}">
                <p14:modId xmlns:p14="http://schemas.microsoft.com/office/powerpoint/2010/main" val="16985564"/>
              </p:ext>
            </p:extLst>
          </p:nvPr>
        </p:nvGraphicFramePr>
        <p:xfrm>
          <a:off x="179512" y="5284651"/>
          <a:ext cx="6367062" cy="1187698"/>
        </p:xfrm>
        <a:graphic>
          <a:graphicData uri="http://schemas.openxmlformats.org/presentationml/2006/ole">
            <mc:AlternateContent xmlns:mc="http://schemas.openxmlformats.org/markup-compatibility/2006">
              <mc:Choice xmlns:v="urn:schemas-microsoft-com:vml" Requires="v">
                <p:oleObj name="Equation" r:id="rId5" imgW="2450880" imgH="457200" progId="Equation.DSMT4">
                  <p:embed/>
                </p:oleObj>
              </mc:Choice>
              <mc:Fallback>
                <p:oleObj name="Equation" r:id="rId5" imgW="2450880" imgH="457200" progId="Equation.DSMT4">
                  <p:embed/>
                  <p:pic>
                    <p:nvPicPr>
                      <p:cNvPr id="5" name="Objeto 4">
                        <a:extLst>
                          <a:ext uri="{FF2B5EF4-FFF2-40B4-BE49-F238E27FC236}">
                            <a16:creationId xmlns:a16="http://schemas.microsoft.com/office/drawing/2014/main" id="{DB794EA7-4FB3-4821-B1D1-F93C5580D6A3}"/>
                          </a:ext>
                        </a:extLst>
                      </p:cNvPr>
                      <p:cNvPicPr>
                        <a:picLocks noChangeAspect="1" noChangeArrowheads="1"/>
                      </p:cNvPicPr>
                      <p:nvPr/>
                    </p:nvPicPr>
                    <p:blipFill>
                      <a:blip r:embed="rId6"/>
                      <a:srcRect/>
                      <a:stretch>
                        <a:fillRect/>
                      </a:stretch>
                    </p:blipFill>
                    <p:spPr bwMode="auto">
                      <a:xfrm>
                        <a:off x="179512" y="5284651"/>
                        <a:ext cx="6367062" cy="1187698"/>
                      </a:xfrm>
                      <a:prstGeom prst="rect">
                        <a:avLst/>
                      </a:prstGeom>
                      <a:solidFill>
                        <a:schemeClr val="bg1">
                          <a:lumMod val="95000"/>
                        </a:schemeClr>
                      </a:solidFill>
                      <a:ln>
                        <a:solidFill>
                          <a:schemeClr val="tx1"/>
                        </a:solidFill>
                      </a:ln>
                    </p:spPr>
                  </p:pic>
                </p:oleObj>
              </mc:Fallback>
            </mc:AlternateContent>
          </a:graphicData>
        </a:graphic>
      </p:graphicFrame>
      <p:sp>
        <p:nvSpPr>
          <p:cNvPr id="7" name="Retângulo 6">
            <a:extLst>
              <a:ext uri="{FF2B5EF4-FFF2-40B4-BE49-F238E27FC236}">
                <a16:creationId xmlns:a16="http://schemas.microsoft.com/office/drawing/2014/main" id="{32329AFE-004D-4CBB-912C-4204E0BDD947}"/>
              </a:ext>
            </a:extLst>
          </p:cNvPr>
          <p:cNvSpPr/>
          <p:nvPr/>
        </p:nvSpPr>
        <p:spPr>
          <a:xfrm>
            <a:off x="10614318" y="1712932"/>
            <a:ext cx="1113856" cy="3542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CE417B99-C47C-41C1-AE62-30FAB495F0F9}"/>
              </a:ext>
            </a:extLst>
          </p:cNvPr>
          <p:cNvSpPr/>
          <p:nvPr/>
        </p:nvSpPr>
        <p:spPr>
          <a:xfrm>
            <a:off x="10614317" y="1172601"/>
            <a:ext cx="1113857" cy="4176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F7269ED7-2023-4E07-928A-F4697F89DA9F}"/>
              </a:ext>
            </a:extLst>
          </p:cNvPr>
          <p:cNvSpPr/>
          <p:nvPr/>
        </p:nvSpPr>
        <p:spPr>
          <a:xfrm>
            <a:off x="10620946" y="3190550"/>
            <a:ext cx="1113856" cy="3542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C225C989-5B85-48A7-9F62-CB4973054AE0}"/>
              </a:ext>
            </a:extLst>
          </p:cNvPr>
          <p:cNvSpPr/>
          <p:nvPr/>
        </p:nvSpPr>
        <p:spPr>
          <a:xfrm>
            <a:off x="10614320" y="3674255"/>
            <a:ext cx="1113856" cy="3542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93448825-86D4-471D-9853-DEB24BD3B9FC}"/>
              </a:ext>
            </a:extLst>
          </p:cNvPr>
          <p:cNvSpPr/>
          <p:nvPr/>
        </p:nvSpPr>
        <p:spPr>
          <a:xfrm>
            <a:off x="10620948" y="4171210"/>
            <a:ext cx="1113856" cy="3542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6490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a:extLst>
              <a:ext uri="{FF2B5EF4-FFF2-40B4-BE49-F238E27FC236}">
                <a16:creationId xmlns:a16="http://schemas.microsoft.com/office/drawing/2014/main" id="{CDFBA0C1-A060-497D-B49C-839E7C9F61ED}"/>
              </a:ext>
            </a:extLst>
          </p:cNvPr>
          <p:cNvGraphicFramePr>
            <a:graphicFrameLocks noChangeAspect="1"/>
          </p:cNvGraphicFramePr>
          <p:nvPr>
            <p:extLst>
              <p:ext uri="{D42A27DB-BD31-4B8C-83A1-F6EECF244321}">
                <p14:modId xmlns:p14="http://schemas.microsoft.com/office/powerpoint/2010/main" val="2448735809"/>
              </p:ext>
            </p:extLst>
          </p:nvPr>
        </p:nvGraphicFramePr>
        <p:xfrm>
          <a:off x="33226" y="5764697"/>
          <a:ext cx="9711180" cy="955810"/>
        </p:xfrm>
        <a:graphic>
          <a:graphicData uri="http://schemas.openxmlformats.org/presentationml/2006/ole">
            <mc:AlternateContent xmlns:mc="http://schemas.openxmlformats.org/markup-compatibility/2006">
              <mc:Choice xmlns:v="urn:schemas-microsoft-com:vml" Requires="v">
                <p:oleObj name="Equation" r:id="rId2" imgW="3720960" imgH="431640" progId="Equation.DSMT4">
                  <p:embed/>
                </p:oleObj>
              </mc:Choice>
              <mc:Fallback>
                <p:oleObj name="Equation" r:id="rId2" imgW="3720960" imgH="431640" progId="Equation.DSMT4">
                  <p:embed/>
                  <p:pic>
                    <p:nvPicPr>
                      <p:cNvPr id="3" name="Objeto 2">
                        <a:extLst>
                          <a:ext uri="{FF2B5EF4-FFF2-40B4-BE49-F238E27FC236}">
                            <a16:creationId xmlns:a16="http://schemas.microsoft.com/office/drawing/2014/main" id="{6B713919-C9B4-4AA0-B14B-3FAF08109A87}"/>
                          </a:ext>
                        </a:extLst>
                      </p:cNvPr>
                      <p:cNvPicPr>
                        <a:picLocks noChangeAspect="1" noChangeArrowheads="1"/>
                      </p:cNvPicPr>
                      <p:nvPr/>
                    </p:nvPicPr>
                    <p:blipFill>
                      <a:blip r:embed="rId3"/>
                      <a:srcRect/>
                      <a:stretch>
                        <a:fillRect/>
                      </a:stretch>
                    </p:blipFill>
                    <p:spPr bwMode="auto">
                      <a:xfrm>
                        <a:off x="33226" y="5764697"/>
                        <a:ext cx="9711180" cy="955810"/>
                      </a:xfrm>
                      <a:prstGeom prst="rect">
                        <a:avLst/>
                      </a:prstGeom>
                      <a:solidFill>
                        <a:schemeClr val="bg1">
                          <a:lumMod val="95000"/>
                        </a:schemeClr>
                      </a:solidFill>
                      <a:ln>
                        <a:solidFill>
                          <a:schemeClr val="tx1"/>
                        </a:solidFill>
                      </a:ln>
                    </p:spPr>
                  </p:pic>
                </p:oleObj>
              </mc:Fallback>
            </mc:AlternateContent>
          </a:graphicData>
        </a:graphic>
      </p:graphicFrame>
      <p:pic>
        <p:nvPicPr>
          <p:cNvPr id="4" name="Imagem 3">
            <a:extLst>
              <a:ext uri="{FF2B5EF4-FFF2-40B4-BE49-F238E27FC236}">
                <a16:creationId xmlns:a16="http://schemas.microsoft.com/office/drawing/2014/main" id="{D8DAB078-07B4-42E9-8D28-F07BE7E86EC8}"/>
              </a:ext>
            </a:extLst>
          </p:cNvPr>
          <p:cNvPicPr>
            <a:picLocks noChangeAspect="1"/>
          </p:cNvPicPr>
          <p:nvPr/>
        </p:nvPicPr>
        <p:blipFill>
          <a:blip r:embed="rId4"/>
          <a:stretch>
            <a:fillRect/>
          </a:stretch>
        </p:blipFill>
        <p:spPr>
          <a:xfrm>
            <a:off x="0" y="-10048"/>
            <a:ext cx="12192000" cy="5708483"/>
          </a:xfrm>
          <a:prstGeom prst="rect">
            <a:avLst/>
          </a:prstGeom>
        </p:spPr>
      </p:pic>
      <p:sp>
        <p:nvSpPr>
          <p:cNvPr id="6" name="Retângulo 5">
            <a:extLst>
              <a:ext uri="{FF2B5EF4-FFF2-40B4-BE49-F238E27FC236}">
                <a16:creationId xmlns:a16="http://schemas.microsoft.com/office/drawing/2014/main" id="{C29FFDAC-574B-44F1-8490-9FE5E41DBE50}"/>
              </a:ext>
            </a:extLst>
          </p:cNvPr>
          <p:cNvSpPr/>
          <p:nvPr/>
        </p:nvSpPr>
        <p:spPr>
          <a:xfrm>
            <a:off x="10512491" y="1168763"/>
            <a:ext cx="1248139" cy="325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8D8BE78D-4504-4E56-9FDE-3439679080B0}"/>
              </a:ext>
            </a:extLst>
          </p:cNvPr>
          <p:cNvSpPr/>
          <p:nvPr/>
        </p:nvSpPr>
        <p:spPr>
          <a:xfrm>
            <a:off x="10512491" y="2307728"/>
            <a:ext cx="1248139" cy="325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BE89475D-175E-41A9-8465-BC232D68D5A1}"/>
              </a:ext>
            </a:extLst>
          </p:cNvPr>
          <p:cNvSpPr/>
          <p:nvPr/>
        </p:nvSpPr>
        <p:spPr>
          <a:xfrm>
            <a:off x="10512491" y="3446694"/>
            <a:ext cx="1248139" cy="3259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56651C9F-6CA3-417F-AE5E-3A9CC7F5E984}"/>
              </a:ext>
            </a:extLst>
          </p:cNvPr>
          <p:cNvSpPr/>
          <p:nvPr/>
        </p:nvSpPr>
        <p:spPr>
          <a:xfrm>
            <a:off x="10512491" y="3828740"/>
            <a:ext cx="1248139" cy="3235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3EC26EF6-F70A-4F42-9DAC-FED7DC4FD60E}"/>
              </a:ext>
            </a:extLst>
          </p:cNvPr>
          <p:cNvSpPr/>
          <p:nvPr/>
        </p:nvSpPr>
        <p:spPr>
          <a:xfrm>
            <a:off x="10512491" y="4950517"/>
            <a:ext cx="1248139" cy="3407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635BDDB2-A56F-41F9-B3D8-82A17191938E}"/>
              </a:ext>
            </a:extLst>
          </p:cNvPr>
          <p:cNvSpPr/>
          <p:nvPr/>
        </p:nvSpPr>
        <p:spPr>
          <a:xfrm>
            <a:off x="10512491" y="42929"/>
            <a:ext cx="1248139" cy="107282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id="{3AA704B4-14C6-4F05-866A-22311DDE1F03}"/>
              </a:ext>
            </a:extLst>
          </p:cNvPr>
          <p:cNvSpPr txBox="1"/>
          <p:nvPr/>
        </p:nvSpPr>
        <p:spPr>
          <a:xfrm>
            <a:off x="5135893" y="2662033"/>
            <a:ext cx="2784309" cy="400110"/>
          </a:xfrm>
          <a:prstGeom prst="rect">
            <a:avLst/>
          </a:prstGeom>
          <a:noFill/>
        </p:spPr>
        <p:txBody>
          <a:bodyPr wrap="square" rtlCol="0">
            <a:spAutoFit/>
          </a:bodyPr>
          <a:lstStyle/>
          <a:p>
            <a:r>
              <a:rPr lang="pt-BR" sz="2000" b="1" dirty="0">
                <a:solidFill>
                  <a:srgbClr val="003399"/>
                </a:solidFill>
              </a:rPr>
              <a:t>Brasil no Exterior</a:t>
            </a:r>
          </a:p>
        </p:txBody>
      </p:sp>
      <p:sp>
        <p:nvSpPr>
          <p:cNvPr id="13" name="CaixaDeTexto 12">
            <a:extLst>
              <a:ext uri="{FF2B5EF4-FFF2-40B4-BE49-F238E27FC236}">
                <a16:creationId xmlns:a16="http://schemas.microsoft.com/office/drawing/2014/main" id="{81197BF2-E524-4305-8175-0128395FC74B}"/>
              </a:ext>
            </a:extLst>
          </p:cNvPr>
          <p:cNvSpPr txBox="1"/>
          <p:nvPr/>
        </p:nvSpPr>
        <p:spPr>
          <a:xfrm>
            <a:off x="5135893" y="3026619"/>
            <a:ext cx="2784309" cy="400110"/>
          </a:xfrm>
          <a:prstGeom prst="rect">
            <a:avLst/>
          </a:prstGeom>
          <a:noFill/>
        </p:spPr>
        <p:txBody>
          <a:bodyPr wrap="square" rtlCol="0">
            <a:spAutoFit/>
          </a:bodyPr>
          <a:lstStyle/>
          <a:p>
            <a:r>
              <a:rPr lang="pt-BR" sz="2000" b="1" dirty="0">
                <a:solidFill>
                  <a:srgbClr val="003399"/>
                </a:solidFill>
              </a:rPr>
              <a:t>Desinvestimentos</a:t>
            </a:r>
          </a:p>
        </p:txBody>
      </p:sp>
      <p:sp>
        <p:nvSpPr>
          <p:cNvPr id="14" name="Retângulo 13">
            <a:extLst>
              <a:ext uri="{FF2B5EF4-FFF2-40B4-BE49-F238E27FC236}">
                <a16:creationId xmlns:a16="http://schemas.microsoft.com/office/drawing/2014/main" id="{7C0AAFA4-5C64-4954-A538-1E8D5BAF5B39}"/>
              </a:ext>
            </a:extLst>
          </p:cNvPr>
          <p:cNvSpPr/>
          <p:nvPr/>
        </p:nvSpPr>
        <p:spPr>
          <a:xfrm>
            <a:off x="8496267" y="1548418"/>
            <a:ext cx="1248139" cy="693139"/>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5" name="Conector reto 14">
            <a:extLst>
              <a:ext uri="{FF2B5EF4-FFF2-40B4-BE49-F238E27FC236}">
                <a16:creationId xmlns:a16="http://schemas.microsoft.com/office/drawing/2014/main" id="{D26CE649-BA4B-4E34-A17A-8C23408F5186}"/>
              </a:ext>
            </a:extLst>
          </p:cNvPr>
          <p:cNvCxnSpPr/>
          <p:nvPr/>
        </p:nvCxnSpPr>
        <p:spPr>
          <a:xfrm flipH="1">
            <a:off x="4463819" y="2064229"/>
            <a:ext cx="4032448" cy="0"/>
          </a:xfrm>
          <a:prstGeom prst="line">
            <a:avLst/>
          </a:prstGeom>
          <a:ln w="2857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308B0514-64F2-427C-9D5F-6586DD5108D1}"/>
              </a:ext>
            </a:extLst>
          </p:cNvPr>
          <p:cNvCxnSpPr>
            <a:cxnSpLocks/>
          </p:cNvCxnSpPr>
          <p:nvPr/>
        </p:nvCxnSpPr>
        <p:spPr>
          <a:xfrm>
            <a:off x="4463819" y="1304919"/>
            <a:ext cx="0" cy="770361"/>
          </a:xfrm>
          <a:prstGeom prst="line">
            <a:avLst/>
          </a:prstGeom>
          <a:ln w="2857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0A15B2BA-5277-445D-A5B6-95F57A2D9904}"/>
              </a:ext>
            </a:extLst>
          </p:cNvPr>
          <p:cNvCxnSpPr>
            <a:cxnSpLocks/>
          </p:cNvCxnSpPr>
          <p:nvPr/>
        </p:nvCxnSpPr>
        <p:spPr>
          <a:xfrm>
            <a:off x="4463819" y="1304919"/>
            <a:ext cx="875281" cy="0"/>
          </a:xfrm>
          <a:prstGeom prst="line">
            <a:avLst/>
          </a:prstGeom>
          <a:ln w="28575">
            <a:solidFill>
              <a:srgbClr val="00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CaixaDeTexto 17">
            <a:extLst>
              <a:ext uri="{FF2B5EF4-FFF2-40B4-BE49-F238E27FC236}">
                <a16:creationId xmlns:a16="http://schemas.microsoft.com/office/drawing/2014/main" id="{1213D57D-B7A9-4F0F-97F1-1FCD0BB93F86}"/>
              </a:ext>
            </a:extLst>
          </p:cNvPr>
          <p:cNvSpPr txBox="1"/>
          <p:nvPr/>
        </p:nvSpPr>
        <p:spPr>
          <a:xfrm>
            <a:off x="5339100" y="1163696"/>
            <a:ext cx="2293071" cy="400110"/>
          </a:xfrm>
          <a:prstGeom prst="rect">
            <a:avLst/>
          </a:prstGeom>
          <a:noFill/>
        </p:spPr>
        <p:txBody>
          <a:bodyPr wrap="square" rtlCol="0">
            <a:spAutoFit/>
          </a:bodyPr>
          <a:lstStyle/>
          <a:p>
            <a:r>
              <a:rPr lang="pt-BR" sz="2000" b="1" dirty="0">
                <a:solidFill>
                  <a:srgbClr val="006600"/>
                </a:solidFill>
              </a:rPr>
              <a:t>78.163 – 2.025</a:t>
            </a:r>
          </a:p>
        </p:txBody>
      </p:sp>
      <p:sp>
        <p:nvSpPr>
          <p:cNvPr id="19" name="Retângulo 18">
            <a:extLst>
              <a:ext uri="{FF2B5EF4-FFF2-40B4-BE49-F238E27FC236}">
                <a16:creationId xmlns:a16="http://schemas.microsoft.com/office/drawing/2014/main" id="{5CA3AC99-867E-46F1-BAA6-534E6542CF2D}"/>
              </a:ext>
            </a:extLst>
          </p:cNvPr>
          <p:cNvSpPr/>
          <p:nvPr/>
        </p:nvSpPr>
        <p:spPr>
          <a:xfrm>
            <a:off x="5327915" y="1181979"/>
            <a:ext cx="2174855" cy="304629"/>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64B78C73-9812-45C4-AAF7-FA83D7E2482C}"/>
              </a:ext>
            </a:extLst>
          </p:cNvPr>
          <p:cNvSpPr/>
          <p:nvPr/>
        </p:nvSpPr>
        <p:spPr>
          <a:xfrm>
            <a:off x="5135893" y="2665390"/>
            <a:ext cx="2496277" cy="331116"/>
          </a:xfrm>
          <a:prstGeom prst="rect">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3399"/>
              </a:solidFill>
            </a:endParaRPr>
          </a:p>
        </p:txBody>
      </p:sp>
      <p:sp>
        <p:nvSpPr>
          <p:cNvPr id="21" name="Retângulo 20">
            <a:extLst>
              <a:ext uri="{FF2B5EF4-FFF2-40B4-BE49-F238E27FC236}">
                <a16:creationId xmlns:a16="http://schemas.microsoft.com/office/drawing/2014/main" id="{D5366242-343A-426E-952D-6661BCDFAA5C}"/>
              </a:ext>
            </a:extLst>
          </p:cNvPr>
          <p:cNvSpPr/>
          <p:nvPr/>
        </p:nvSpPr>
        <p:spPr>
          <a:xfrm>
            <a:off x="5135893" y="3058298"/>
            <a:ext cx="2496277" cy="322314"/>
          </a:xfrm>
          <a:prstGeom prst="rect">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3399"/>
              </a:solidFill>
            </a:endParaRPr>
          </a:p>
        </p:txBody>
      </p:sp>
      <p:sp>
        <p:nvSpPr>
          <p:cNvPr id="22" name="Retângulo 21">
            <a:extLst>
              <a:ext uri="{FF2B5EF4-FFF2-40B4-BE49-F238E27FC236}">
                <a16:creationId xmlns:a16="http://schemas.microsoft.com/office/drawing/2014/main" id="{BC305D02-8E2E-4372-87D0-AAC1E128307B}"/>
              </a:ext>
            </a:extLst>
          </p:cNvPr>
          <p:cNvSpPr/>
          <p:nvPr/>
        </p:nvSpPr>
        <p:spPr>
          <a:xfrm>
            <a:off x="5135893" y="4209673"/>
            <a:ext cx="2496277" cy="331116"/>
          </a:xfrm>
          <a:prstGeom prst="rect">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3399"/>
              </a:solidFill>
            </a:endParaRPr>
          </a:p>
        </p:txBody>
      </p:sp>
      <p:sp>
        <p:nvSpPr>
          <p:cNvPr id="23" name="Retângulo 22">
            <a:extLst>
              <a:ext uri="{FF2B5EF4-FFF2-40B4-BE49-F238E27FC236}">
                <a16:creationId xmlns:a16="http://schemas.microsoft.com/office/drawing/2014/main" id="{938F35BA-D7C1-4A07-BA7D-9F6EF46E6388}"/>
              </a:ext>
            </a:extLst>
          </p:cNvPr>
          <p:cNvSpPr/>
          <p:nvPr/>
        </p:nvSpPr>
        <p:spPr>
          <a:xfrm>
            <a:off x="5135893" y="4589330"/>
            <a:ext cx="2496277" cy="322314"/>
          </a:xfrm>
          <a:prstGeom prst="rect">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3399"/>
              </a:solidFill>
            </a:endParaRPr>
          </a:p>
        </p:txBody>
      </p:sp>
      <p:sp>
        <p:nvSpPr>
          <p:cNvPr id="24" name="CaixaDeTexto 23">
            <a:extLst>
              <a:ext uri="{FF2B5EF4-FFF2-40B4-BE49-F238E27FC236}">
                <a16:creationId xmlns:a16="http://schemas.microsoft.com/office/drawing/2014/main" id="{9C71A65D-645F-4ED8-AEA7-6E2D2F83EF65}"/>
              </a:ext>
            </a:extLst>
          </p:cNvPr>
          <p:cNvSpPr txBox="1"/>
          <p:nvPr/>
        </p:nvSpPr>
        <p:spPr>
          <a:xfrm>
            <a:off x="5135893" y="4200938"/>
            <a:ext cx="2784309" cy="400110"/>
          </a:xfrm>
          <a:prstGeom prst="rect">
            <a:avLst/>
          </a:prstGeom>
          <a:noFill/>
        </p:spPr>
        <p:txBody>
          <a:bodyPr wrap="square" rtlCol="0">
            <a:spAutoFit/>
          </a:bodyPr>
          <a:lstStyle/>
          <a:p>
            <a:r>
              <a:rPr lang="pt-BR" sz="2000" b="1" dirty="0">
                <a:solidFill>
                  <a:srgbClr val="003399"/>
                </a:solidFill>
              </a:rPr>
              <a:t>Brasil no Exterior</a:t>
            </a:r>
          </a:p>
        </p:txBody>
      </p:sp>
      <p:sp>
        <p:nvSpPr>
          <p:cNvPr id="25" name="CaixaDeTexto 24">
            <a:extLst>
              <a:ext uri="{FF2B5EF4-FFF2-40B4-BE49-F238E27FC236}">
                <a16:creationId xmlns:a16="http://schemas.microsoft.com/office/drawing/2014/main" id="{1F067498-9071-4766-8D5A-5349231D1696}"/>
              </a:ext>
            </a:extLst>
          </p:cNvPr>
          <p:cNvSpPr txBox="1"/>
          <p:nvPr/>
        </p:nvSpPr>
        <p:spPr>
          <a:xfrm>
            <a:off x="5135893" y="4580593"/>
            <a:ext cx="2784309" cy="400110"/>
          </a:xfrm>
          <a:prstGeom prst="rect">
            <a:avLst/>
          </a:prstGeom>
          <a:noFill/>
        </p:spPr>
        <p:txBody>
          <a:bodyPr wrap="square" rtlCol="0">
            <a:spAutoFit/>
          </a:bodyPr>
          <a:lstStyle/>
          <a:p>
            <a:r>
              <a:rPr lang="pt-BR" sz="2000" b="1" dirty="0">
                <a:solidFill>
                  <a:srgbClr val="003399"/>
                </a:solidFill>
              </a:rPr>
              <a:t>Desinvestimentos</a:t>
            </a:r>
          </a:p>
        </p:txBody>
      </p:sp>
      <p:sp>
        <p:nvSpPr>
          <p:cNvPr id="26" name="Retângulo 25">
            <a:extLst>
              <a:ext uri="{FF2B5EF4-FFF2-40B4-BE49-F238E27FC236}">
                <a16:creationId xmlns:a16="http://schemas.microsoft.com/office/drawing/2014/main" id="{B4A4F2A6-1209-4FDC-8CD2-CCCAEEC2D48E}"/>
              </a:ext>
            </a:extLst>
          </p:cNvPr>
          <p:cNvSpPr/>
          <p:nvPr/>
        </p:nvSpPr>
        <p:spPr>
          <a:xfrm>
            <a:off x="8496267" y="2691878"/>
            <a:ext cx="1248139" cy="675482"/>
          </a:xfrm>
          <a:prstGeom prst="rect">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3399"/>
              </a:solidFill>
            </a:endParaRPr>
          </a:p>
        </p:txBody>
      </p:sp>
      <p:sp>
        <p:nvSpPr>
          <p:cNvPr id="27" name="Retângulo 26">
            <a:extLst>
              <a:ext uri="{FF2B5EF4-FFF2-40B4-BE49-F238E27FC236}">
                <a16:creationId xmlns:a16="http://schemas.microsoft.com/office/drawing/2014/main" id="{0F74E167-7E21-4A14-8A72-C665C6DA09D9}"/>
              </a:ext>
            </a:extLst>
          </p:cNvPr>
          <p:cNvSpPr/>
          <p:nvPr/>
        </p:nvSpPr>
        <p:spPr>
          <a:xfrm>
            <a:off x="8496267" y="4219385"/>
            <a:ext cx="1248139" cy="671122"/>
          </a:xfrm>
          <a:prstGeom prst="rect">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3399"/>
              </a:solidFill>
            </a:endParaRPr>
          </a:p>
        </p:txBody>
      </p:sp>
    </p:spTree>
    <p:extLst>
      <p:ext uri="{BB962C8B-B14F-4D97-AF65-F5344CB8AC3E}">
        <p14:creationId xmlns:p14="http://schemas.microsoft.com/office/powerpoint/2010/main" val="85630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E9A33611-DBE0-4C85-84B4-2FF82603FA39}"/>
              </a:ext>
            </a:extLst>
          </p:cNvPr>
          <p:cNvPicPr>
            <a:picLocks noChangeAspect="1"/>
          </p:cNvPicPr>
          <p:nvPr/>
        </p:nvPicPr>
        <p:blipFill>
          <a:blip r:embed="rId2"/>
          <a:stretch>
            <a:fillRect/>
          </a:stretch>
        </p:blipFill>
        <p:spPr>
          <a:xfrm>
            <a:off x="569840" y="22802"/>
            <a:ext cx="11211339" cy="5473207"/>
          </a:xfrm>
          <a:prstGeom prst="rect">
            <a:avLst/>
          </a:prstGeom>
        </p:spPr>
      </p:pic>
      <p:graphicFrame>
        <p:nvGraphicFramePr>
          <p:cNvPr id="5" name="Objeto 4">
            <a:extLst>
              <a:ext uri="{FF2B5EF4-FFF2-40B4-BE49-F238E27FC236}">
                <a16:creationId xmlns:a16="http://schemas.microsoft.com/office/drawing/2014/main" id="{511D06BD-4645-4CC2-82D7-5F7ECEBBC9B9}"/>
              </a:ext>
            </a:extLst>
          </p:cNvPr>
          <p:cNvGraphicFramePr>
            <a:graphicFrameLocks noChangeAspect="1"/>
          </p:cNvGraphicFramePr>
          <p:nvPr>
            <p:extLst>
              <p:ext uri="{D42A27DB-BD31-4B8C-83A1-F6EECF244321}">
                <p14:modId xmlns:p14="http://schemas.microsoft.com/office/powerpoint/2010/main" val="1245825679"/>
              </p:ext>
            </p:extLst>
          </p:nvPr>
        </p:nvGraphicFramePr>
        <p:xfrm>
          <a:off x="1166190" y="5526156"/>
          <a:ext cx="9335433" cy="1183845"/>
        </p:xfrm>
        <a:graphic>
          <a:graphicData uri="http://schemas.openxmlformats.org/presentationml/2006/ole">
            <mc:AlternateContent xmlns:mc="http://schemas.openxmlformats.org/markup-compatibility/2006">
              <mc:Choice xmlns:v="urn:schemas-microsoft-com:vml" Requires="v">
                <p:oleObj name="Equation" r:id="rId3" imgW="3377880" imgH="482400" progId="Equation.DSMT4">
                  <p:embed/>
                </p:oleObj>
              </mc:Choice>
              <mc:Fallback>
                <p:oleObj name="Equation" r:id="rId3" imgW="3377880" imgH="482400" progId="Equation.DSMT4">
                  <p:embed/>
                  <p:pic>
                    <p:nvPicPr>
                      <p:cNvPr id="3" name="Objeto 2">
                        <a:extLst>
                          <a:ext uri="{FF2B5EF4-FFF2-40B4-BE49-F238E27FC236}">
                            <a16:creationId xmlns:a16="http://schemas.microsoft.com/office/drawing/2014/main" id="{2468AA09-CE17-471A-9363-CB13CB0841C8}"/>
                          </a:ext>
                        </a:extLst>
                      </p:cNvPr>
                      <p:cNvPicPr>
                        <a:picLocks noChangeAspect="1" noChangeArrowheads="1"/>
                      </p:cNvPicPr>
                      <p:nvPr/>
                    </p:nvPicPr>
                    <p:blipFill>
                      <a:blip r:embed="rId4"/>
                      <a:srcRect/>
                      <a:stretch>
                        <a:fillRect/>
                      </a:stretch>
                    </p:blipFill>
                    <p:spPr bwMode="auto">
                      <a:xfrm>
                        <a:off x="1166190" y="5526156"/>
                        <a:ext cx="9335433" cy="1183845"/>
                      </a:xfrm>
                      <a:prstGeom prst="rect">
                        <a:avLst/>
                      </a:prstGeom>
                      <a:solidFill>
                        <a:schemeClr val="bg1">
                          <a:lumMod val="95000"/>
                        </a:schemeClr>
                      </a:solidFill>
                      <a:ln>
                        <a:solidFill>
                          <a:schemeClr val="tx1"/>
                        </a:solidFill>
                      </a:ln>
                    </p:spPr>
                  </p:pic>
                </p:oleObj>
              </mc:Fallback>
            </mc:AlternateContent>
          </a:graphicData>
        </a:graphic>
      </p:graphicFrame>
      <p:sp>
        <p:nvSpPr>
          <p:cNvPr id="6" name="Retângulo 5">
            <a:extLst>
              <a:ext uri="{FF2B5EF4-FFF2-40B4-BE49-F238E27FC236}">
                <a16:creationId xmlns:a16="http://schemas.microsoft.com/office/drawing/2014/main" id="{C9E9D1E2-531F-4B45-89F6-4036413D6E93}"/>
              </a:ext>
            </a:extLst>
          </p:cNvPr>
          <p:cNvSpPr/>
          <p:nvPr/>
        </p:nvSpPr>
        <p:spPr>
          <a:xfrm>
            <a:off x="8971722" y="6102740"/>
            <a:ext cx="1505385" cy="566258"/>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 name="Conector reto 6">
            <a:extLst>
              <a:ext uri="{FF2B5EF4-FFF2-40B4-BE49-F238E27FC236}">
                <a16:creationId xmlns:a16="http://schemas.microsoft.com/office/drawing/2014/main" id="{D713D526-B993-4731-8A1E-395CF84526C2}"/>
              </a:ext>
            </a:extLst>
          </p:cNvPr>
          <p:cNvCxnSpPr>
            <a:cxnSpLocks/>
          </p:cNvCxnSpPr>
          <p:nvPr/>
        </p:nvCxnSpPr>
        <p:spPr>
          <a:xfrm>
            <a:off x="10477107" y="6208756"/>
            <a:ext cx="1012118"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FFE451D6-67C4-40D0-BF20-2755320B94B7}"/>
              </a:ext>
            </a:extLst>
          </p:cNvPr>
          <p:cNvCxnSpPr>
            <a:cxnSpLocks/>
          </p:cNvCxnSpPr>
          <p:nvPr/>
        </p:nvCxnSpPr>
        <p:spPr>
          <a:xfrm flipV="1">
            <a:off x="11472794" y="2417464"/>
            <a:ext cx="0" cy="3781994"/>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
        <p:nvSpPr>
          <p:cNvPr id="9" name="Retângulo 8">
            <a:extLst>
              <a:ext uri="{FF2B5EF4-FFF2-40B4-BE49-F238E27FC236}">
                <a16:creationId xmlns:a16="http://schemas.microsoft.com/office/drawing/2014/main" id="{ABA0CC8A-F830-41AD-83D7-95451DD03465}"/>
              </a:ext>
            </a:extLst>
          </p:cNvPr>
          <p:cNvSpPr/>
          <p:nvPr/>
        </p:nvSpPr>
        <p:spPr>
          <a:xfrm>
            <a:off x="10236759" y="2010459"/>
            <a:ext cx="1236032" cy="407006"/>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A2865D55-9CC9-4126-B141-D940707948FA}"/>
              </a:ext>
            </a:extLst>
          </p:cNvPr>
          <p:cNvSpPr txBox="1"/>
          <p:nvPr/>
        </p:nvSpPr>
        <p:spPr>
          <a:xfrm>
            <a:off x="6881817" y="4863944"/>
            <a:ext cx="4590972" cy="430887"/>
          </a:xfrm>
          <a:prstGeom prst="rect">
            <a:avLst/>
          </a:prstGeom>
          <a:noFill/>
          <a:ln w="28575">
            <a:solidFill>
              <a:srgbClr val="FF3300"/>
            </a:solidFill>
          </a:ln>
        </p:spPr>
        <p:txBody>
          <a:bodyPr wrap="square" rtlCol="0">
            <a:spAutoFit/>
          </a:bodyPr>
          <a:lstStyle/>
          <a:p>
            <a:r>
              <a:rPr lang="pt-BR" sz="2200" b="1" dirty="0">
                <a:solidFill>
                  <a:srgbClr val="FF0000"/>
                </a:solidFill>
              </a:rPr>
              <a:t>Déficit no BP </a:t>
            </a:r>
            <a:r>
              <a:rPr lang="pt-BR" sz="2200" b="1" dirty="0">
                <a:solidFill>
                  <a:srgbClr val="FF0000"/>
                </a:solidFill>
                <a:latin typeface="Calibri" panose="020F0502020204030204" pitchFamily="34" charset="0"/>
                <a:cs typeface="Calibri" panose="020F0502020204030204" pitchFamily="34" charset="0"/>
              </a:rPr>
              <a:t>→ Perda de Reservas</a:t>
            </a:r>
            <a:endParaRPr lang="pt-BR" sz="2200" b="1" dirty="0">
              <a:solidFill>
                <a:srgbClr val="FF0000"/>
              </a:solidFill>
            </a:endParaRPr>
          </a:p>
        </p:txBody>
      </p:sp>
    </p:spTree>
    <p:extLst>
      <p:ext uri="{BB962C8B-B14F-4D97-AF65-F5344CB8AC3E}">
        <p14:creationId xmlns:p14="http://schemas.microsoft.com/office/powerpoint/2010/main" val="297066229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8973FC8-FF30-4513-85C9-C64EE2AB04F2}"/>
              </a:ext>
            </a:extLst>
          </p:cNvPr>
          <p:cNvSpPr txBox="1"/>
          <p:nvPr/>
        </p:nvSpPr>
        <p:spPr>
          <a:xfrm>
            <a:off x="107503" y="-140166"/>
            <a:ext cx="11885713" cy="3539430"/>
          </a:xfrm>
          <a:prstGeom prst="rect">
            <a:avLst/>
          </a:prstGeom>
          <a:noFill/>
        </p:spPr>
        <p:txBody>
          <a:bodyPr wrap="square">
            <a:spAutoFit/>
          </a:bodyPr>
          <a:lstStyle/>
          <a:p>
            <a:pPr algn="just"/>
            <a:endParaRPr lang="pt-BR" sz="2800"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800" b="1" dirty="0">
                <a:latin typeface="Arial" panose="020B0604020202020204" pitchFamily="34" charset="0"/>
                <a:cs typeface="Arial" panose="020B0604020202020204" pitchFamily="34" charset="0"/>
              </a:rPr>
              <a:t>Anteriormente faríamos da seguinte forma:</a:t>
            </a:r>
          </a:p>
          <a:p>
            <a:pPr marL="800100" lvl="1" indent="-34290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CC = -50.762</a:t>
            </a:r>
          </a:p>
          <a:p>
            <a:pPr marL="800100" lvl="1" indent="-34290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CCF = 27.370 (53.425 – 26.055)</a:t>
            </a:r>
          </a:p>
          <a:p>
            <a:pPr marL="800100" lvl="1" indent="-34290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EO = -2.663</a:t>
            </a:r>
          </a:p>
          <a:p>
            <a:pPr marL="342900" indent="-342900" algn="just">
              <a:buFont typeface="Wingdings" panose="05000000000000000000" pitchFamily="2" charset="2"/>
              <a:buChar char="§"/>
            </a:pPr>
            <a:r>
              <a:rPr lang="pt-BR" sz="2800" b="1" dirty="0">
                <a:latin typeface="Arial" panose="020B0604020202020204" pitchFamily="34" charset="0"/>
                <a:cs typeface="Arial" panose="020B0604020202020204" pitchFamily="34" charset="0"/>
              </a:rPr>
              <a:t>Saldo do BP = -26.055</a:t>
            </a:r>
          </a:p>
          <a:p>
            <a:pPr marL="800100" lvl="1" indent="-34290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Haveres de CP no Exterior = 26.055 (Perda de Reservas)</a:t>
            </a:r>
          </a:p>
          <a:p>
            <a:pPr marL="342900" indent="-342900" algn="just">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72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8292095-C479-45F9-96C1-F5DCDE3A0F22}"/>
              </a:ext>
            </a:extLst>
          </p:cNvPr>
          <p:cNvSpPr/>
          <p:nvPr/>
        </p:nvSpPr>
        <p:spPr>
          <a:xfrm>
            <a:off x="107503" y="151487"/>
            <a:ext cx="11859210" cy="6093976"/>
          </a:xfrm>
          <a:prstGeom prst="rect">
            <a:avLst/>
          </a:prstGeom>
        </p:spPr>
        <p:txBody>
          <a:bodyPr wrap="square">
            <a:spAutoFit/>
          </a:bodyPr>
          <a:lstStyle/>
          <a:p>
            <a:pPr algn="just"/>
            <a:r>
              <a:rPr lang="pt-BR" sz="2900" b="1" dirty="0">
                <a:latin typeface="Arial" panose="020B0604020202020204" pitchFamily="34" charset="0"/>
                <a:cs typeface="Arial" panose="020B0604020202020204" pitchFamily="34" charset="0"/>
              </a:rPr>
              <a:t>EXEMPLO 5 - QUESTÃO 01 – 2020 - ANPEC</a:t>
            </a:r>
          </a:p>
          <a:p>
            <a:pPr algn="just"/>
            <a:r>
              <a:rPr lang="pt-BR" sz="2600" b="0" i="0" dirty="0">
                <a:effectLst/>
                <a:latin typeface="Arial" panose="020B0604020202020204" pitchFamily="34" charset="0"/>
                <a:cs typeface="Arial" panose="020B0604020202020204" pitchFamily="34" charset="0"/>
              </a:rPr>
              <a:t>Com base na sexta edição do Manual do Balanço de Pagamentos do Fundo Monetário Internacional (BPM6), avalie as seguintes afirmativas como verdadeiras ou falsas:</a:t>
            </a:r>
          </a:p>
          <a:p>
            <a:pPr algn="just"/>
            <a:r>
              <a:rPr lang="pt-BR" sz="2600" b="1" dirty="0">
                <a:latin typeface="Arial" panose="020B0604020202020204" pitchFamily="34" charset="0"/>
                <a:cs typeface="Arial" panose="020B0604020202020204" pitchFamily="34" charset="0"/>
              </a:rPr>
              <a:t>0)</a:t>
            </a:r>
            <a:r>
              <a:rPr lang="pt-BR" sz="2600" dirty="0">
                <a:latin typeface="Arial" panose="020B0604020202020204" pitchFamily="34" charset="0"/>
                <a:cs typeface="Arial" panose="020B0604020202020204" pitchFamily="34" charset="0"/>
              </a:rPr>
              <a:t> </a:t>
            </a:r>
            <a:r>
              <a:rPr lang="pt-BR" sz="2600" b="0" i="0" dirty="0">
                <a:effectLst/>
                <a:latin typeface="Arial" panose="020B0604020202020204" pitchFamily="34" charset="0"/>
                <a:cs typeface="Arial" panose="020B0604020202020204" pitchFamily="34" charset="0"/>
              </a:rPr>
              <a:t>As variações nas reservas internacionais são contabilizadas na Conta Financeira como Ativos de Reserva. </a:t>
            </a:r>
          </a:p>
          <a:p>
            <a:pPr algn="just"/>
            <a:r>
              <a:rPr lang="pt-BR" sz="2600" b="1" dirty="0">
                <a:latin typeface="Arial" panose="020B0604020202020204" pitchFamily="34" charset="0"/>
                <a:cs typeface="Arial" panose="020B0604020202020204" pitchFamily="34" charset="0"/>
              </a:rPr>
              <a:t>1)</a:t>
            </a:r>
            <a:r>
              <a:rPr lang="pt-BR" sz="2600" dirty="0">
                <a:latin typeface="Arial" panose="020B0604020202020204" pitchFamily="34" charset="0"/>
                <a:cs typeface="Arial" panose="020B0604020202020204" pitchFamily="34" charset="0"/>
              </a:rPr>
              <a:t> </a:t>
            </a:r>
            <a:r>
              <a:rPr lang="pt-BR" sz="2600" b="0" i="0" dirty="0">
                <a:effectLst/>
                <a:latin typeface="Arial" panose="020B0604020202020204" pitchFamily="34" charset="0"/>
                <a:cs typeface="Arial" panose="020B0604020202020204" pitchFamily="34" charset="0"/>
              </a:rPr>
              <a:t>Os salários recebidos por trabalhadores residentes, quando trabalham para uma empresa não residente no país, são contabilizados na Conta de Serviços.</a:t>
            </a:r>
          </a:p>
          <a:p>
            <a:pPr algn="just"/>
            <a:r>
              <a:rPr lang="pt-BR" sz="2600" b="1" dirty="0">
                <a:latin typeface="Arial" panose="020B0604020202020204" pitchFamily="34" charset="0"/>
                <a:cs typeface="Arial" panose="020B0604020202020204" pitchFamily="34" charset="0"/>
              </a:rPr>
              <a:t>2)</a:t>
            </a:r>
            <a:r>
              <a:rPr lang="pt-BR" sz="2600" dirty="0">
                <a:latin typeface="Arial" panose="020B0604020202020204" pitchFamily="34" charset="0"/>
                <a:cs typeface="Arial" panose="020B0604020202020204" pitchFamily="34" charset="0"/>
              </a:rPr>
              <a:t> </a:t>
            </a:r>
            <a:r>
              <a:rPr lang="pt-BR" sz="2600" b="0" i="0" dirty="0">
                <a:effectLst/>
                <a:latin typeface="Arial" panose="020B0604020202020204" pitchFamily="34" charset="0"/>
                <a:cs typeface="Arial" panose="020B0604020202020204" pitchFamily="34" charset="0"/>
              </a:rPr>
              <a:t>As remessas de dinheiro de imigrantes no exterior para seus países de origem são contabilizadas na Conta Capital. </a:t>
            </a:r>
          </a:p>
          <a:p>
            <a:pPr algn="just"/>
            <a:r>
              <a:rPr lang="pt-BR" sz="2600" b="1" dirty="0">
                <a:latin typeface="Arial" panose="020B0604020202020204" pitchFamily="34" charset="0"/>
                <a:cs typeface="Arial" panose="020B0604020202020204" pitchFamily="34" charset="0"/>
              </a:rPr>
              <a:t>3)</a:t>
            </a:r>
            <a:r>
              <a:rPr lang="pt-BR" sz="2600" dirty="0">
                <a:latin typeface="Arial" panose="020B0604020202020204" pitchFamily="34" charset="0"/>
                <a:cs typeface="Arial" panose="020B0604020202020204" pitchFamily="34" charset="0"/>
              </a:rPr>
              <a:t> </a:t>
            </a:r>
            <a:r>
              <a:rPr lang="pt-BR" sz="2600" b="0" i="0" dirty="0">
                <a:effectLst/>
                <a:latin typeface="Arial" panose="020B0604020202020204" pitchFamily="34" charset="0"/>
                <a:cs typeface="Arial" panose="020B0604020202020204" pitchFamily="34" charset="0"/>
              </a:rPr>
              <a:t>A amortização de um passivo externo é contabilizada na Conta de Rendas Primárias.</a:t>
            </a:r>
          </a:p>
          <a:p>
            <a:pPr algn="just"/>
            <a:r>
              <a:rPr lang="pt-BR" sz="2600" b="1" dirty="0">
                <a:latin typeface="Arial" panose="020B0604020202020204" pitchFamily="34" charset="0"/>
                <a:cs typeface="Arial" panose="020B0604020202020204" pitchFamily="34" charset="0"/>
              </a:rPr>
              <a:t>4)</a:t>
            </a:r>
            <a:r>
              <a:rPr lang="pt-BR" sz="2600" dirty="0">
                <a:latin typeface="Arial" panose="020B0604020202020204" pitchFamily="34" charset="0"/>
                <a:cs typeface="Arial" panose="020B0604020202020204" pitchFamily="34" charset="0"/>
              </a:rPr>
              <a:t> </a:t>
            </a:r>
            <a:r>
              <a:rPr lang="pt-BR" sz="2600" b="0" i="0" dirty="0">
                <a:effectLst/>
                <a:latin typeface="Arial" panose="020B0604020202020204" pitchFamily="34" charset="0"/>
                <a:cs typeface="Arial" panose="020B0604020202020204" pitchFamily="34" charset="0"/>
              </a:rPr>
              <a:t>O saldo da Conta Financeira é calculado pela diferença entre a aquisição líquida de Ativos Financeiros e a incidência líquida de Passivos Financeiros.</a:t>
            </a:r>
            <a:r>
              <a:rPr lang="pt-BR" sz="2600" dirty="0">
                <a:latin typeface="Arial" panose="020B0604020202020204" pitchFamily="34" charset="0"/>
                <a:cs typeface="Arial" panose="020B0604020202020204" pitchFamily="34" charset="0"/>
              </a:rPr>
              <a:t> </a:t>
            </a:r>
            <a:endParaRPr lang="pt-BR" sz="2600" b="1" dirty="0">
              <a:latin typeface="Arial" panose="020B0604020202020204" pitchFamily="34" charset="0"/>
              <a:cs typeface="Arial" panose="020B0604020202020204" pitchFamily="34" charset="0"/>
            </a:endParaRPr>
          </a:p>
          <a:p>
            <a:pPr algn="just"/>
            <a:endParaRPr lang="pt-BR" sz="2600" b="1"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73C1882C-9623-4C94-953F-D108515569D0}"/>
              </a:ext>
            </a:extLst>
          </p:cNvPr>
          <p:cNvSpPr txBox="1"/>
          <p:nvPr/>
        </p:nvSpPr>
        <p:spPr>
          <a:xfrm>
            <a:off x="5431158" y="2210922"/>
            <a:ext cx="360040" cy="492443"/>
          </a:xfrm>
          <a:prstGeom prst="rect">
            <a:avLst/>
          </a:prstGeom>
          <a:noFill/>
        </p:spPr>
        <p:txBody>
          <a:bodyPr wrap="square" rtlCol="0">
            <a:spAutoFit/>
          </a:bodyPr>
          <a:lstStyle/>
          <a:p>
            <a:r>
              <a:rPr lang="pt-BR" sz="2600" b="1" dirty="0">
                <a:solidFill>
                  <a:srgbClr val="FF0000"/>
                </a:solidFill>
                <a:latin typeface="Arial" panose="020B0604020202020204" pitchFamily="34" charset="0"/>
                <a:cs typeface="Arial" panose="020B0604020202020204" pitchFamily="34" charset="0"/>
              </a:rPr>
              <a:t>V</a:t>
            </a:r>
          </a:p>
        </p:txBody>
      </p:sp>
      <p:sp>
        <p:nvSpPr>
          <p:cNvPr id="6" name="CaixaDeTexto 5">
            <a:extLst>
              <a:ext uri="{FF2B5EF4-FFF2-40B4-BE49-F238E27FC236}">
                <a16:creationId xmlns:a16="http://schemas.microsoft.com/office/drawing/2014/main" id="{01474D12-23B9-43E4-AA78-3770F7FC07D5}"/>
              </a:ext>
            </a:extLst>
          </p:cNvPr>
          <p:cNvSpPr txBox="1"/>
          <p:nvPr/>
        </p:nvSpPr>
        <p:spPr>
          <a:xfrm>
            <a:off x="1676193" y="4537691"/>
            <a:ext cx="360040" cy="492443"/>
          </a:xfrm>
          <a:prstGeom prst="rect">
            <a:avLst/>
          </a:prstGeom>
          <a:noFill/>
        </p:spPr>
        <p:txBody>
          <a:bodyPr wrap="square" rtlCol="0">
            <a:spAutoFit/>
          </a:bodyPr>
          <a:lstStyle/>
          <a:p>
            <a:r>
              <a:rPr lang="pt-BR" sz="2600" b="1" dirty="0">
                <a:solidFill>
                  <a:srgbClr val="FF0000"/>
                </a:solidFill>
                <a:latin typeface="Arial" panose="020B0604020202020204" pitchFamily="34" charset="0"/>
                <a:cs typeface="Arial" panose="020B0604020202020204" pitchFamily="34" charset="0"/>
              </a:rPr>
              <a:t>F</a:t>
            </a:r>
          </a:p>
        </p:txBody>
      </p:sp>
      <p:sp>
        <p:nvSpPr>
          <p:cNvPr id="7" name="CaixaDeTexto 6">
            <a:extLst>
              <a:ext uri="{FF2B5EF4-FFF2-40B4-BE49-F238E27FC236}">
                <a16:creationId xmlns:a16="http://schemas.microsoft.com/office/drawing/2014/main" id="{47DFEA50-359C-4791-8225-E847981D0251}"/>
              </a:ext>
            </a:extLst>
          </p:cNvPr>
          <p:cNvSpPr txBox="1"/>
          <p:nvPr/>
        </p:nvSpPr>
        <p:spPr>
          <a:xfrm>
            <a:off x="6619052" y="3776098"/>
            <a:ext cx="360040" cy="492443"/>
          </a:xfrm>
          <a:prstGeom prst="rect">
            <a:avLst/>
          </a:prstGeom>
          <a:noFill/>
        </p:spPr>
        <p:txBody>
          <a:bodyPr wrap="square" rtlCol="0">
            <a:spAutoFit/>
          </a:bodyPr>
          <a:lstStyle/>
          <a:p>
            <a:r>
              <a:rPr lang="pt-BR" sz="2600" b="1" dirty="0">
                <a:solidFill>
                  <a:srgbClr val="FF0000"/>
                </a:solidFill>
                <a:latin typeface="Arial" panose="020B0604020202020204" pitchFamily="34" charset="0"/>
                <a:cs typeface="Arial" panose="020B0604020202020204" pitchFamily="34" charset="0"/>
              </a:rPr>
              <a:t>F</a:t>
            </a:r>
          </a:p>
        </p:txBody>
      </p:sp>
      <p:sp>
        <p:nvSpPr>
          <p:cNvPr id="8" name="CaixaDeTexto 7">
            <a:extLst>
              <a:ext uri="{FF2B5EF4-FFF2-40B4-BE49-F238E27FC236}">
                <a16:creationId xmlns:a16="http://schemas.microsoft.com/office/drawing/2014/main" id="{9D0B5EA3-92F2-4793-A58F-1FFF43CFC380}"/>
              </a:ext>
            </a:extLst>
          </p:cNvPr>
          <p:cNvSpPr txBox="1"/>
          <p:nvPr/>
        </p:nvSpPr>
        <p:spPr>
          <a:xfrm>
            <a:off x="11723116" y="2982568"/>
            <a:ext cx="360040" cy="492443"/>
          </a:xfrm>
          <a:prstGeom prst="rect">
            <a:avLst/>
          </a:prstGeom>
          <a:noFill/>
        </p:spPr>
        <p:txBody>
          <a:bodyPr wrap="square" rtlCol="0">
            <a:spAutoFit/>
          </a:bodyPr>
          <a:lstStyle/>
          <a:p>
            <a:r>
              <a:rPr lang="pt-BR" sz="2600" b="1" dirty="0">
                <a:solidFill>
                  <a:srgbClr val="FF0000"/>
                </a:solidFill>
                <a:latin typeface="Arial" panose="020B0604020202020204" pitchFamily="34" charset="0"/>
                <a:cs typeface="Arial" panose="020B0604020202020204" pitchFamily="34" charset="0"/>
              </a:rPr>
              <a:t>F</a:t>
            </a:r>
          </a:p>
        </p:txBody>
      </p:sp>
      <p:sp>
        <p:nvSpPr>
          <p:cNvPr id="9" name="CaixaDeTexto 8">
            <a:extLst>
              <a:ext uri="{FF2B5EF4-FFF2-40B4-BE49-F238E27FC236}">
                <a16:creationId xmlns:a16="http://schemas.microsoft.com/office/drawing/2014/main" id="{EA0002CA-6A3A-4C18-8194-B742DDDAFCEF}"/>
              </a:ext>
            </a:extLst>
          </p:cNvPr>
          <p:cNvSpPr txBox="1"/>
          <p:nvPr/>
        </p:nvSpPr>
        <p:spPr>
          <a:xfrm>
            <a:off x="11319384" y="5379115"/>
            <a:ext cx="360040" cy="492443"/>
          </a:xfrm>
          <a:prstGeom prst="rect">
            <a:avLst/>
          </a:prstGeom>
          <a:noFill/>
        </p:spPr>
        <p:txBody>
          <a:bodyPr wrap="square" rtlCol="0">
            <a:spAutoFit/>
          </a:bodyPr>
          <a:lstStyle/>
          <a:p>
            <a:r>
              <a:rPr lang="pt-BR" sz="2600" b="1" dirty="0">
                <a:solidFill>
                  <a:srgbClr val="FF0000"/>
                </a:solidFill>
                <a:latin typeface="Arial" panose="020B0604020202020204" pitchFamily="34" charset="0"/>
                <a:cs typeface="Arial" panose="020B0604020202020204" pitchFamily="34" charset="0"/>
              </a:rPr>
              <a:t>V</a:t>
            </a:r>
          </a:p>
        </p:txBody>
      </p:sp>
    </p:spTree>
    <p:extLst>
      <p:ext uri="{BB962C8B-B14F-4D97-AF65-F5344CB8AC3E}">
        <p14:creationId xmlns:p14="http://schemas.microsoft.com/office/powerpoint/2010/main" val="321626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0961859-89A7-43DF-B012-C820BA87F093}"/>
              </a:ext>
            </a:extLst>
          </p:cNvPr>
          <p:cNvSpPr/>
          <p:nvPr/>
        </p:nvSpPr>
        <p:spPr>
          <a:xfrm>
            <a:off x="107503" y="140610"/>
            <a:ext cx="11904985" cy="5047536"/>
          </a:xfrm>
          <a:prstGeom prst="rect">
            <a:avLst/>
          </a:prstGeom>
        </p:spPr>
        <p:txBody>
          <a:bodyPr wrap="square">
            <a:spAutoFit/>
          </a:bodyPr>
          <a:lstStyle/>
          <a:p>
            <a:pPr algn="just"/>
            <a:r>
              <a:rPr lang="pt-BR" sz="2600" b="1" dirty="0">
                <a:latin typeface="Arial" panose="020B0604020202020204" pitchFamily="34" charset="0"/>
                <a:cs typeface="Arial" panose="020B0604020202020204" pitchFamily="34" charset="0"/>
              </a:rPr>
              <a:t>0)</a:t>
            </a:r>
            <a:r>
              <a:rPr lang="pt-BR" sz="2600" dirty="0">
                <a:latin typeface="Arial" panose="020B0604020202020204" pitchFamily="34" charset="0"/>
                <a:cs typeface="Arial" panose="020B0604020202020204" pitchFamily="34" charset="0"/>
              </a:rPr>
              <a:t> </a:t>
            </a:r>
            <a:r>
              <a:rPr lang="pt-BR" sz="2600" b="0" i="0" dirty="0">
                <a:effectLst/>
                <a:latin typeface="Arial" panose="020B0604020202020204" pitchFamily="34" charset="0"/>
                <a:cs typeface="Arial" panose="020B0604020202020204" pitchFamily="34" charset="0"/>
              </a:rPr>
              <a:t>As variações nas reservas internacionais são contabilizadas na Conta Financeira como Ativos de Reserva.</a:t>
            </a:r>
          </a:p>
          <a:p>
            <a:pPr algn="just"/>
            <a:endParaRPr lang="pt-BR" sz="2600" dirty="0">
              <a:latin typeface="Arial" panose="020B0604020202020204" pitchFamily="34" charset="0"/>
              <a:cs typeface="Arial" panose="020B0604020202020204" pitchFamily="34" charset="0"/>
            </a:endParaRPr>
          </a:p>
          <a:p>
            <a:pPr algn="just"/>
            <a:endParaRPr lang="pt-BR" sz="1600" b="0" i="0" dirty="0">
              <a:effectLst/>
              <a:latin typeface="Arial" panose="020B0604020202020204" pitchFamily="34" charset="0"/>
              <a:cs typeface="Arial" panose="020B0604020202020204" pitchFamily="34" charset="0"/>
            </a:endParaRPr>
          </a:p>
          <a:p>
            <a:pPr algn="just"/>
            <a:r>
              <a:rPr lang="pt-BR" sz="2600" b="1" dirty="0">
                <a:latin typeface="Arial" panose="020B0604020202020204" pitchFamily="34" charset="0"/>
                <a:cs typeface="Arial" panose="020B0604020202020204" pitchFamily="34" charset="0"/>
              </a:rPr>
              <a:t>1)</a:t>
            </a:r>
            <a:r>
              <a:rPr lang="pt-BR" sz="2600" dirty="0">
                <a:latin typeface="Arial" panose="020B0604020202020204" pitchFamily="34" charset="0"/>
                <a:cs typeface="Arial" panose="020B0604020202020204" pitchFamily="34" charset="0"/>
              </a:rPr>
              <a:t> </a:t>
            </a:r>
            <a:r>
              <a:rPr lang="pt-BR" sz="2600" b="0" i="0" dirty="0">
                <a:effectLst/>
                <a:latin typeface="Arial" panose="020B0604020202020204" pitchFamily="34" charset="0"/>
                <a:cs typeface="Arial" panose="020B0604020202020204" pitchFamily="34" charset="0"/>
              </a:rPr>
              <a:t>Os salários recebidos por trabalhadores residentes, quando trabalham para uma empresa não residente no país, são contabilizados na Conta de Serviços.</a:t>
            </a:r>
          </a:p>
          <a:p>
            <a:pPr algn="just"/>
            <a:endParaRPr lang="pt-BR" sz="2600" b="0" i="0" dirty="0">
              <a:effectLst/>
              <a:latin typeface="Arial" panose="020B0604020202020204" pitchFamily="34" charset="0"/>
              <a:cs typeface="Arial" panose="020B0604020202020204" pitchFamily="34" charset="0"/>
            </a:endParaRPr>
          </a:p>
          <a:p>
            <a:pPr algn="just"/>
            <a:endParaRPr lang="pt-BR" sz="2000" b="0" i="0" dirty="0">
              <a:effectLst/>
              <a:latin typeface="Arial" panose="020B0604020202020204" pitchFamily="34" charset="0"/>
              <a:cs typeface="Arial" panose="020B0604020202020204" pitchFamily="34" charset="0"/>
            </a:endParaRPr>
          </a:p>
          <a:p>
            <a:pPr algn="just"/>
            <a:r>
              <a:rPr lang="pt-BR" sz="2600" b="1" dirty="0">
                <a:latin typeface="Arial" panose="020B0604020202020204" pitchFamily="34" charset="0"/>
                <a:cs typeface="Arial" panose="020B0604020202020204" pitchFamily="34" charset="0"/>
              </a:rPr>
              <a:t>2)</a:t>
            </a:r>
            <a:r>
              <a:rPr lang="pt-BR" sz="2600" dirty="0">
                <a:latin typeface="Arial" panose="020B0604020202020204" pitchFamily="34" charset="0"/>
                <a:cs typeface="Arial" panose="020B0604020202020204" pitchFamily="34" charset="0"/>
              </a:rPr>
              <a:t> </a:t>
            </a:r>
            <a:r>
              <a:rPr lang="pt-BR" sz="2600" b="0" i="0" dirty="0">
                <a:effectLst/>
                <a:latin typeface="Arial" panose="020B0604020202020204" pitchFamily="34" charset="0"/>
                <a:cs typeface="Arial" panose="020B0604020202020204" pitchFamily="34" charset="0"/>
              </a:rPr>
              <a:t>As remessas de dinheiro de imigrantes no exterior para seus países de origem são contabilizadas na Conta Capital.</a:t>
            </a:r>
          </a:p>
          <a:p>
            <a:pPr algn="just"/>
            <a:endParaRPr lang="pt-BR" sz="2600" dirty="0">
              <a:latin typeface="Arial" panose="020B0604020202020204" pitchFamily="34" charset="0"/>
              <a:cs typeface="Arial" panose="020B0604020202020204" pitchFamily="34" charset="0"/>
            </a:endParaRPr>
          </a:p>
          <a:p>
            <a:pPr algn="just"/>
            <a:r>
              <a:rPr lang="pt-BR" sz="2600" b="0" i="0" dirty="0">
                <a:effectLst/>
                <a:latin typeface="Arial" panose="020B0604020202020204" pitchFamily="34" charset="0"/>
                <a:cs typeface="Arial" panose="020B0604020202020204" pitchFamily="34" charset="0"/>
              </a:rPr>
              <a:t> </a:t>
            </a:r>
          </a:p>
          <a:p>
            <a:pPr algn="just"/>
            <a:endParaRPr lang="pt-BR" sz="2600" b="1"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DAADEFCD-D321-49E9-B133-2343D57F527C}"/>
              </a:ext>
            </a:extLst>
          </p:cNvPr>
          <p:cNvSpPr txBox="1"/>
          <p:nvPr/>
        </p:nvSpPr>
        <p:spPr>
          <a:xfrm>
            <a:off x="5484171" y="559344"/>
            <a:ext cx="360040" cy="492443"/>
          </a:xfrm>
          <a:prstGeom prst="rect">
            <a:avLst/>
          </a:prstGeom>
          <a:noFill/>
        </p:spPr>
        <p:txBody>
          <a:bodyPr wrap="square" rtlCol="0">
            <a:spAutoFit/>
          </a:bodyPr>
          <a:lstStyle/>
          <a:p>
            <a:r>
              <a:rPr lang="pt-BR" sz="2600" b="1" dirty="0">
                <a:solidFill>
                  <a:srgbClr val="FF0000"/>
                </a:solidFill>
                <a:latin typeface="Arial" panose="020B0604020202020204" pitchFamily="34" charset="0"/>
                <a:cs typeface="Arial" panose="020B0604020202020204" pitchFamily="34" charset="0"/>
              </a:rPr>
              <a:t>V</a:t>
            </a:r>
          </a:p>
        </p:txBody>
      </p:sp>
      <p:sp>
        <p:nvSpPr>
          <p:cNvPr id="6" name="CaixaDeTexto 5">
            <a:extLst>
              <a:ext uri="{FF2B5EF4-FFF2-40B4-BE49-F238E27FC236}">
                <a16:creationId xmlns:a16="http://schemas.microsoft.com/office/drawing/2014/main" id="{7F61A9CB-C7DF-45F2-B419-35E2B44FD962}"/>
              </a:ext>
            </a:extLst>
          </p:cNvPr>
          <p:cNvSpPr txBox="1"/>
          <p:nvPr/>
        </p:nvSpPr>
        <p:spPr>
          <a:xfrm>
            <a:off x="6622026" y="3464056"/>
            <a:ext cx="360040" cy="492443"/>
          </a:xfrm>
          <a:prstGeom prst="rect">
            <a:avLst/>
          </a:prstGeom>
          <a:noFill/>
        </p:spPr>
        <p:txBody>
          <a:bodyPr wrap="square" rtlCol="0">
            <a:spAutoFit/>
          </a:bodyPr>
          <a:lstStyle/>
          <a:p>
            <a:r>
              <a:rPr lang="pt-BR" sz="2600" b="1" dirty="0">
                <a:solidFill>
                  <a:srgbClr val="FF0000"/>
                </a:solidFill>
                <a:latin typeface="Arial" panose="020B0604020202020204" pitchFamily="34" charset="0"/>
                <a:cs typeface="Arial" panose="020B0604020202020204" pitchFamily="34" charset="0"/>
              </a:rPr>
              <a:t>F</a:t>
            </a:r>
          </a:p>
        </p:txBody>
      </p:sp>
      <p:sp>
        <p:nvSpPr>
          <p:cNvPr id="7" name="CaixaDeTexto 6">
            <a:extLst>
              <a:ext uri="{FF2B5EF4-FFF2-40B4-BE49-F238E27FC236}">
                <a16:creationId xmlns:a16="http://schemas.microsoft.com/office/drawing/2014/main" id="{62CD4A82-ADC5-40F0-8A84-D118289BF48C}"/>
              </a:ext>
            </a:extLst>
          </p:cNvPr>
          <p:cNvSpPr txBox="1"/>
          <p:nvPr/>
        </p:nvSpPr>
        <p:spPr>
          <a:xfrm>
            <a:off x="11690486" y="1992883"/>
            <a:ext cx="360040" cy="492443"/>
          </a:xfrm>
          <a:prstGeom prst="rect">
            <a:avLst/>
          </a:prstGeom>
          <a:noFill/>
        </p:spPr>
        <p:txBody>
          <a:bodyPr wrap="square" rtlCol="0">
            <a:spAutoFit/>
          </a:bodyPr>
          <a:lstStyle/>
          <a:p>
            <a:r>
              <a:rPr lang="pt-BR" sz="2600" b="1" dirty="0">
                <a:solidFill>
                  <a:srgbClr val="FF0000"/>
                </a:solidFill>
                <a:latin typeface="Arial" panose="020B0604020202020204" pitchFamily="34" charset="0"/>
                <a:cs typeface="Arial" panose="020B0604020202020204" pitchFamily="34" charset="0"/>
              </a:rPr>
              <a:t>F</a:t>
            </a:r>
          </a:p>
        </p:txBody>
      </p:sp>
      <p:sp>
        <p:nvSpPr>
          <p:cNvPr id="8" name="CaixaDeTexto 7">
            <a:extLst>
              <a:ext uri="{FF2B5EF4-FFF2-40B4-BE49-F238E27FC236}">
                <a16:creationId xmlns:a16="http://schemas.microsoft.com/office/drawing/2014/main" id="{B257346D-9E5A-405F-B84D-3AEB2456F664}"/>
              </a:ext>
            </a:extLst>
          </p:cNvPr>
          <p:cNvSpPr txBox="1"/>
          <p:nvPr/>
        </p:nvSpPr>
        <p:spPr>
          <a:xfrm>
            <a:off x="179512" y="959454"/>
            <a:ext cx="4872611" cy="492443"/>
          </a:xfrm>
          <a:prstGeom prst="rect">
            <a:avLst/>
          </a:prstGeom>
          <a:noFill/>
        </p:spPr>
        <p:txBody>
          <a:bodyPr wrap="square" rtlCol="0">
            <a:spAutoFit/>
          </a:bodyPr>
          <a:lstStyle/>
          <a:p>
            <a:pPr marL="342900" indent="-342900">
              <a:buFont typeface="Wingdings" panose="05000000000000000000" pitchFamily="2" charset="2"/>
              <a:buChar char="§"/>
            </a:pPr>
            <a:r>
              <a:rPr lang="pt-BR" sz="2600" dirty="0">
                <a:solidFill>
                  <a:srgbClr val="FF0000"/>
                </a:solidFill>
                <a:latin typeface="Arial" panose="020B0604020202020204" pitchFamily="34" charset="0"/>
                <a:cs typeface="Arial" panose="020B0604020202020204" pitchFamily="34" charset="0"/>
              </a:rPr>
              <a:t>Como acabamos de ver.</a:t>
            </a:r>
          </a:p>
        </p:txBody>
      </p:sp>
      <p:sp>
        <p:nvSpPr>
          <p:cNvPr id="9" name="CaixaDeTexto 8">
            <a:extLst>
              <a:ext uri="{FF2B5EF4-FFF2-40B4-BE49-F238E27FC236}">
                <a16:creationId xmlns:a16="http://schemas.microsoft.com/office/drawing/2014/main" id="{5E3BA4DC-D9BB-459E-9C90-754216B19109}"/>
              </a:ext>
            </a:extLst>
          </p:cNvPr>
          <p:cNvSpPr txBox="1"/>
          <p:nvPr/>
        </p:nvSpPr>
        <p:spPr>
          <a:xfrm>
            <a:off x="179512" y="2480397"/>
            <a:ext cx="11871014" cy="492443"/>
          </a:xfrm>
          <a:prstGeom prst="rect">
            <a:avLst/>
          </a:prstGeom>
          <a:noFill/>
        </p:spPr>
        <p:txBody>
          <a:bodyPr wrap="square" rtlCol="0">
            <a:spAutoFit/>
          </a:bodyPr>
          <a:lstStyle/>
          <a:p>
            <a:pPr marL="342900" indent="-342900">
              <a:buFont typeface="Wingdings" panose="05000000000000000000" pitchFamily="2" charset="2"/>
              <a:buChar char="§"/>
            </a:pPr>
            <a:r>
              <a:rPr lang="pt-BR" sz="2600" dirty="0">
                <a:solidFill>
                  <a:srgbClr val="FF0000"/>
                </a:solidFill>
                <a:latin typeface="Arial" panose="020B0604020202020204" pitchFamily="34" charset="0"/>
                <a:cs typeface="Arial" panose="020B0604020202020204" pitchFamily="34" charset="0"/>
              </a:rPr>
              <a:t>BPM5 em “Rendas”. No BPM6 em “Renda Primária”.</a:t>
            </a:r>
          </a:p>
        </p:txBody>
      </p:sp>
      <p:sp>
        <p:nvSpPr>
          <p:cNvPr id="10" name="CaixaDeTexto 9">
            <a:extLst>
              <a:ext uri="{FF2B5EF4-FFF2-40B4-BE49-F238E27FC236}">
                <a16:creationId xmlns:a16="http://schemas.microsoft.com/office/drawing/2014/main" id="{980F7DA8-75EB-478A-AEC0-267C11E19A0F}"/>
              </a:ext>
            </a:extLst>
          </p:cNvPr>
          <p:cNvSpPr txBox="1"/>
          <p:nvPr/>
        </p:nvSpPr>
        <p:spPr>
          <a:xfrm>
            <a:off x="179512" y="3951570"/>
            <a:ext cx="11871013" cy="892552"/>
          </a:xfrm>
          <a:prstGeom prst="rect">
            <a:avLst/>
          </a:prstGeom>
          <a:noFill/>
        </p:spPr>
        <p:txBody>
          <a:bodyPr wrap="square" rtlCol="0">
            <a:spAutoFit/>
          </a:bodyPr>
          <a:lstStyle/>
          <a:p>
            <a:pPr marL="342900" indent="-342900">
              <a:buFont typeface="Wingdings" panose="05000000000000000000" pitchFamily="2" charset="2"/>
              <a:buChar char="§"/>
            </a:pPr>
            <a:r>
              <a:rPr lang="pt-BR" sz="2600" dirty="0">
                <a:solidFill>
                  <a:srgbClr val="FF0000"/>
                </a:solidFill>
                <a:latin typeface="Arial" panose="020B0604020202020204" pitchFamily="34" charset="0"/>
                <a:cs typeface="Arial" panose="020B0604020202020204" pitchFamily="34" charset="0"/>
              </a:rPr>
              <a:t>Depende do motivo da transferência. Caso seja uma transferência unilateral de renda será contabilizada na conta  “Renda Secundária”.</a:t>
            </a:r>
          </a:p>
        </p:txBody>
      </p:sp>
    </p:spTree>
    <p:extLst>
      <p:ext uri="{BB962C8B-B14F-4D97-AF65-F5344CB8AC3E}">
        <p14:creationId xmlns:p14="http://schemas.microsoft.com/office/powerpoint/2010/main" val="100087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50E5BCB4-5DBA-4CD2-8DF0-F423A8BEEEA5}"/>
              </a:ext>
            </a:extLst>
          </p:cNvPr>
          <p:cNvSpPr/>
          <p:nvPr/>
        </p:nvSpPr>
        <p:spPr>
          <a:xfrm>
            <a:off x="107503" y="113314"/>
            <a:ext cx="11904985" cy="4093428"/>
          </a:xfrm>
          <a:prstGeom prst="rect">
            <a:avLst/>
          </a:prstGeom>
        </p:spPr>
        <p:txBody>
          <a:bodyPr wrap="square">
            <a:spAutoFit/>
          </a:bodyPr>
          <a:lstStyle/>
          <a:p>
            <a:pPr algn="just"/>
            <a:r>
              <a:rPr lang="pt-BR" sz="2600" b="1" dirty="0">
                <a:latin typeface="Arial" panose="020B0604020202020204" pitchFamily="34" charset="0"/>
                <a:cs typeface="Arial" panose="020B0604020202020204" pitchFamily="34" charset="0"/>
              </a:rPr>
              <a:t>3)</a:t>
            </a:r>
            <a:r>
              <a:rPr lang="pt-BR" sz="2600" dirty="0">
                <a:latin typeface="Arial" panose="020B0604020202020204" pitchFamily="34" charset="0"/>
                <a:cs typeface="Arial" panose="020B0604020202020204" pitchFamily="34" charset="0"/>
              </a:rPr>
              <a:t> </a:t>
            </a:r>
            <a:r>
              <a:rPr lang="pt-BR" sz="2600" b="0" i="0" dirty="0">
                <a:effectLst/>
                <a:latin typeface="Arial" panose="020B0604020202020204" pitchFamily="34" charset="0"/>
                <a:cs typeface="Arial" panose="020B0604020202020204" pitchFamily="34" charset="0"/>
              </a:rPr>
              <a:t>A amortização de um passivo externo é contabilizada na Conta de Rendas Primárias.</a:t>
            </a:r>
          </a:p>
          <a:p>
            <a:pPr algn="just"/>
            <a:endParaRPr lang="pt-BR" sz="2600" dirty="0">
              <a:latin typeface="Arial" panose="020B0604020202020204" pitchFamily="34" charset="0"/>
              <a:cs typeface="Arial" panose="020B0604020202020204" pitchFamily="34" charset="0"/>
            </a:endParaRPr>
          </a:p>
          <a:p>
            <a:pPr algn="just"/>
            <a:endParaRPr lang="pt-BR" sz="2600" dirty="0">
              <a:latin typeface="Arial" panose="020B0604020202020204" pitchFamily="34" charset="0"/>
              <a:cs typeface="Arial" panose="020B0604020202020204" pitchFamily="34" charset="0"/>
            </a:endParaRPr>
          </a:p>
          <a:p>
            <a:pPr algn="just"/>
            <a:endParaRPr lang="pt-BR" sz="2600" b="0" i="0" dirty="0">
              <a:effectLst/>
              <a:latin typeface="Arial" panose="020B0604020202020204" pitchFamily="34" charset="0"/>
              <a:cs typeface="Arial" panose="020B0604020202020204" pitchFamily="34" charset="0"/>
            </a:endParaRPr>
          </a:p>
          <a:p>
            <a:pPr algn="just"/>
            <a:endParaRPr lang="pt-BR" sz="2600" dirty="0">
              <a:latin typeface="Arial" panose="020B0604020202020204" pitchFamily="34" charset="0"/>
              <a:cs typeface="Arial" panose="020B0604020202020204" pitchFamily="34" charset="0"/>
            </a:endParaRPr>
          </a:p>
          <a:p>
            <a:pPr algn="just"/>
            <a:endParaRPr lang="pt-BR" sz="2200" b="0" i="0" dirty="0">
              <a:effectLst/>
              <a:latin typeface="Arial" panose="020B0604020202020204" pitchFamily="34" charset="0"/>
              <a:cs typeface="Arial" panose="020B0604020202020204" pitchFamily="34" charset="0"/>
            </a:endParaRPr>
          </a:p>
          <a:p>
            <a:pPr algn="just"/>
            <a:r>
              <a:rPr lang="pt-BR" sz="2600" b="1" dirty="0">
                <a:latin typeface="Arial" panose="020B0604020202020204" pitchFamily="34" charset="0"/>
                <a:cs typeface="Arial" panose="020B0604020202020204" pitchFamily="34" charset="0"/>
              </a:rPr>
              <a:t>4)</a:t>
            </a:r>
            <a:r>
              <a:rPr lang="pt-BR" sz="2600" dirty="0">
                <a:latin typeface="Arial" panose="020B0604020202020204" pitchFamily="34" charset="0"/>
                <a:cs typeface="Arial" panose="020B0604020202020204" pitchFamily="34" charset="0"/>
              </a:rPr>
              <a:t> </a:t>
            </a:r>
            <a:r>
              <a:rPr lang="pt-BR" sz="2600" b="0" i="0" dirty="0">
                <a:effectLst/>
                <a:latin typeface="Arial" panose="020B0604020202020204" pitchFamily="34" charset="0"/>
                <a:cs typeface="Arial" panose="020B0604020202020204" pitchFamily="34" charset="0"/>
              </a:rPr>
              <a:t>O saldo da Conta Financeira é calculado pela diferença entre a aquisição líquida de Ativos Financeiros e a incidência líquida de Passivos Financeiros.</a:t>
            </a:r>
            <a:r>
              <a:rPr lang="pt-BR" sz="2600" dirty="0">
                <a:latin typeface="Arial" panose="020B0604020202020204" pitchFamily="34" charset="0"/>
                <a:cs typeface="Arial" panose="020B0604020202020204" pitchFamily="34" charset="0"/>
              </a:rPr>
              <a:t> </a:t>
            </a:r>
            <a:endParaRPr lang="pt-BR" sz="2600" b="1" dirty="0">
              <a:latin typeface="Arial" panose="020B0604020202020204" pitchFamily="34" charset="0"/>
              <a:cs typeface="Arial" panose="020B0604020202020204" pitchFamily="34" charset="0"/>
            </a:endParaRPr>
          </a:p>
          <a:p>
            <a:pPr algn="just"/>
            <a:endParaRPr lang="pt-BR" sz="2600" b="1"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1AD481A6-7767-4FCB-B100-7D78ACE070DB}"/>
              </a:ext>
            </a:extLst>
          </p:cNvPr>
          <p:cNvSpPr txBox="1"/>
          <p:nvPr/>
        </p:nvSpPr>
        <p:spPr>
          <a:xfrm>
            <a:off x="1672834" y="507920"/>
            <a:ext cx="360040" cy="492443"/>
          </a:xfrm>
          <a:prstGeom prst="rect">
            <a:avLst/>
          </a:prstGeom>
          <a:noFill/>
        </p:spPr>
        <p:txBody>
          <a:bodyPr wrap="square" rtlCol="0">
            <a:spAutoFit/>
          </a:bodyPr>
          <a:lstStyle/>
          <a:p>
            <a:r>
              <a:rPr lang="pt-BR" sz="2600" b="1" dirty="0">
                <a:solidFill>
                  <a:srgbClr val="FF0000"/>
                </a:solidFill>
                <a:latin typeface="Arial" panose="020B0604020202020204" pitchFamily="34" charset="0"/>
                <a:cs typeface="Arial" panose="020B0604020202020204" pitchFamily="34" charset="0"/>
              </a:rPr>
              <a:t>F</a:t>
            </a:r>
          </a:p>
        </p:txBody>
      </p:sp>
      <p:sp>
        <p:nvSpPr>
          <p:cNvPr id="6" name="CaixaDeTexto 5">
            <a:extLst>
              <a:ext uri="{FF2B5EF4-FFF2-40B4-BE49-F238E27FC236}">
                <a16:creationId xmlns:a16="http://schemas.microsoft.com/office/drawing/2014/main" id="{B5AA35BC-38A8-4AAA-9BD6-86573E9F166F}"/>
              </a:ext>
            </a:extLst>
          </p:cNvPr>
          <p:cNvSpPr txBox="1"/>
          <p:nvPr/>
        </p:nvSpPr>
        <p:spPr>
          <a:xfrm>
            <a:off x="11337774" y="3223075"/>
            <a:ext cx="360040" cy="492443"/>
          </a:xfrm>
          <a:prstGeom prst="rect">
            <a:avLst/>
          </a:prstGeom>
          <a:noFill/>
        </p:spPr>
        <p:txBody>
          <a:bodyPr wrap="square" rtlCol="0">
            <a:spAutoFit/>
          </a:bodyPr>
          <a:lstStyle/>
          <a:p>
            <a:r>
              <a:rPr lang="pt-BR" sz="2600" b="1" dirty="0">
                <a:solidFill>
                  <a:srgbClr val="FF0000"/>
                </a:solidFill>
                <a:latin typeface="Arial" panose="020B0604020202020204" pitchFamily="34" charset="0"/>
                <a:cs typeface="Arial" panose="020B0604020202020204" pitchFamily="34" charset="0"/>
              </a:rPr>
              <a:t>V</a:t>
            </a:r>
          </a:p>
        </p:txBody>
      </p:sp>
      <p:sp>
        <p:nvSpPr>
          <p:cNvPr id="7" name="CaixaDeTexto 6">
            <a:extLst>
              <a:ext uri="{FF2B5EF4-FFF2-40B4-BE49-F238E27FC236}">
                <a16:creationId xmlns:a16="http://schemas.microsoft.com/office/drawing/2014/main" id="{1EEC8F89-91A1-48C0-958E-E3313DC61971}"/>
              </a:ext>
            </a:extLst>
          </p:cNvPr>
          <p:cNvSpPr txBox="1"/>
          <p:nvPr/>
        </p:nvSpPr>
        <p:spPr>
          <a:xfrm>
            <a:off x="152216" y="948975"/>
            <a:ext cx="11832976" cy="1692771"/>
          </a:xfrm>
          <a:prstGeom prst="rect">
            <a:avLst/>
          </a:prstGeom>
          <a:noFill/>
        </p:spPr>
        <p:txBody>
          <a:bodyPr wrap="square" rtlCol="0">
            <a:spAutoFit/>
          </a:bodyPr>
          <a:lstStyle/>
          <a:p>
            <a:pPr marL="342900" indent="-342900" algn="just">
              <a:buFont typeface="Wingdings" panose="05000000000000000000" pitchFamily="2" charset="2"/>
              <a:buChar char="§"/>
            </a:pPr>
            <a:r>
              <a:rPr lang="pt-BR" sz="2600" dirty="0">
                <a:solidFill>
                  <a:srgbClr val="FF0000"/>
                </a:solidFill>
                <a:latin typeface="Arial" panose="020B0604020202020204" pitchFamily="34" charset="0"/>
                <a:cs typeface="Arial" panose="020B0604020202020204" pitchFamily="34" charset="0"/>
              </a:rPr>
              <a:t>A conta “amortizações” continua na conta financeira. </a:t>
            </a:r>
          </a:p>
          <a:p>
            <a:pPr marL="342900" indent="-342900" algn="just">
              <a:buFont typeface="Wingdings" panose="05000000000000000000" pitchFamily="2" charset="2"/>
              <a:buChar char="§"/>
            </a:pPr>
            <a:r>
              <a:rPr lang="pt-BR" sz="2600" dirty="0">
                <a:solidFill>
                  <a:srgbClr val="FF0000"/>
                </a:solidFill>
                <a:latin typeface="Arial" panose="020B0604020202020204" pitchFamily="34" charset="0"/>
                <a:cs typeface="Arial" panose="020B0604020202020204" pitchFamily="34" charset="0"/>
              </a:rPr>
              <a:t>Quando existe o pagamento de um empréstimo (amortização – “principal”), lançamos na conta “Amortizações”. Já o s juros (“serviço da divisa”) são lançados na conta de “Renda Primária”.</a:t>
            </a:r>
          </a:p>
        </p:txBody>
      </p:sp>
      <p:sp>
        <p:nvSpPr>
          <p:cNvPr id="8" name="CaixaDeTexto 7">
            <a:extLst>
              <a:ext uri="{FF2B5EF4-FFF2-40B4-BE49-F238E27FC236}">
                <a16:creationId xmlns:a16="http://schemas.microsoft.com/office/drawing/2014/main" id="{21917428-A4FE-4FD5-8C0E-B8ECE359D539}"/>
              </a:ext>
            </a:extLst>
          </p:cNvPr>
          <p:cNvSpPr txBox="1"/>
          <p:nvPr/>
        </p:nvSpPr>
        <p:spPr>
          <a:xfrm>
            <a:off x="179512" y="3699836"/>
            <a:ext cx="11805679" cy="2092881"/>
          </a:xfrm>
          <a:prstGeom prst="rect">
            <a:avLst/>
          </a:prstGeom>
          <a:noFill/>
        </p:spPr>
        <p:txBody>
          <a:bodyPr wrap="square" rtlCol="0">
            <a:spAutoFit/>
          </a:bodyPr>
          <a:lstStyle/>
          <a:p>
            <a:pPr marL="342900" indent="-342900" algn="just">
              <a:buFont typeface="Wingdings" panose="05000000000000000000" pitchFamily="2" charset="2"/>
              <a:buChar char="§"/>
            </a:pPr>
            <a:r>
              <a:rPr lang="pt-BR" sz="2600" dirty="0">
                <a:solidFill>
                  <a:srgbClr val="FF0000"/>
                </a:solidFill>
                <a:latin typeface="Arial" panose="020B0604020202020204" pitchFamily="34" charset="0"/>
                <a:cs typeface="Arial" panose="020B0604020202020204" pitchFamily="34" charset="0"/>
              </a:rPr>
              <a:t>Exatamente como vimos, notando que esses ativos podem ser:</a:t>
            </a:r>
          </a:p>
          <a:p>
            <a:pPr marL="800100" lvl="1" indent="-342900" algn="just">
              <a:buFont typeface="Wingdings" panose="05000000000000000000" pitchFamily="2" charset="2"/>
              <a:buChar char="§"/>
            </a:pPr>
            <a:r>
              <a:rPr lang="pt-BR" sz="2600" dirty="0">
                <a:solidFill>
                  <a:srgbClr val="FF0000"/>
                </a:solidFill>
                <a:latin typeface="Arial" panose="020B0604020202020204" pitchFamily="34" charset="0"/>
                <a:cs typeface="Arial" panose="020B0604020202020204" pitchFamily="34" charset="0"/>
              </a:rPr>
              <a:t>IED</a:t>
            </a:r>
          </a:p>
          <a:p>
            <a:pPr marL="800100" lvl="1" indent="-342900" algn="just">
              <a:buFont typeface="Wingdings" panose="05000000000000000000" pitchFamily="2" charset="2"/>
              <a:buChar char="§"/>
            </a:pPr>
            <a:r>
              <a:rPr lang="pt-BR" sz="2600" dirty="0">
                <a:solidFill>
                  <a:srgbClr val="FF0000"/>
                </a:solidFill>
                <a:latin typeface="Arial" panose="020B0604020202020204" pitchFamily="34" charset="0"/>
                <a:cs typeface="Arial" panose="020B0604020202020204" pitchFamily="34" charset="0"/>
              </a:rPr>
              <a:t>Investimentos em Carteira</a:t>
            </a:r>
          </a:p>
          <a:p>
            <a:pPr marL="800100" lvl="1" indent="-342900" algn="just">
              <a:buFont typeface="Wingdings" panose="05000000000000000000" pitchFamily="2" charset="2"/>
              <a:buChar char="§"/>
            </a:pPr>
            <a:r>
              <a:rPr lang="pt-BR" sz="2600" dirty="0">
                <a:solidFill>
                  <a:srgbClr val="FF0000"/>
                </a:solidFill>
                <a:latin typeface="Arial" panose="020B0604020202020204" pitchFamily="34" charset="0"/>
                <a:cs typeface="Arial" panose="020B0604020202020204" pitchFamily="34" charset="0"/>
              </a:rPr>
              <a:t>Derivativos</a:t>
            </a:r>
          </a:p>
          <a:p>
            <a:pPr marL="800100" lvl="1" indent="-342900" algn="just">
              <a:buFont typeface="Wingdings" panose="05000000000000000000" pitchFamily="2" charset="2"/>
              <a:buChar char="§"/>
            </a:pPr>
            <a:r>
              <a:rPr lang="pt-BR" sz="2600" dirty="0">
                <a:solidFill>
                  <a:srgbClr val="FF0000"/>
                </a:solidFill>
                <a:latin typeface="Arial" panose="020B0604020202020204" pitchFamily="34" charset="0"/>
                <a:cs typeface="Arial" panose="020B0604020202020204" pitchFamily="34" charset="0"/>
              </a:rPr>
              <a:t>Outros Investimentos</a:t>
            </a:r>
          </a:p>
        </p:txBody>
      </p:sp>
    </p:spTree>
    <p:extLst>
      <p:ext uri="{BB962C8B-B14F-4D97-AF65-F5344CB8AC3E}">
        <p14:creationId xmlns:p14="http://schemas.microsoft.com/office/powerpoint/2010/main" val="2623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3524D695-FBBF-48C4-94FE-7EBFCC3854FB}"/>
              </a:ext>
            </a:extLst>
          </p:cNvPr>
          <p:cNvSpPr txBox="1">
            <a:spLocks/>
          </p:cNvSpPr>
          <p:nvPr/>
        </p:nvSpPr>
        <p:spPr bwMode="auto">
          <a:xfrm>
            <a:off x="304800" y="993428"/>
            <a:ext cx="115824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68" indent="-257168" algn="l" rtl="0" eaLnBrk="0" fontAlgn="base" hangingPunct="0">
              <a:spcBef>
                <a:spcPts val="300"/>
              </a:spcBef>
              <a:spcAft>
                <a:spcPct val="0"/>
              </a:spcAft>
              <a:buClr>
                <a:schemeClr val="accent1"/>
              </a:buClr>
              <a:buSzPct val="68000"/>
              <a:buFont typeface="Wingdings 3" panose="05040102010807070707" pitchFamily="18" charset="2"/>
              <a:buChar char="•"/>
              <a:defRPr sz="1900" kern="1200">
                <a:solidFill>
                  <a:schemeClr val="tx1"/>
                </a:solidFill>
                <a:latin typeface="Verdana" pitchFamily="34" charset="0"/>
                <a:ea typeface="Verdana" pitchFamily="34" charset="0"/>
                <a:cs typeface="Verdana" pitchFamily="34" charset="0"/>
              </a:defRPr>
            </a:lvl1pPr>
            <a:lvl2pPr marL="465126" indent="-171446" algn="l" rtl="0" eaLnBrk="0" fontAlgn="base" hangingPunct="0">
              <a:spcBef>
                <a:spcPts val="250"/>
              </a:spcBef>
              <a:spcAft>
                <a:spcPct val="0"/>
              </a:spcAft>
              <a:buClr>
                <a:srgbClr val="C00000"/>
              </a:buClr>
              <a:buFont typeface="Wingdings" panose="05000000000000000000" pitchFamily="2" charset="2"/>
              <a:buChar char="ü"/>
              <a:defRPr sz="1700" kern="1200">
                <a:solidFill>
                  <a:schemeClr val="tx1"/>
                </a:solidFill>
                <a:latin typeface="+mn-lt"/>
                <a:ea typeface="Verdana" pitchFamily="34" charset="0"/>
                <a:cs typeface="Verdana" pitchFamily="34" charset="0"/>
              </a:defRPr>
            </a:lvl2pPr>
            <a:lvl3pPr marL="642922" indent="-171446" algn="l" rtl="0" eaLnBrk="0" fontAlgn="base" hangingPunct="0">
              <a:spcBef>
                <a:spcPts val="263"/>
              </a:spcBef>
              <a:spcAft>
                <a:spcPct val="0"/>
              </a:spcAft>
              <a:buClr>
                <a:srgbClr val="C00000"/>
              </a:buClr>
              <a:buSzPct val="100000"/>
              <a:buFont typeface="Wingdings" panose="05000000000000000000" pitchFamily="2" charset="2"/>
              <a:buChar char="ü"/>
              <a:defRPr sz="1500" kern="1200">
                <a:solidFill>
                  <a:schemeClr val="tx1"/>
                </a:solidFill>
                <a:latin typeface="+mn-lt"/>
                <a:ea typeface="Verdana" pitchFamily="34" charset="0"/>
                <a:cs typeface="Verdana" pitchFamily="34" charset="0"/>
              </a:defRPr>
            </a:lvl3pPr>
            <a:lvl4pPr marL="857228" indent="-171446" algn="l" rtl="0" eaLnBrk="0" fontAlgn="base" hangingPunct="0">
              <a:spcBef>
                <a:spcPts val="263"/>
              </a:spcBef>
              <a:spcAft>
                <a:spcPct val="0"/>
              </a:spcAft>
              <a:buClr>
                <a:srgbClr val="C00000"/>
              </a:buClr>
              <a:buFont typeface="Wingdings" panose="05000000000000000000" pitchFamily="2" charset="2"/>
              <a:buChar char="ü"/>
              <a:defRPr sz="1400" kern="1200">
                <a:solidFill>
                  <a:schemeClr val="tx1"/>
                </a:solidFill>
                <a:latin typeface="+mn-lt"/>
                <a:ea typeface="Verdana" pitchFamily="34" charset="0"/>
                <a:cs typeface="Verdana" pitchFamily="34" charset="0"/>
              </a:defRPr>
            </a:lvl4pPr>
            <a:lvl5pPr marL="1028675" indent="-171446" algn="l" rtl="0" eaLnBrk="0" fontAlgn="base" hangingPunct="0">
              <a:spcBef>
                <a:spcPts val="263"/>
              </a:spcBef>
              <a:spcAft>
                <a:spcPct val="0"/>
              </a:spcAft>
              <a:buClr>
                <a:srgbClr val="C00000"/>
              </a:buClr>
              <a:buFont typeface="Wingdings" panose="05000000000000000000" pitchFamily="2" charset="2"/>
              <a:buChar char="ü"/>
              <a:defRPr sz="1500" kern="1200">
                <a:solidFill>
                  <a:schemeClr val="tx1"/>
                </a:solidFill>
                <a:latin typeface="+mn-lt"/>
                <a:ea typeface="Verdana" pitchFamily="34" charset="0"/>
                <a:cs typeface="Verdana" pitchFamily="34" charset="0"/>
              </a:defRPr>
            </a:lvl5pPr>
            <a:lvl6pPr marL="1200120" indent="-171446"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566"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12"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457" indent="-171446"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a:lstStyle>
          <a:p>
            <a:pPr algn="just">
              <a:buClrTx/>
              <a:buSzPct val="101000"/>
              <a:buFont typeface="Wingdings" panose="05000000000000000000" pitchFamily="2" charset="2"/>
              <a:buChar char="§"/>
            </a:pPr>
            <a:r>
              <a:rPr lang="pt-BR" sz="3200" b="1" dirty="0">
                <a:latin typeface="Arial" panose="020B0604020202020204" pitchFamily="34" charset="0"/>
                <a:cs typeface="Arial" panose="020B0604020202020204" pitchFamily="34" charset="0"/>
              </a:rPr>
              <a:t>Tipos de Desemprego</a:t>
            </a:r>
          </a:p>
          <a:p>
            <a:pPr algn="just">
              <a:buClrTx/>
              <a:buSzPct val="101000"/>
              <a:buFont typeface="Wingdings" panose="05000000000000000000" pitchFamily="2" charset="2"/>
              <a:buChar char="§"/>
            </a:pPr>
            <a:endParaRPr lang="pt-BR" sz="400" b="1" dirty="0">
              <a:latin typeface="Arial" panose="020B0604020202020204" pitchFamily="34" charset="0"/>
              <a:cs typeface="Arial" panose="020B0604020202020204" pitchFamily="34" charset="0"/>
            </a:endParaRPr>
          </a:p>
          <a:p>
            <a:pPr marL="571500" indent="-571500" algn="just">
              <a:buClrTx/>
              <a:buSzPct val="101000"/>
              <a:buFont typeface="+mj-lt"/>
              <a:buAutoNum type="romanUcPeriod"/>
            </a:pPr>
            <a:r>
              <a:rPr lang="pt-BR" sz="2800" b="1" dirty="0">
                <a:latin typeface="Arial" panose="020B0604020202020204" pitchFamily="34" charset="0"/>
                <a:cs typeface="Arial" panose="020B0604020202020204" pitchFamily="34" charset="0"/>
              </a:rPr>
              <a:t>Desemprego Cíclico ou Conjuntural</a:t>
            </a:r>
          </a:p>
          <a:p>
            <a:pPr marL="720000" lvl="2" algn="just">
              <a:buClrTx/>
              <a:buSzPct val="101000"/>
              <a:buFont typeface="Wingdings" panose="05000000000000000000" pitchFamily="2" charset="2"/>
              <a:buChar char="§"/>
            </a:pPr>
            <a:r>
              <a:rPr lang="pt-BR" sz="2800" dirty="0">
                <a:latin typeface="Arial" panose="020B0604020202020204" pitchFamily="34" charset="0"/>
                <a:cs typeface="Arial" panose="020B0604020202020204" pitchFamily="34" charset="0"/>
              </a:rPr>
              <a:t>A insuficiência de demanda pode gerar uma recessão, levando o produto para um nível inferior ao do produto potencial. Quando isso ocorre a demanda por trabalho se reduz e vários indivíduos que desejam trabalhar ao salário real vigente não encontram emprego: trata-se de desemprego involuntário conjuntural, que </a:t>
            </a:r>
            <a:r>
              <a:rPr lang="pt-BR" sz="2800" b="1" dirty="0">
                <a:latin typeface="Arial" panose="020B0604020202020204" pitchFamily="34" charset="0"/>
                <a:cs typeface="Arial" panose="020B0604020202020204" pitchFamily="34" charset="0"/>
              </a:rPr>
              <a:t>depende da posição cíclica da economia</a:t>
            </a:r>
            <a:r>
              <a:rPr lang="pt-BR" sz="2800" dirty="0">
                <a:latin typeface="Arial" panose="020B0604020202020204" pitchFamily="34" charset="0"/>
                <a:cs typeface="Arial" panose="020B0604020202020204" pitchFamily="34" charset="0"/>
              </a:rPr>
              <a:t>.</a:t>
            </a:r>
          </a:p>
          <a:p>
            <a:pPr lvl="1" algn="just">
              <a:buClrTx/>
              <a:buSzPct val="101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buClrTx/>
              <a:buSzPct val="101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C1659ABE-8719-4FE3-AF6B-3931051CD3A0}"/>
              </a:ext>
            </a:extLst>
          </p:cNvPr>
          <p:cNvSpPr txBox="1"/>
          <p:nvPr/>
        </p:nvSpPr>
        <p:spPr>
          <a:xfrm>
            <a:off x="1924876" y="209550"/>
            <a:ext cx="7961245" cy="707886"/>
          </a:xfrm>
          <a:prstGeom prst="rect">
            <a:avLst/>
          </a:prstGeom>
          <a:noFill/>
        </p:spPr>
        <p:txBody>
          <a:bodyPr wrap="square" rtlCol="0">
            <a:spAutoFit/>
          </a:bodyPr>
          <a:lstStyle/>
          <a:p>
            <a:pPr algn="ctr"/>
            <a:r>
              <a:rPr lang="pt-BR" sz="4000" b="1" dirty="0">
                <a:latin typeface="Calibri" panose="020F0502020204030204" pitchFamily="34" charset="0"/>
              </a:rPr>
              <a:t>Indicadores do Mercado de Trabalho</a:t>
            </a:r>
          </a:p>
        </p:txBody>
      </p:sp>
    </p:spTree>
    <p:extLst>
      <p:ext uri="{BB962C8B-B14F-4D97-AF65-F5344CB8AC3E}">
        <p14:creationId xmlns:p14="http://schemas.microsoft.com/office/powerpoint/2010/main" val="3599800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FC48339C-F312-4CB1-A4B8-92E5E8B49A9C}"/>
              </a:ext>
            </a:extLst>
          </p:cNvPr>
          <p:cNvSpPr>
            <a:spLocks noGrp="1"/>
          </p:cNvSpPr>
          <p:nvPr>
            <p:ph idx="1"/>
          </p:nvPr>
        </p:nvSpPr>
        <p:spPr>
          <a:xfrm>
            <a:off x="119336" y="818207"/>
            <a:ext cx="11964812" cy="5419105"/>
          </a:xfrm>
        </p:spPr>
        <p:txBody>
          <a:bodyPr>
            <a:normAutofit/>
          </a:bodyPr>
          <a:lstStyle/>
          <a:p>
            <a:pPr algn="just">
              <a:buClr>
                <a:schemeClr val="tx1"/>
              </a:buClr>
              <a:buSzPct val="101000"/>
              <a:buFont typeface="Wingdings" panose="05000000000000000000" pitchFamily="2" charset="2"/>
              <a:buChar char="§"/>
            </a:pPr>
            <a:r>
              <a:rPr lang="pt-BR" sz="3200" b="0" i="0" dirty="0">
                <a:effectLst/>
                <a:latin typeface="Arial" panose="020B0604020202020204" pitchFamily="34" charset="0"/>
                <a:cs typeface="Arial" panose="020B0604020202020204" pitchFamily="34" charset="0"/>
              </a:rPr>
              <a:t>O </a:t>
            </a:r>
            <a:r>
              <a:rPr lang="pt-BR" sz="3200" b="1" i="0" dirty="0">
                <a:effectLst/>
                <a:latin typeface="Arial" panose="020B0604020202020204" pitchFamily="34" charset="0"/>
                <a:cs typeface="Arial" panose="020B0604020202020204" pitchFamily="34" charset="0"/>
              </a:rPr>
              <a:t>IPCA</a:t>
            </a:r>
            <a:r>
              <a:rPr lang="pt-BR" sz="3200" b="0" i="0" dirty="0">
                <a:effectLst/>
                <a:latin typeface="Arial" panose="020B0604020202020204" pitchFamily="34" charset="0"/>
                <a:cs typeface="Arial" panose="020B0604020202020204" pitchFamily="34" charset="0"/>
              </a:rPr>
              <a:t> (Índice de Preços ao Consumidor Amplo):  mede a variação do custo de vida das famílias com renda mensal de   1 e 40 salários mínimos.</a:t>
            </a:r>
          </a:p>
          <a:p>
            <a:pPr algn="just">
              <a:buClr>
                <a:schemeClr val="tx1"/>
              </a:buClr>
              <a:buSzPct val="101000"/>
              <a:buFont typeface="Wingdings" panose="05000000000000000000" pitchFamily="2" charset="2"/>
              <a:buChar char="§"/>
            </a:pPr>
            <a:endParaRPr lang="pt-BR" sz="100" b="0" i="0" dirty="0">
              <a:effectLst/>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r>
              <a:rPr lang="pt-BR" sz="3200" b="0" i="0" dirty="0">
                <a:effectLst/>
                <a:latin typeface="Arial" panose="020B0604020202020204" pitchFamily="34" charset="0"/>
                <a:cs typeface="Arial" panose="020B0604020202020204" pitchFamily="34" charset="0"/>
              </a:rPr>
              <a:t>O </a:t>
            </a:r>
            <a:r>
              <a:rPr lang="pt-BR" sz="3200" b="1" i="0" dirty="0">
                <a:effectLst/>
                <a:latin typeface="Arial" panose="020B0604020202020204" pitchFamily="34" charset="0"/>
                <a:cs typeface="Arial" panose="020B0604020202020204" pitchFamily="34" charset="0"/>
              </a:rPr>
              <a:t>INPC</a:t>
            </a:r>
            <a:r>
              <a:rPr lang="pt-BR" sz="3200" b="0" i="0" dirty="0">
                <a:effectLst/>
                <a:latin typeface="Arial" panose="020B0604020202020204" pitchFamily="34" charset="0"/>
                <a:cs typeface="Arial" panose="020B0604020202020204" pitchFamily="34" charset="0"/>
              </a:rPr>
              <a:t> (Índice Nacional de Preços ao Consumidor): mede a variação do custo de vida para famílias com renda mensal de 1 a 5 salários mínimos.</a:t>
            </a:r>
          </a:p>
          <a:p>
            <a:pPr lvl="1" algn="just">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Recentemente o IBGE passou a medir a inflação (IPCA e INPC), considerando 16 Capitais.</a:t>
            </a:r>
          </a:p>
          <a:p>
            <a:pPr lvl="1" algn="just">
              <a:buClr>
                <a:schemeClr val="tx1"/>
              </a:buClr>
              <a:buSzPct val="101000"/>
              <a:buFont typeface="Wingdings" panose="05000000000000000000" pitchFamily="2" charset="2"/>
              <a:buChar char="§"/>
            </a:pPr>
            <a:r>
              <a:rPr lang="pt-BR" sz="3000" b="0" i="0" dirty="0">
                <a:effectLst/>
                <a:latin typeface="Arial" panose="020B0604020202020204" pitchFamily="34" charset="0"/>
                <a:cs typeface="Arial" panose="020B0604020202020204" pitchFamily="34" charset="0"/>
              </a:rPr>
              <a:t>Período de coleta: dia 1 ao dia 30.</a:t>
            </a:r>
            <a:endParaRPr lang="pt-BR" sz="3000" dirty="0">
              <a:latin typeface="Arial" panose="020B0604020202020204" pitchFamily="34" charset="0"/>
              <a:cs typeface="Arial" panose="020B0604020202020204" pitchFamily="34" charset="0"/>
            </a:endParaRPr>
          </a:p>
        </p:txBody>
      </p:sp>
      <p:sp>
        <p:nvSpPr>
          <p:cNvPr id="6" name="Título 2">
            <a:extLst>
              <a:ext uri="{FF2B5EF4-FFF2-40B4-BE49-F238E27FC236}">
                <a16:creationId xmlns:a16="http://schemas.microsoft.com/office/drawing/2014/main" id="{031C708C-8EF1-4A2C-8B04-3DDB77115F54}"/>
              </a:ext>
            </a:extLst>
          </p:cNvPr>
          <p:cNvSpPr>
            <a:spLocks noGrp="1"/>
          </p:cNvSpPr>
          <p:nvPr>
            <p:ph type="title"/>
          </p:nvPr>
        </p:nvSpPr>
        <p:spPr>
          <a:xfrm>
            <a:off x="2305873" y="112646"/>
            <a:ext cx="7112631" cy="857250"/>
          </a:xfrm>
        </p:spPr>
        <p:txBody>
          <a:bodyPr/>
          <a:lstStyle/>
          <a:p>
            <a:pPr algn="ctr"/>
            <a:r>
              <a:rPr lang="pt-BR" sz="3600" b="1" dirty="0">
                <a:solidFill>
                  <a:schemeClr val="tx1"/>
                </a:solidFill>
                <a:effectLst/>
                <a:latin typeface="Arial" panose="020B0604020202020204" pitchFamily="34" charset="0"/>
                <a:cs typeface="Arial" panose="020B0604020202020204" pitchFamily="34" charset="0"/>
              </a:rPr>
              <a:t>Observações Sobre a Inflação</a:t>
            </a:r>
          </a:p>
        </p:txBody>
      </p:sp>
    </p:spTree>
    <p:extLst>
      <p:ext uri="{BB962C8B-B14F-4D97-AF65-F5344CB8AC3E}">
        <p14:creationId xmlns:p14="http://schemas.microsoft.com/office/powerpoint/2010/main" val="70386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6CDE37C1-03EF-476B-AC09-187836394EEE}"/>
              </a:ext>
            </a:extLst>
          </p:cNvPr>
          <p:cNvSpPr txBox="1">
            <a:spLocks/>
          </p:cNvSpPr>
          <p:nvPr/>
        </p:nvSpPr>
        <p:spPr bwMode="auto">
          <a:xfrm>
            <a:off x="304800" y="1160391"/>
            <a:ext cx="1156914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68" indent="-257168" algn="l" rtl="0" eaLnBrk="0" fontAlgn="base" hangingPunct="0">
              <a:spcBef>
                <a:spcPts val="300"/>
              </a:spcBef>
              <a:spcAft>
                <a:spcPct val="0"/>
              </a:spcAft>
              <a:buClr>
                <a:schemeClr val="accent1"/>
              </a:buClr>
              <a:buSzPct val="68000"/>
              <a:buFont typeface="Wingdings 3" panose="05040102010807070707" pitchFamily="18" charset="2"/>
              <a:buChar char="•"/>
              <a:defRPr sz="1900" kern="1200">
                <a:solidFill>
                  <a:schemeClr val="tx1"/>
                </a:solidFill>
                <a:latin typeface="Verdana" pitchFamily="34" charset="0"/>
                <a:ea typeface="Verdana" pitchFamily="34" charset="0"/>
                <a:cs typeface="Verdana" pitchFamily="34" charset="0"/>
              </a:defRPr>
            </a:lvl1pPr>
            <a:lvl2pPr marL="465126" indent="-171446" algn="l" rtl="0" eaLnBrk="0" fontAlgn="base" hangingPunct="0">
              <a:spcBef>
                <a:spcPts val="250"/>
              </a:spcBef>
              <a:spcAft>
                <a:spcPct val="0"/>
              </a:spcAft>
              <a:buClr>
                <a:srgbClr val="C00000"/>
              </a:buClr>
              <a:buFont typeface="Wingdings" panose="05000000000000000000" pitchFamily="2" charset="2"/>
              <a:buChar char="ü"/>
              <a:defRPr sz="1700" kern="1200">
                <a:solidFill>
                  <a:schemeClr val="tx1"/>
                </a:solidFill>
                <a:latin typeface="+mn-lt"/>
                <a:ea typeface="Verdana" pitchFamily="34" charset="0"/>
                <a:cs typeface="Verdana" pitchFamily="34" charset="0"/>
              </a:defRPr>
            </a:lvl2pPr>
            <a:lvl3pPr marL="642922" indent="-171446" algn="l" rtl="0" eaLnBrk="0" fontAlgn="base" hangingPunct="0">
              <a:spcBef>
                <a:spcPts val="263"/>
              </a:spcBef>
              <a:spcAft>
                <a:spcPct val="0"/>
              </a:spcAft>
              <a:buClr>
                <a:srgbClr val="C00000"/>
              </a:buClr>
              <a:buSzPct val="100000"/>
              <a:buFont typeface="Wingdings" panose="05000000000000000000" pitchFamily="2" charset="2"/>
              <a:buChar char="ü"/>
              <a:defRPr sz="1500" kern="1200">
                <a:solidFill>
                  <a:schemeClr val="tx1"/>
                </a:solidFill>
                <a:latin typeface="+mn-lt"/>
                <a:ea typeface="Verdana" pitchFamily="34" charset="0"/>
                <a:cs typeface="Verdana" pitchFamily="34" charset="0"/>
              </a:defRPr>
            </a:lvl3pPr>
            <a:lvl4pPr marL="857228" indent="-171446" algn="l" rtl="0" eaLnBrk="0" fontAlgn="base" hangingPunct="0">
              <a:spcBef>
                <a:spcPts val="263"/>
              </a:spcBef>
              <a:spcAft>
                <a:spcPct val="0"/>
              </a:spcAft>
              <a:buClr>
                <a:srgbClr val="C00000"/>
              </a:buClr>
              <a:buFont typeface="Wingdings" panose="05000000000000000000" pitchFamily="2" charset="2"/>
              <a:buChar char="ü"/>
              <a:defRPr sz="1400" kern="1200">
                <a:solidFill>
                  <a:schemeClr val="tx1"/>
                </a:solidFill>
                <a:latin typeface="+mn-lt"/>
                <a:ea typeface="Verdana" pitchFamily="34" charset="0"/>
                <a:cs typeface="Verdana" pitchFamily="34" charset="0"/>
              </a:defRPr>
            </a:lvl4pPr>
            <a:lvl5pPr marL="1028675" indent="-171446" algn="l" rtl="0" eaLnBrk="0" fontAlgn="base" hangingPunct="0">
              <a:spcBef>
                <a:spcPts val="263"/>
              </a:spcBef>
              <a:spcAft>
                <a:spcPct val="0"/>
              </a:spcAft>
              <a:buClr>
                <a:srgbClr val="C00000"/>
              </a:buClr>
              <a:buFont typeface="Wingdings" panose="05000000000000000000" pitchFamily="2" charset="2"/>
              <a:buChar char="ü"/>
              <a:defRPr sz="1500" kern="1200">
                <a:solidFill>
                  <a:schemeClr val="tx1"/>
                </a:solidFill>
                <a:latin typeface="+mn-lt"/>
                <a:ea typeface="Verdana" pitchFamily="34" charset="0"/>
                <a:cs typeface="Verdana" pitchFamily="34" charset="0"/>
              </a:defRPr>
            </a:lvl5pPr>
            <a:lvl6pPr marL="1200120" indent="-171446"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566"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12"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457" indent="-171446"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a:lstStyle>
          <a:p>
            <a:pPr algn="just">
              <a:buClrTx/>
              <a:buSzPct val="101000"/>
              <a:buFont typeface="Wingdings" panose="05000000000000000000" pitchFamily="2" charset="2"/>
              <a:buChar char="§"/>
            </a:pPr>
            <a:r>
              <a:rPr lang="pt-BR" sz="2800" b="1" dirty="0">
                <a:latin typeface="Arial" panose="020B0604020202020204" pitchFamily="34" charset="0"/>
                <a:cs typeface="Arial" panose="020B0604020202020204" pitchFamily="34" charset="0"/>
              </a:rPr>
              <a:t>Tipos de Desemprego</a:t>
            </a:r>
          </a:p>
          <a:p>
            <a:pPr algn="just">
              <a:buClrTx/>
              <a:buSzPct val="101000"/>
              <a:buFont typeface="Wingdings" panose="05000000000000000000" pitchFamily="2" charset="2"/>
              <a:buChar char="§"/>
            </a:pPr>
            <a:endParaRPr lang="pt-BR" sz="400" b="1" dirty="0">
              <a:latin typeface="Arial" panose="020B0604020202020204" pitchFamily="34" charset="0"/>
              <a:cs typeface="Arial" panose="020B0604020202020204" pitchFamily="34" charset="0"/>
            </a:endParaRPr>
          </a:p>
          <a:p>
            <a:pPr marL="571500" indent="-571500" algn="just">
              <a:buClrTx/>
              <a:buSzPct val="101000"/>
              <a:buFont typeface="+mj-lt"/>
              <a:buAutoNum type="romanUcPeriod" startAt="2"/>
            </a:pPr>
            <a:r>
              <a:rPr lang="pt-BR" sz="2800" b="1" dirty="0">
                <a:latin typeface="Arial" panose="020B0604020202020204" pitchFamily="34" charset="0"/>
                <a:cs typeface="Arial" panose="020B0604020202020204" pitchFamily="34" charset="0"/>
              </a:rPr>
              <a:t>Desemprego “Natural”</a:t>
            </a:r>
          </a:p>
          <a:p>
            <a:pPr marL="684000" lvl="1" algn="just">
              <a:buClrTx/>
              <a:buSzPct val="101000"/>
              <a:buFont typeface="Wingdings" panose="05000000000000000000" pitchFamily="2" charset="2"/>
              <a:buChar char="§"/>
            </a:pPr>
            <a:r>
              <a:rPr lang="pt-BR" sz="2800" dirty="0">
                <a:latin typeface="Arial" panose="020B0604020202020204" pitchFamily="34" charset="0"/>
                <a:cs typeface="Arial" panose="020B0604020202020204" pitchFamily="34" charset="0"/>
              </a:rPr>
              <a:t>Taxa de desemprego associada ao produto potencial da economia ou </a:t>
            </a:r>
            <a:r>
              <a:rPr lang="pt-BR" sz="2800" b="1" dirty="0">
                <a:latin typeface="Arial" panose="020B0604020202020204" pitchFamily="34" charset="0"/>
                <a:cs typeface="Arial" panose="020B0604020202020204" pitchFamily="34" charset="0"/>
              </a:rPr>
              <a:t>taxa “natural” de desemprego</a:t>
            </a:r>
            <a:r>
              <a:rPr lang="pt-BR" sz="2800" dirty="0">
                <a:latin typeface="Arial" panose="020B0604020202020204" pitchFamily="34" charset="0"/>
                <a:cs typeface="Arial" panose="020B0604020202020204" pitchFamily="34" charset="0"/>
              </a:rPr>
              <a:t>. </a:t>
            </a:r>
          </a:p>
          <a:p>
            <a:pPr marL="684000" lvl="1" algn="just">
              <a:buClrTx/>
              <a:buSzPct val="101000"/>
              <a:buFont typeface="Wingdings" panose="05000000000000000000" pitchFamily="2" charset="2"/>
              <a:buChar char="§"/>
            </a:pPr>
            <a:r>
              <a:rPr lang="pt-BR" sz="2800" dirty="0">
                <a:latin typeface="Arial" panose="020B0604020202020204" pitchFamily="34" charset="0"/>
                <a:cs typeface="Arial" panose="020B0604020202020204" pitchFamily="34" charset="0"/>
              </a:rPr>
              <a:t>Taxa de desemprego não aceleradora da inflação.</a:t>
            </a:r>
          </a:p>
          <a:p>
            <a:pPr marL="861796" lvl="2" algn="just">
              <a:buClrTx/>
              <a:buSzPct val="101000"/>
              <a:buFont typeface="Wingdings" panose="05000000000000000000" pitchFamily="2" charset="2"/>
              <a:buChar char="§"/>
            </a:pPr>
            <a:r>
              <a:rPr lang="pt-BR" sz="2800" dirty="0">
                <a:latin typeface="Arial" panose="020B0604020202020204" pitchFamily="34" charset="0"/>
                <a:cs typeface="Arial" panose="020B0604020202020204" pitchFamily="34" charset="0"/>
              </a:rPr>
              <a:t>Taxa de desemprego de longo prazo, diferente entre os diversos países, compatível dom a estabilidade da taxa de inflação. </a:t>
            </a:r>
          </a:p>
          <a:p>
            <a:pPr>
              <a:buClrTx/>
              <a:buSzPct val="101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7B593CE8-241F-40BB-B2A8-D24E8E721A30}"/>
              </a:ext>
            </a:extLst>
          </p:cNvPr>
          <p:cNvSpPr txBox="1"/>
          <p:nvPr/>
        </p:nvSpPr>
        <p:spPr>
          <a:xfrm>
            <a:off x="1924876" y="209550"/>
            <a:ext cx="7961245" cy="707886"/>
          </a:xfrm>
          <a:prstGeom prst="rect">
            <a:avLst/>
          </a:prstGeom>
          <a:noFill/>
        </p:spPr>
        <p:txBody>
          <a:bodyPr wrap="square" rtlCol="0">
            <a:spAutoFit/>
          </a:bodyPr>
          <a:lstStyle/>
          <a:p>
            <a:pPr algn="ctr"/>
            <a:r>
              <a:rPr lang="pt-BR" sz="4000" b="1" dirty="0">
                <a:latin typeface="Calibri" panose="020F0502020204030204" pitchFamily="34" charset="0"/>
              </a:rPr>
              <a:t>Indicadores do Mercado de Trabalho</a:t>
            </a:r>
          </a:p>
        </p:txBody>
      </p:sp>
    </p:spTree>
    <p:extLst>
      <p:ext uri="{BB962C8B-B14F-4D97-AF65-F5344CB8AC3E}">
        <p14:creationId xmlns:p14="http://schemas.microsoft.com/office/powerpoint/2010/main" val="382851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98887C78-A957-4B4B-A681-B2B8C8700D84}"/>
              </a:ext>
            </a:extLst>
          </p:cNvPr>
          <p:cNvSpPr txBox="1">
            <a:spLocks noGrp="1"/>
          </p:cNvSpPr>
          <p:nvPr>
            <p:ph idx="1"/>
          </p:nvPr>
        </p:nvSpPr>
        <p:spPr bwMode="auto">
          <a:xfrm>
            <a:off x="304800" y="1094131"/>
            <a:ext cx="11555896"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68" indent="-257168" algn="l" rtl="0" eaLnBrk="0" fontAlgn="base" hangingPunct="0">
              <a:spcBef>
                <a:spcPts val="300"/>
              </a:spcBef>
              <a:spcAft>
                <a:spcPct val="0"/>
              </a:spcAft>
              <a:buClr>
                <a:schemeClr val="accent1"/>
              </a:buClr>
              <a:buSzPct val="68000"/>
              <a:buFont typeface="Wingdings 3" panose="05040102010807070707" pitchFamily="18" charset="2"/>
              <a:buChar char="•"/>
              <a:defRPr sz="1900" kern="1200">
                <a:solidFill>
                  <a:schemeClr val="tx1"/>
                </a:solidFill>
                <a:latin typeface="Verdana" pitchFamily="34" charset="0"/>
                <a:ea typeface="Verdana" pitchFamily="34" charset="0"/>
                <a:cs typeface="Verdana" pitchFamily="34" charset="0"/>
              </a:defRPr>
            </a:lvl1pPr>
            <a:lvl2pPr marL="465126" indent="-171446" algn="l" rtl="0" eaLnBrk="0" fontAlgn="base" hangingPunct="0">
              <a:spcBef>
                <a:spcPts val="250"/>
              </a:spcBef>
              <a:spcAft>
                <a:spcPct val="0"/>
              </a:spcAft>
              <a:buClr>
                <a:srgbClr val="C00000"/>
              </a:buClr>
              <a:buFont typeface="Wingdings" panose="05000000000000000000" pitchFamily="2" charset="2"/>
              <a:buChar char="ü"/>
              <a:defRPr sz="1700" kern="1200">
                <a:solidFill>
                  <a:schemeClr val="tx1"/>
                </a:solidFill>
                <a:latin typeface="+mn-lt"/>
                <a:ea typeface="Verdana" pitchFamily="34" charset="0"/>
                <a:cs typeface="Verdana" pitchFamily="34" charset="0"/>
              </a:defRPr>
            </a:lvl2pPr>
            <a:lvl3pPr marL="642922" indent="-171446" algn="l" rtl="0" eaLnBrk="0" fontAlgn="base" hangingPunct="0">
              <a:spcBef>
                <a:spcPts val="263"/>
              </a:spcBef>
              <a:spcAft>
                <a:spcPct val="0"/>
              </a:spcAft>
              <a:buClr>
                <a:srgbClr val="C00000"/>
              </a:buClr>
              <a:buSzPct val="100000"/>
              <a:buFont typeface="Wingdings" panose="05000000000000000000" pitchFamily="2" charset="2"/>
              <a:buChar char="ü"/>
              <a:defRPr sz="1500" kern="1200">
                <a:solidFill>
                  <a:schemeClr val="tx1"/>
                </a:solidFill>
                <a:latin typeface="+mn-lt"/>
                <a:ea typeface="Verdana" pitchFamily="34" charset="0"/>
                <a:cs typeface="Verdana" pitchFamily="34" charset="0"/>
              </a:defRPr>
            </a:lvl3pPr>
            <a:lvl4pPr marL="857228" indent="-171446" algn="l" rtl="0" eaLnBrk="0" fontAlgn="base" hangingPunct="0">
              <a:spcBef>
                <a:spcPts val="263"/>
              </a:spcBef>
              <a:spcAft>
                <a:spcPct val="0"/>
              </a:spcAft>
              <a:buClr>
                <a:srgbClr val="C00000"/>
              </a:buClr>
              <a:buFont typeface="Wingdings" panose="05000000000000000000" pitchFamily="2" charset="2"/>
              <a:buChar char="ü"/>
              <a:defRPr sz="1400" kern="1200">
                <a:solidFill>
                  <a:schemeClr val="tx1"/>
                </a:solidFill>
                <a:latin typeface="+mn-lt"/>
                <a:ea typeface="Verdana" pitchFamily="34" charset="0"/>
                <a:cs typeface="Verdana" pitchFamily="34" charset="0"/>
              </a:defRPr>
            </a:lvl4pPr>
            <a:lvl5pPr marL="1028675" indent="-171446" algn="l" rtl="0" eaLnBrk="0" fontAlgn="base" hangingPunct="0">
              <a:spcBef>
                <a:spcPts val="263"/>
              </a:spcBef>
              <a:spcAft>
                <a:spcPct val="0"/>
              </a:spcAft>
              <a:buClr>
                <a:srgbClr val="C00000"/>
              </a:buClr>
              <a:buFont typeface="Wingdings" panose="05000000000000000000" pitchFamily="2" charset="2"/>
              <a:buChar char="ü"/>
              <a:defRPr sz="1500" kern="1200">
                <a:solidFill>
                  <a:schemeClr val="tx1"/>
                </a:solidFill>
                <a:latin typeface="+mn-lt"/>
                <a:ea typeface="Verdana" pitchFamily="34" charset="0"/>
                <a:cs typeface="Verdana" pitchFamily="34" charset="0"/>
              </a:defRPr>
            </a:lvl5pPr>
            <a:lvl6pPr marL="1200120" indent="-171446"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566"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12"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457" indent="-171446"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a:lstStyle>
          <a:p>
            <a:pPr algn="just">
              <a:buClrTx/>
              <a:buSzPct val="101000"/>
              <a:buFont typeface="Wingdings" panose="05000000000000000000" pitchFamily="2" charset="2"/>
              <a:buChar char="§"/>
            </a:pPr>
            <a:r>
              <a:rPr lang="pt-BR" sz="2800" b="1" dirty="0">
                <a:latin typeface="Arial" panose="020B0604020202020204" pitchFamily="34" charset="0"/>
                <a:cs typeface="Arial" panose="020B0604020202020204" pitchFamily="34" charset="0"/>
              </a:rPr>
              <a:t>A taxa “natural” possui dois componentes:</a:t>
            </a:r>
          </a:p>
          <a:p>
            <a:pPr algn="just">
              <a:buClrTx/>
              <a:buSzPct val="101000"/>
              <a:buFont typeface="Wingdings" panose="05000000000000000000" pitchFamily="2" charset="2"/>
              <a:buChar char="§"/>
            </a:pPr>
            <a:endParaRPr lang="pt-BR" sz="400" b="1" dirty="0">
              <a:latin typeface="Arial" panose="020B0604020202020204" pitchFamily="34" charset="0"/>
              <a:cs typeface="Arial" panose="020B0604020202020204" pitchFamily="34" charset="0"/>
            </a:endParaRPr>
          </a:p>
          <a:p>
            <a:pPr marL="792000" indent="-514350" algn="just">
              <a:buClrTx/>
              <a:buSzPct val="101000"/>
              <a:buFont typeface="+mj-lt"/>
              <a:buAutoNum type="alphaLcParenR"/>
            </a:pPr>
            <a:r>
              <a:rPr lang="pt-BR" sz="2800" b="1" dirty="0">
                <a:latin typeface="Arial" panose="020B0604020202020204" pitchFamily="34" charset="0"/>
                <a:cs typeface="Arial" panose="020B0604020202020204" pitchFamily="34" charset="0"/>
              </a:rPr>
              <a:t>Desemprego </a:t>
            </a:r>
            <a:r>
              <a:rPr lang="pt-BR" sz="2800" b="1" dirty="0" err="1">
                <a:latin typeface="Arial" panose="020B0604020202020204" pitchFamily="34" charset="0"/>
                <a:cs typeface="Arial" panose="020B0604020202020204" pitchFamily="34" charset="0"/>
              </a:rPr>
              <a:t>Friccional</a:t>
            </a:r>
            <a:r>
              <a:rPr lang="pt-BR" sz="2800" b="1" dirty="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associado às modificações de emprego por parte dos trabalhadores.</a:t>
            </a:r>
          </a:p>
          <a:p>
            <a:pPr marL="792000" indent="-514350" algn="just">
              <a:buClrTx/>
              <a:buSzPct val="101000"/>
              <a:buFont typeface="+mj-lt"/>
              <a:buAutoNum type="alphaLcParenR"/>
            </a:pPr>
            <a:endParaRPr lang="pt-BR" sz="200" dirty="0">
              <a:latin typeface="Arial" panose="020B0604020202020204" pitchFamily="34" charset="0"/>
              <a:cs typeface="Arial" panose="020B0604020202020204" pitchFamily="34" charset="0"/>
            </a:endParaRPr>
          </a:p>
          <a:p>
            <a:pPr marL="792000" indent="-514350" algn="just">
              <a:buClrTx/>
              <a:buSzPct val="101000"/>
              <a:buFont typeface="+mj-lt"/>
              <a:buAutoNum type="alphaLcParenR"/>
            </a:pPr>
            <a:r>
              <a:rPr lang="pt-BR" sz="2800" b="1" dirty="0">
                <a:latin typeface="Arial" panose="020B0604020202020204" pitchFamily="34" charset="0"/>
                <a:cs typeface="Arial" panose="020B0604020202020204" pitchFamily="34" charset="0"/>
              </a:rPr>
              <a:t>Desemprego Estrutural: </a:t>
            </a:r>
            <a:r>
              <a:rPr lang="pt-BR" sz="2800" dirty="0">
                <a:latin typeface="Arial" panose="020B0604020202020204" pitchFamily="34" charset="0"/>
                <a:cs typeface="Arial" panose="020B0604020202020204" pitchFamily="34" charset="0"/>
              </a:rPr>
              <a:t>depende do funcionamento das instituições que regulam o mercado de trabalho → custos de contratação e demissão, legislação sobre salário mínimo, legislação sobre seguro desemprego,...</a:t>
            </a:r>
          </a:p>
          <a:p>
            <a:pPr lvl="2" algn="just">
              <a:buClrTx/>
              <a:buSzPct val="101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buClrTx/>
              <a:buSzPct val="101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7690FDEB-56B6-442F-888F-8BE46088AAC1}"/>
              </a:ext>
            </a:extLst>
          </p:cNvPr>
          <p:cNvSpPr txBox="1"/>
          <p:nvPr/>
        </p:nvSpPr>
        <p:spPr>
          <a:xfrm>
            <a:off x="1924876" y="209550"/>
            <a:ext cx="7961245" cy="707886"/>
          </a:xfrm>
          <a:prstGeom prst="rect">
            <a:avLst/>
          </a:prstGeom>
          <a:noFill/>
        </p:spPr>
        <p:txBody>
          <a:bodyPr wrap="square" rtlCol="0">
            <a:spAutoFit/>
          </a:bodyPr>
          <a:lstStyle/>
          <a:p>
            <a:pPr algn="ctr"/>
            <a:r>
              <a:rPr lang="pt-BR" sz="4000" b="1" dirty="0">
                <a:latin typeface="Calibri" panose="020F0502020204030204" pitchFamily="34" charset="0"/>
              </a:rPr>
              <a:t>Indicadores do Mercado de Trabalho</a:t>
            </a:r>
          </a:p>
        </p:txBody>
      </p:sp>
    </p:spTree>
    <p:extLst>
      <p:ext uri="{BB962C8B-B14F-4D97-AF65-F5344CB8AC3E}">
        <p14:creationId xmlns:p14="http://schemas.microsoft.com/office/powerpoint/2010/main" val="67691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FEAE62A-C312-45F9-9799-29FA4816053E}"/>
              </a:ext>
            </a:extLst>
          </p:cNvPr>
          <p:cNvSpPr txBox="1">
            <a:spLocks/>
          </p:cNvSpPr>
          <p:nvPr/>
        </p:nvSpPr>
        <p:spPr>
          <a:xfrm>
            <a:off x="1745973" y="-171797"/>
            <a:ext cx="7543800" cy="1325563"/>
          </a:xfrm>
          <a:prstGeom prst="rect">
            <a:avLst/>
          </a:prstGeom>
        </p:spPr>
        <p:txBody>
          <a:bodyPr vert="horz" anchor="ctr">
            <a:normAutofit/>
            <a:scene3d>
              <a:camera prst="orthographicFront"/>
              <a:lightRig rig="soft" dir="t"/>
            </a:scene3d>
            <a:sp3d prstMaterial="softEdge">
              <a:bevelT w="25400" h="25400"/>
            </a:sp3d>
          </a:bodyPr>
          <a:lstStyle>
            <a:lvl1pPr algn="ctr" rtl="0" eaLnBrk="0" fontAlgn="base" hangingPunct="0">
              <a:spcBef>
                <a:spcPct val="0"/>
              </a:spcBef>
              <a:spcAft>
                <a:spcPct val="0"/>
              </a:spcAft>
              <a:defRPr sz="2800" b="1" kern="1200">
                <a:solidFill>
                  <a:srgbClr val="002060"/>
                </a:solidFill>
                <a:effectLst>
                  <a:outerShdw blurRad="31750" dist="25400" dir="5400000" algn="tl" rotWithShape="0">
                    <a:srgbClr val="000000">
                      <a:alpha val="25000"/>
                    </a:srgbClr>
                  </a:outerShdw>
                </a:effectLst>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9pPr>
            <a:extLst/>
          </a:lstStyle>
          <a:p>
            <a:r>
              <a:rPr lang="pt-BR" sz="3600" dirty="0">
                <a:solidFill>
                  <a:schemeClr val="tx1"/>
                </a:solidFill>
                <a:effectLst/>
                <a:latin typeface="Arial" panose="020B0604020202020204" pitchFamily="34" charset="0"/>
                <a:cs typeface="Arial" panose="020B0604020202020204" pitchFamily="34" charset="0"/>
              </a:rPr>
              <a:t>PME e PNAD Contínua</a:t>
            </a:r>
          </a:p>
        </p:txBody>
      </p:sp>
      <p:sp>
        <p:nvSpPr>
          <p:cNvPr id="5" name="Espaço Reservado para Conteúdo 2">
            <a:extLst>
              <a:ext uri="{FF2B5EF4-FFF2-40B4-BE49-F238E27FC236}">
                <a16:creationId xmlns:a16="http://schemas.microsoft.com/office/drawing/2014/main" id="{390CF100-8209-4842-845B-7C1C3CAB85EB}"/>
              </a:ext>
            </a:extLst>
          </p:cNvPr>
          <p:cNvSpPr txBox="1">
            <a:spLocks/>
          </p:cNvSpPr>
          <p:nvPr/>
        </p:nvSpPr>
        <p:spPr bwMode="auto">
          <a:xfrm>
            <a:off x="185531" y="1027872"/>
            <a:ext cx="1176793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68" indent="-257168" algn="l" rtl="0" eaLnBrk="0" fontAlgn="base" hangingPunct="0">
              <a:spcBef>
                <a:spcPts val="300"/>
              </a:spcBef>
              <a:spcAft>
                <a:spcPct val="0"/>
              </a:spcAft>
              <a:buClr>
                <a:schemeClr val="accent1"/>
              </a:buClr>
              <a:buSzPct val="68000"/>
              <a:buFont typeface="Wingdings 3" panose="05040102010807070707" pitchFamily="18" charset="2"/>
              <a:buChar char="•"/>
              <a:defRPr sz="1900" kern="1200">
                <a:solidFill>
                  <a:schemeClr val="tx1"/>
                </a:solidFill>
                <a:latin typeface="Verdana" pitchFamily="34" charset="0"/>
                <a:ea typeface="Verdana" pitchFamily="34" charset="0"/>
                <a:cs typeface="Verdana" pitchFamily="34" charset="0"/>
              </a:defRPr>
            </a:lvl1pPr>
            <a:lvl2pPr marL="465126" indent="-171446" algn="l" rtl="0" eaLnBrk="0" fontAlgn="base" hangingPunct="0">
              <a:spcBef>
                <a:spcPts val="250"/>
              </a:spcBef>
              <a:spcAft>
                <a:spcPct val="0"/>
              </a:spcAft>
              <a:buClr>
                <a:srgbClr val="C00000"/>
              </a:buClr>
              <a:buFont typeface="Wingdings" panose="05000000000000000000" pitchFamily="2" charset="2"/>
              <a:buChar char="ü"/>
              <a:defRPr sz="1700" kern="1200">
                <a:solidFill>
                  <a:schemeClr val="tx1"/>
                </a:solidFill>
                <a:latin typeface="+mn-lt"/>
                <a:ea typeface="Verdana" pitchFamily="34" charset="0"/>
                <a:cs typeface="Verdana" pitchFamily="34" charset="0"/>
              </a:defRPr>
            </a:lvl2pPr>
            <a:lvl3pPr marL="642922" indent="-171446" algn="l" rtl="0" eaLnBrk="0" fontAlgn="base" hangingPunct="0">
              <a:spcBef>
                <a:spcPts val="263"/>
              </a:spcBef>
              <a:spcAft>
                <a:spcPct val="0"/>
              </a:spcAft>
              <a:buClr>
                <a:srgbClr val="C00000"/>
              </a:buClr>
              <a:buSzPct val="100000"/>
              <a:buFont typeface="Wingdings" panose="05000000000000000000" pitchFamily="2" charset="2"/>
              <a:buChar char="ü"/>
              <a:defRPr sz="1500" kern="1200">
                <a:solidFill>
                  <a:schemeClr val="tx1"/>
                </a:solidFill>
                <a:latin typeface="+mn-lt"/>
                <a:ea typeface="Verdana" pitchFamily="34" charset="0"/>
                <a:cs typeface="Verdana" pitchFamily="34" charset="0"/>
              </a:defRPr>
            </a:lvl3pPr>
            <a:lvl4pPr marL="857228" indent="-171446" algn="l" rtl="0" eaLnBrk="0" fontAlgn="base" hangingPunct="0">
              <a:spcBef>
                <a:spcPts val="263"/>
              </a:spcBef>
              <a:spcAft>
                <a:spcPct val="0"/>
              </a:spcAft>
              <a:buClr>
                <a:srgbClr val="C00000"/>
              </a:buClr>
              <a:buFont typeface="Wingdings" panose="05000000000000000000" pitchFamily="2" charset="2"/>
              <a:buChar char="ü"/>
              <a:defRPr sz="1400" kern="1200">
                <a:solidFill>
                  <a:schemeClr val="tx1"/>
                </a:solidFill>
                <a:latin typeface="+mn-lt"/>
                <a:ea typeface="Verdana" pitchFamily="34" charset="0"/>
                <a:cs typeface="Verdana" pitchFamily="34" charset="0"/>
              </a:defRPr>
            </a:lvl4pPr>
            <a:lvl5pPr marL="1028675" indent="-171446" algn="l" rtl="0" eaLnBrk="0" fontAlgn="base" hangingPunct="0">
              <a:spcBef>
                <a:spcPts val="263"/>
              </a:spcBef>
              <a:spcAft>
                <a:spcPct val="0"/>
              </a:spcAft>
              <a:buClr>
                <a:srgbClr val="C00000"/>
              </a:buClr>
              <a:buFont typeface="Wingdings" panose="05000000000000000000" pitchFamily="2" charset="2"/>
              <a:buChar char="ü"/>
              <a:defRPr sz="1500" kern="1200">
                <a:solidFill>
                  <a:schemeClr val="tx1"/>
                </a:solidFill>
                <a:latin typeface="+mn-lt"/>
                <a:ea typeface="Verdana" pitchFamily="34" charset="0"/>
                <a:cs typeface="Verdana" pitchFamily="34" charset="0"/>
              </a:defRPr>
            </a:lvl5pPr>
            <a:lvl6pPr marL="1200120" indent="-171446"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566"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12"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457" indent="-171446"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a:lstStyle>
          <a:p>
            <a:pPr algn="just">
              <a:buClrTx/>
              <a:buSzPct val="99000"/>
              <a:buFont typeface="Wingdings" panose="05000000000000000000" pitchFamily="2" charset="2"/>
              <a:buChar char="§"/>
            </a:pPr>
            <a:r>
              <a:rPr lang="pt-BR" sz="2800" dirty="0">
                <a:latin typeface="Arial" panose="020B0604020202020204" pitchFamily="34" charset="0"/>
                <a:cs typeface="Arial" panose="020B0604020202020204" pitchFamily="34" charset="0"/>
              </a:rPr>
              <a:t>Idealizada em 2006 e com dados coletados a partir de 2012, a PNAD Contínua foi desenhada para ser uma pesquisa trimestral com informações mais abrangentes sobre mercado de trabalho do país e substituir a PME. </a:t>
            </a:r>
          </a:p>
          <a:p>
            <a:pPr algn="just">
              <a:buClrTx/>
              <a:buSzPct val="99000"/>
              <a:buFont typeface="Wingdings" panose="05000000000000000000" pitchFamily="2" charset="2"/>
              <a:buChar char="§"/>
            </a:pPr>
            <a:endParaRPr lang="pt-BR" sz="500" dirty="0">
              <a:latin typeface="Arial" panose="020B0604020202020204" pitchFamily="34" charset="0"/>
              <a:cs typeface="Arial" panose="020B0604020202020204" pitchFamily="34" charset="0"/>
            </a:endParaRPr>
          </a:p>
          <a:p>
            <a:pPr algn="just">
              <a:buClrTx/>
              <a:buSzPct val="99000"/>
              <a:buFont typeface="Wingdings" panose="05000000000000000000" pitchFamily="2" charset="2"/>
              <a:buChar char="§"/>
            </a:pPr>
            <a:r>
              <a:rPr lang="pt-BR" sz="2800" dirty="0">
                <a:latin typeface="Arial" panose="020B0604020202020204" pitchFamily="34" charset="0"/>
                <a:cs typeface="Arial" panose="020B0604020202020204" pitchFamily="34" charset="0"/>
              </a:rPr>
              <a:t>O IBGE apresenta dados mensais da pesquisa a partir de 2015; as divulgações a cada três meses começaram em 2014. </a:t>
            </a:r>
          </a:p>
          <a:p>
            <a:pPr lvl="1" algn="just">
              <a:buClrTx/>
              <a:buSzPct val="99000"/>
              <a:buFont typeface="Wingdings" panose="05000000000000000000" pitchFamily="2" charset="2"/>
              <a:buChar char="§"/>
            </a:pPr>
            <a:r>
              <a:rPr lang="pt-BR" sz="2800" dirty="0">
                <a:latin typeface="Arial" panose="020B0604020202020204" pitchFamily="34" charset="0"/>
                <a:cs typeface="Arial" panose="020B0604020202020204" pitchFamily="34" charset="0"/>
              </a:rPr>
              <a:t>Periodicidade mensal, para um conjunto restrito de indicadores relacionados à força de trabalho.</a:t>
            </a:r>
          </a:p>
          <a:p>
            <a:pPr lvl="1" algn="just">
              <a:buClrTx/>
              <a:buSzPct val="99000"/>
              <a:buFont typeface="Wingdings" panose="05000000000000000000" pitchFamily="2" charset="2"/>
              <a:buChar char="§"/>
            </a:pPr>
            <a:r>
              <a:rPr lang="pt-BR" sz="2800" dirty="0">
                <a:latin typeface="Arial" panose="020B0604020202020204" pitchFamily="34" charset="0"/>
                <a:cs typeface="Arial" panose="020B0604020202020204" pitchFamily="34" charset="0"/>
              </a:rPr>
              <a:t>A cada mês  são divulgados números referentes a aquele mês junto com os dois meses imediatamente anteriores. Trata-se de um modelo que utiliza médias trimestrais.</a:t>
            </a:r>
          </a:p>
        </p:txBody>
      </p:sp>
    </p:spTree>
    <p:extLst>
      <p:ext uri="{BB962C8B-B14F-4D97-AF65-F5344CB8AC3E}">
        <p14:creationId xmlns:p14="http://schemas.microsoft.com/office/powerpoint/2010/main" val="27570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C502957B-C813-45B5-9698-E866E171F6CF}"/>
              </a:ext>
            </a:extLst>
          </p:cNvPr>
          <p:cNvSpPr txBox="1">
            <a:spLocks/>
          </p:cNvSpPr>
          <p:nvPr/>
        </p:nvSpPr>
        <p:spPr bwMode="auto">
          <a:xfrm>
            <a:off x="172279" y="964923"/>
            <a:ext cx="11781182"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68" indent="-257168" algn="l" rtl="0" eaLnBrk="0" fontAlgn="base" hangingPunct="0">
              <a:spcBef>
                <a:spcPts val="300"/>
              </a:spcBef>
              <a:spcAft>
                <a:spcPct val="0"/>
              </a:spcAft>
              <a:buClr>
                <a:schemeClr val="accent1"/>
              </a:buClr>
              <a:buSzPct val="68000"/>
              <a:buFont typeface="Wingdings 3" panose="05040102010807070707" pitchFamily="18" charset="2"/>
              <a:buChar char="•"/>
              <a:defRPr sz="1900" kern="1200">
                <a:solidFill>
                  <a:schemeClr val="tx1"/>
                </a:solidFill>
                <a:latin typeface="Verdana" pitchFamily="34" charset="0"/>
                <a:ea typeface="Verdana" pitchFamily="34" charset="0"/>
                <a:cs typeface="Verdana" pitchFamily="34" charset="0"/>
              </a:defRPr>
            </a:lvl1pPr>
            <a:lvl2pPr marL="465126" indent="-171446" algn="l" rtl="0" eaLnBrk="0" fontAlgn="base" hangingPunct="0">
              <a:spcBef>
                <a:spcPts val="250"/>
              </a:spcBef>
              <a:spcAft>
                <a:spcPct val="0"/>
              </a:spcAft>
              <a:buClr>
                <a:srgbClr val="C00000"/>
              </a:buClr>
              <a:buFont typeface="Wingdings" panose="05000000000000000000" pitchFamily="2" charset="2"/>
              <a:buChar char="ü"/>
              <a:defRPr sz="1700" kern="1200">
                <a:solidFill>
                  <a:schemeClr val="tx1"/>
                </a:solidFill>
                <a:latin typeface="+mn-lt"/>
                <a:ea typeface="Verdana" pitchFamily="34" charset="0"/>
                <a:cs typeface="Verdana" pitchFamily="34" charset="0"/>
              </a:defRPr>
            </a:lvl2pPr>
            <a:lvl3pPr marL="642922" indent="-171446" algn="l" rtl="0" eaLnBrk="0" fontAlgn="base" hangingPunct="0">
              <a:spcBef>
                <a:spcPts val="263"/>
              </a:spcBef>
              <a:spcAft>
                <a:spcPct val="0"/>
              </a:spcAft>
              <a:buClr>
                <a:srgbClr val="C00000"/>
              </a:buClr>
              <a:buSzPct val="100000"/>
              <a:buFont typeface="Wingdings" panose="05000000000000000000" pitchFamily="2" charset="2"/>
              <a:buChar char="ü"/>
              <a:defRPr sz="1500" kern="1200">
                <a:solidFill>
                  <a:schemeClr val="tx1"/>
                </a:solidFill>
                <a:latin typeface="+mn-lt"/>
                <a:ea typeface="Verdana" pitchFamily="34" charset="0"/>
                <a:cs typeface="Verdana" pitchFamily="34" charset="0"/>
              </a:defRPr>
            </a:lvl3pPr>
            <a:lvl4pPr marL="857228" indent="-171446" algn="l" rtl="0" eaLnBrk="0" fontAlgn="base" hangingPunct="0">
              <a:spcBef>
                <a:spcPts val="263"/>
              </a:spcBef>
              <a:spcAft>
                <a:spcPct val="0"/>
              </a:spcAft>
              <a:buClr>
                <a:srgbClr val="C00000"/>
              </a:buClr>
              <a:buFont typeface="Wingdings" panose="05000000000000000000" pitchFamily="2" charset="2"/>
              <a:buChar char="ü"/>
              <a:defRPr sz="1400" kern="1200">
                <a:solidFill>
                  <a:schemeClr val="tx1"/>
                </a:solidFill>
                <a:latin typeface="+mn-lt"/>
                <a:ea typeface="Verdana" pitchFamily="34" charset="0"/>
                <a:cs typeface="Verdana" pitchFamily="34" charset="0"/>
              </a:defRPr>
            </a:lvl4pPr>
            <a:lvl5pPr marL="1028675" indent="-171446" algn="l" rtl="0" eaLnBrk="0" fontAlgn="base" hangingPunct="0">
              <a:spcBef>
                <a:spcPts val="263"/>
              </a:spcBef>
              <a:spcAft>
                <a:spcPct val="0"/>
              </a:spcAft>
              <a:buClr>
                <a:srgbClr val="C00000"/>
              </a:buClr>
              <a:buFont typeface="Wingdings" panose="05000000000000000000" pitchFamily="2" charset="2"/>
              <a:buChar char="ü"/>
              <a:defRPr sz="1500" kern="1200">
                <a:solidFill>
                  <a:schemeClr val="tx1"/>
                </a:solidFill>
                <a:latin typeface="+mn-lt"/>
                <a:ea typeface="Verdana" pitchFamily="34" charset="0"/>
                <a:cs typeface="Verdana" pitchFamily="34" charset="0"/>
              </a:defRPr>
            </a:lvl5pPr>
            <a:lvl6pPr marL="1200120" indent="-171446"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566"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12"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457" indent="-171446"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a:lstStyle>
          <a:p>
            <a:pPr algn="just">
              <a:buClrTx/>
              <a:buSzPct val="100000"/>
              <a:buFont typeface="Wingdings" panose="05000000000000000000" pitchFamily="2" charset="2"/>
              <a:buChar char="§"/>
            </a:pPr>
            <a:r>
              <a:rPr lang="pt-BR" sz="2800" b="1" dirty="0">
                <a:latin typeface="Arial" panose="020B0604020202020204" pitchFamily="34" charset="0"/>
                <a:cs typeface="Arial" panose="020B0604020202020204" pitchFamily="34" charset="0"/>
              </a:rPr>
              <a:t>Diferenças:</a:t>
            </a:r>
          </a:p>
          <a:p>
            <a:pPr algn="just">
              <a:buClrTx/>
              <a:buSzPct val="100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marL="720000" indent="-457200" algn="just">
              <a:buClrTx/>
              <a:buSzPct val="100000"/>
              <a:buFont typeface="+mj-lt"/>
              <a:buAutoNum type="alphaLcParenR"/>
            </a:pPr>
            <a:r>
              <a:rPr lang="pt-BR" sz="2800" b="1" dirty="0">
                <a:latin typeface="Arial" panose="020B0604020202020204" pitchFamily="34" charset="0"/>
                <a:cs typeface="Arial" panose="020B0604020202020204" pitchFamily="34" charset="0"/>
              </a:rPr>
              <a:t>Amplitude: </a:t>
            </a:r>
            <a:r>
              <a:rPr lang="pt-BR" sz="2800" dirty="0">
                <a:latin typeface="Arial" panose="020B0604020202020204" pitchFamily="34" charset="0"/>
                <a:cs typeface="Arial" panose="020B0604020202020204" pitchFamily="34" charset="0"/>
              </a:rPr>
              <a:t>a PNAD possui uma amostra maior e é realizada em mais de 3.500 municípios brasileiros.</a:t>
            </a:r>
          </a:p>
          <a:p>
            <a:pPr marL="720000" indent="-457200" algn="just">
              <a:buClrTx/>
              <a:buSzPct val="100000"/>
              <a:buFont typeface="+mj-lt"/>
              <a:buAutoNum type="alphaLcParenR"/>
            </a:pPr>
            <a:r>
              <a:rPr lang="pt-BR" sz="2800" b="1" dirty="0">
                <a:latin typeface="Arial" panose="020B0604020202020204" pitchFamily="34" charset="0"/>
                <a:cs typeface="Arial" panose="020B0604020202020204" pitchFamily="34" charset="0"/>
              </a:rPr>
              <a:t>Conceito de PIA: </a:t>
            </a:r>
            <a:r>
              <a:rPr lang="pt-BR" sz="2800" dirty="0">
                <a:latin typeface="Arial" panose="020B0604020202020204" pitchFamily="34" charset="0"/>
                <a:cs typeface="Arial" panose="020B0604020202020204" pitchFamily="34" charset="0"/>
              </a:rPr>
              <a:t>na PNAD, para pertencer à PIA o indivíduo deve ter 14 anos ou mais (anteriormente, desde 2002 = 10 anos).</a:t>
            </a:r>
          </a:p>
          <a:p>
            <a:pPr marL="720000" indent="-457200" algn="just">
              <a:buClrTx/>
              <a:buSzPct val="100000"/>
              <a:buFont typeface="+mj-lt"/>
              <a:buAutoNum type="alphaLcParenR"/>
            </a:pPr>
            <a:r>
              <a:rPr lang="pt-BR" sz="2800" b="1" dirty="0">
                <a:latin typeface="Arial" panose="020B0604020202020204" pitchFamily="34" charset="0"/>
                <a:cs typeface="Arial" panose="020B0604020202020204" pitchFamily="34" charset="0"/>
              </a:rPr>
              <a:t>Conceito de Desocupação: </a:t>
            </a:r>
            <a:r>
              <a:rPr lang="pt-BR" sz="2800" dirty="0">
                <a:latin typeface="Arial" panose="020B0604020202020204" pitchFamily="34" charset="0"/>
                <a:cs typeface="Arial" panose="020B0604020202020204" pitchFamily="34" charset="0"/>
              </a:rPr>
              <a:t>na PME, só era considerada desempregada a pessoa que, além de estar sem trabalho e disponível para entrar no mercado, havia procurado emprego nos últimos 30 dias. Já na PNAD, estar sem ocupação e ao mesmo tempo disponível para um emprego é o suficiente para a pessoa ser considerada desocupada.</a:t>
            </a:r>
          </a:p>
          <a:p>
            <a:pPr algn="just">
              <a:buClrTx/>
              <a:buSzPct val="100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3C60E0F6-470D-4532-8039-72939785EBD2}"/>
              </a:ext>
            </a:extLst>
          </p:cNvPr>
          <p:cNvSpPr txBox="1">
            <a:spLocks/>
          </p:cNvSpPr>
          <p:nvPr/>
        </p:nvSpPr>
        <p:spPr>
          <a:xfrm>
            <a:off x="1626705" y="-171797"/>
            <a:ext cx="7543800" cy="1325563"/>
          </a:xfrm>
          <a:prstGeom prst="rect">
            <a:avLst/>
          </a:prstGeom>
        </p:spPr>
        <p:txBody>
          <a:bodyPr vert="horz" anchor="ctr">
            <a:normAutofit/>
            <a:scene3d>
              <a:camera prst="orthographicFront"/>
              <a:lightRig rig="soft" dir="t"/>
            </a:scene3d>
            <a:sp3d prstMaterial="softEdge">
              <a:bevelT w="25400" h="25400"/>
            </a:sp3d>
          </a:bodyPr>
          <a:lstStyle>
            <a:lvl1pPr algn="ctr" rtl="0" eaLnBrk="0" fontAlgn="base" hangingPunct="0">
              <a:spcBef>
                <a:spcPct val="0"/>
              </a:spcBef>
              <a:spcAft>
                <a:spcPct val="0"/>
              </a:spcAft>
              <a:defRPr sz="2800" b="1" kern="1200">
                <a:solidFill>
                  <a:srgbClr val="002060"/>
                </a:solidFill>
                <a:effectLst>
                  <a:outerShdw blurRad="31750" dist="25400" dir="5400000" algn="tl" rotWithShape="0">
                    <a:srgbClr val="000000">
                      <a:alpha val="25000"/>
                    </a:srgbClr>
                  </a:outerShdw>
                </a:effectLst>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9pPr>
            <a:extLst/>
          </a:lstStyle>
          <a:p>
            <a:r>
              <a:rPr lang="pt-BR" sz="3600" dirty="0">
                <a:solidFill>
                  <a:schemeClr val="tx1"/>
                </a:solidFill>
                <a:effectLst/>
                <a:latin typeface="Arial" panose="020B0604020202020204" pitchFamily="34" charset="0"/>
                <a:cs typeface="Arial" panose="020B0604020202020204" pitchFamily="34" charset="0"/>
              </a:rPr>
              <a:t>PME e PNAD Contínua</a:t>
            </a:r>
          </a:p>
        </p:txBody>
      </p:sp>
    </p:spTree>
    <p:extLst>
      <p:ext uri="{BB962C8B-B14F-4D97-AF65-F5344CB8AC3E}">
        <p14:creationId xmlns:p14="http://schemas.microsoft.com/office/powerpoint/2010/main" val="401499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AF021C54-F9FA-4A54-BB8A-CAAD76E65E66}"/>
              </a:ext>
            </a:extLst>
          </p:cNvPr>
          <p:cNvSpPr txBox="1">
            <a:spLocks/>
          </p:cNvSpPr>
          <p:nvPr/>
        </p:nvSpPr>
        <p:spPr bwMode="auto">
          <a:xfrm>
            <a:off x="-172277" y="1379055"/>
            <a:ext cx="12046226"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68" indent="-257168" algn="l" rtl="0" eaLnBrk="0" fontAlgn="base" hangingPunct="0">
              <a:spcBef>
                <a:spcPts val="300"/>
              </a:spcBef>
              <a:spcAft>
                <a:spcPct val="0"/>
              </a:spcAft>
              <a:buClr>
                <a:schemeClr val="accent1"/>
              </a:buClr>
              <a:buSzPct val="68000"/>
              <a:buFont typeface="Wingdings 3" panose="05040102010807070707" pitchFamily="18" charset="2"/>
              <a:buChar char="•"/>
              <a:defRPr sz="1900" kern="1200">
                <a:solidFill>
                  <a:schemeClr val="tx1"/>
                </a:solidFill>
                <a:latin typeface="Verdana" pitchFamily="34" charset="0"/>
                <a:ea typeface="Verdana" pitchFamily="34" charset="0"/>
                <a:cs typeface="Verdana" pitchFamily="34" charset="0"/>
              </a:defRPr>
            </a:lvl1pPr>
            <a:lvl2pPr marL="465126" indent="-171446" algn="l" rtl="0" eaLnBrk="0" fontAlgn="base" hangingPunct="0">
              <a:spcBef>
                <a:spcPts val="250"/>
              </a:spcBef>
              <a:spcAft>
                <a:spcPct val="0"/>
              </a:spcAft>
              <a:buClr>
                <a:srgbClr val="C00000"/>
              </a:buClr>
              <a:buFont typeface="Wingdings" panose="05000000000000000000" pitchFamily="2" charset="2"/>
              <a:buChar char="ü"/>
              <a:defRPr sz="1700" kern="1200">
                <a:solidFill>
                  <a:schemeClr val="tx1"/>
                </a:solidFill>
                <a:latin typeface="+mn-lt"/>
                <a:ea typeface="Verdana" pitchFamily="34" charset="0"/>
                <a:cs typeface="Verdana" pitchFamily="34" charset="0"/>
              </a:defRPr>
            </a:lvl2pPr>
            <a:lvl3pPr marL="642922" indent="-171446" algn="l" rtl="0" eaLnBrk="0" fontAlgn="base" hangingPunct="0">
              <a:spcBef>
                <a:spcPts val="263"/>
              </a:spcBef>
              <a:spcAft>
                <a:spcPct val="0"/>
              </a:spcAft>
              <a:buClr>
                <a:srgbClr val="C00000"/>
              </a:buClr>
              <a:buSzPct val="100000"/>
              <a:buFont typeface="Wingdings" panose="05000000000000000000" pitchFamily="2" charset="2"/>
              <a:buChar char="ü"/>
              <a:defRPr sz="1500" kern="1200">
                <a:solidFill>
                  <a:schemeClr val="tx1"/>
                </a:solidFill>
                <a:latin typeface="+mn-lt"/>
                <a:ea typeface="Verdana" pitchFamily="34" charset="0"/>
                <a:cs typeface="Verdana" pitchFamily="34" charset="0"/>
              </a:defRPr>
            </a:lvl3pPr>
            <a:lvl4pPr marL="857228" indent="-171446" algn="l" rtl="0" eaLnBrk="0" fontAlgn="base" hangingPunct="0">
              <a:spcBef>
                <a:spcPts val="263"/>
              </a:spcBef>
              <a:spcAft>
                <a:spcPct val="0"/>
              </a:spcAft>
              <a:buClr>
                <a:srgbClr val="C00000"/>
              </a:buClr>
              <a:buFont typeface="Wingdings" panose="05000000000000000000" pitchFamily="2" charset="2"/>
              <a:buChar char="ü"/>
              <a:defRPr sz="1400" kern="1200">
                <a:solidFill>
                  <a:schemeClr val="tx1"/>
                </a:solidFill>
                <a:latin typeface="+mn-lt"/>
                <a:ea typeface="Verdana" pitchFamily="34" charset="0"/>
                <a:cs typeface="Verdana" pitchFamily="34" charset="0"/>
              </a:defRPr>
            </a:lvl4pPr>
            <a:lvl5pPr marL="1028675" indent="-171446" algn="l" rtl="0" eaLnBrk="0" fontAlgn="base" hangingPunct="0">
              <a:spcBef>
                <a:spcPts val="263"/>
              </a:spcBef>
              <a:spcAft>
                <a:spcPct val="0"/>
              </a:spcAft>
              <a:buClr>
                <a:srgbClr val="C00000"/>
              </a:buClr>
              <a:buFont typeface="Wingdings" panose="05000000000000000000" pitchFamily="2" charset="2"/>
              <a:buChar char="ü"/>
              <a:defRPr sz="1500" kern="1200">
                <a:solidFill>
                  <a:schemeClr val="tx1"/>
                </a:solidFill>
                <a:latin typeface="+mn-lt"/>
                <a:ea typeface="Verdana" pitchFamily="34" charset="0"/>
                <a:cs typeface="Verdana" pitchFamily="34" charset="0"/>
              </a:defRPr>
            </a:lvl5pPr>
            <a:lvl6pPr marL="1200120" indent="-171446"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566"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12"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457" indent="-171446"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a:lstStyle>
          <a:p>
            <a:pPr lvl="1" algn="just">
              <a:spcBef>
                <a:spcPts val="400"/>
              </a:spcBef>
              <a:buClrTx/>
              <a:buSzPct val="98000"/>
              <a:buFont typeface="Wingdings" panose="05000000000000000000" pitchFamily="2" charset="2"/>
              <a:buChar char="§"/>
              <a:defRPr/>
            </a:pPr>
            <a:r>
              <a:rPr lang="pt-BR" sz="2800" b="1" kern="0" dirty="0">
                <a:latin typeface="Arial" panose="020B0604020202020204" pitchFamily="34" charset="0"/>
                <a:cs typeface="Arial" panose="020B0604020202020204" pitchFamily="34" charset="0"/>
              </a:rPr>
              <a:t>Observações Sobre a PNAD Contínua</a:t>
            </a:r>
          </a:p>
          <a:p>
            <a:pPr marL="1079504" lvl="1" indent="-457200" algn="just">
              <a:spcBef>
                <a:spcPts val="400"/>
              </a:spcBef>
              <a:buClrTx/>
              <a:buSzPct val="98000"/>
              <a:buFont typeface="Wingdings" panose="05000000000000000000" pitchFamily="2" charset="2"/>
              <a:buChar char="§"/>
              <a:defRPr/>
            </a:pPr>
            <a:r>
              <a:rPr lang="pt-BR" sz="2800" kern="0" dirty="0">
                <a:latin typeface="Arial" panose="020B0604020202020204" pitchFamily="34" charset="0"/>
                <a:cs typeface="Arial" panose="020B0604020202020204" pitchFamily="34" charset="0"/>
              </a:rPr>
              <a:t>Divulga os dados de desemprego dividindo os indivíduos por faixa etária, raça e gênero (homens e mulheres).</a:t>
            </a:r>
          </a:p>
          <a:p>
            <a:pPr marL="1079504" lvl="1" indent="-457200" algn="just">
              <a:spcBef>
                <a:spcPts val="400"/>
              </a:spcBef>
              <a:buClrTx/>
              <a:buSzPct val="98000"/>
              <a:buFont typeface="Wingdings" panose="05000000000000000000" pitchFamily="2" charset="2"/>
              <a:buChar char="§"/>
              <a:defRPr/>
            </a:pPr>
            <a:r>
              <a:rPr lang="pt-BR" sz="2800" kern="0" dirty="0">
                <a:latin typeface="Arial" panose="020B0604020202020204" pitchFamily="34" charset="0"/>
                <a:cs typeface="Arial" panose="020B0604020202020204" pitchFamily="34" charset="0"/>
              </a:rPr>
              <a:t>Divulga os dados de emprego dividindo os indivíduos em relação ao empregador (público ou privado) e em relação à situação (com ou sem carteira assinada).</a:t>
            </a:r>
          </a:p>
          <a:p>
            <a:pPr marL="1079504" lvl="1" indent="-457200" algn="just">
              <a:spcBef>
                <a:spcPts val="400"/>
              </a:spcBef>
              <a:buClrTx/>
              <a:buSzPct val="98000"/>
              <a:buFont typeface="Wingdings" panose="05000000000000000000" pitchFamily="2" charset="2"/>
              <a:buChar char="§"/>
              <a:defRPr/>
            </a:pPr>
            <a:r>
              <a:rPr lang="pt-BR" sz="2800" kern="0" dirty="0">
                <a:latin typeface="Arial" panose="020B0604020202020204" pitchFamily="34" charset="0"/>
                <a:cs typeface="Arial" panose="020B0604020202020204" pitchFamily="34" charset="0"/>
              </a:rPr>
              <a:t>Divulga dados sobre o salário médio habitualmente recebido pelo trabalhador (obviamente que estamos nos referindo ao salário real).</a:t>
            </a:r>
            <a:endParaRPr lang="en-US" sz="2800" kern="0" dirty="0">
              <a:latin typeface="Arial" panose="020B0604020202020204" pitchFamily="34" charset="0"/>
              <a:cs typeface="Arial" panose="020B0604020202020204" pitchFamily="34" charset="0"/>
            </a:endParaRPr>
          </a:p>
          <a:p>
            <a:pPr>
              <a:buClrTx/>
              <a:buSzPct val="98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BCC80B4F-483C-4368-9F91-827A0235A560}"/>
              </a:ext>
            </a:extLst>
          </p:cNvPr>
          <p:cNvSpPr txBox="1">
            <a:spLocks/>
          </p:cNvSpPr>
          <p:nvPr/>
        </p:nvSpPr>
        <p:spPr>
          <a:xfrm>
            <a:off x="1626705" y="-171797"/>
            <a:ext cx="7543800" cy="1325563"/>
          </a:xfrm>
          <a:prstGeom prst="rect">
            <a:avLst/>
          </a:prstGeom>
        </p:spPr>
        <p:txBody>
          <a:bodyPr vert="horz" anchor="ctr">
            <a:normAutofit/>
            <a:scene3d>
              <a:camera prst="orthographicFront"/>
              <a:lightRig rig="soft" dir="t"/>
            </a:scene3d>
            <a:sp3d prstMaterial="softEdge">
              <a:bevelT w="25400" h="25400"/>
            </a:sp3d>
          </a:bodyPr>
          <a:lstStyle>
            <a:lvl1pPr algn="ctr" rtl="0" eaLnBrk="0" fontAlgn="base" hangingPunct="0">
              <a:spcBef>
                <a:spcPct val="0"/>
              </a:spcBef>
              <a:spcAft>
                <a:spcPct val="0"/>
              </a:spcAft>
              <a:defRPr sz="2800" b="1" kern="1200">
                <a:solidFill>
                  <a:srgbClr val="002060"/>
                </a:solidFill>
                <a:effectLst>
                  <a:outerShdw blurRad="31750" dist="25400" dir="5400000" algn="tl" rotWithShape="0">
                    <a:srgbClr val="000000">
                      <a:alpha val="25000"/>
                    </a:srgbClr>
                  </a:outerShdw>
                </a:effectLst>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5pPr>
            <a:lvl6pPr marL="342892"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6pPr>
            <a:lvl7pPr marL="685783"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7pPr>
            <a:lvl8pPr marL="1028675"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8pPr>
            <a:lvl9pPr marL="1371566"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9pPr>
            <a:extLst/>
          </a:lstStyle>
          <a:p>
            <a:r>
              <a:rPr lang="pt-BR" sz="3600" dirty="0">
                <a:solidFill>
                  <a:schemeClr val="tx1"/>
                </a:solidFill>
                <a:effectLst/>
                <a:latin typeface="Arial" panose="020B0604020202020204" pitchFamily="34" charset="0"/>
                <a:cs typeface="Arial" panose="020B0604020202020204" pitchFamily="34" charset="0"/>
              </a:rPr>
              <a:t>PME e PNAD Contínua</a:t>
            </a:r>
          </a:p>
        </p:txBody>
      </p:sp>
    </p:spTree>
    <p:extLst>
      <p:ext uri="{BB962C8B-B14F-4D97-AF65-F5344CB8AC3E}">
        <p14:creationId xmlns:p14="http://schemas.microsoft.com/office/powerpoint/2010/main" val="384782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5FB31651-2038-4F50-BA24-A1D379C231CF}"/>
              </a:ext>
            </a:extLst>
          </p:cNvPr>
          <p:cNvSpPr>
            <a:spLocks noGrp="1"/>
          </p:cNvSpPr>
          <p:nvPr>
            <p:ph idx="1"/>
          </p:nvPr>
        </p:nvSpPr>
        <p:spPr>
          <a:xfrm>
            <a:off x="212035" y="1147140"/>
            <a:ext cx="11675165" cy="2844800"/>
          </a:xfrm>
        </p:spPr>
        <p:txBody>
          <a:bodyPr/>
          <a:lstStyle/>
          <a:p>
            <a:pPr algn="just" eaLnBrk="1" fontAlgn="auto" hangingPunct="1">
              <a:spcAft>
                <a:spcPts val="0"/>
              </a:spcAft>
              <a:buClrTx/>
              <a:buSzPct val="99000"/>
              <a:buFont typeface="Wingdings" panose="05000000000000000000" pitchFamily="2" charset="2"/>
              <a:buChar char="§"/>
              <a:defRPr/>
            </a:pPr>
            <a:r>
              <a:rPr lang="pt-BR" altLang="en-US" sz="2800" b="1" dirty="0">
                <a:latin typeface="Arial" panose="020B0604020202020204" pitchFamily="34" charset="0"/>
                <a:cs typeface="Arial" panose="020B0604020202020204" pitchFamily="34" charset="0"/>
              </a:rPr>
              <a:t>População em Idade Ativa (PIA)</a:t>
            </a:r>
          </a:p>
          <a:p>
            <a:pPr lvl="1" algn="just" eaLnBrk="1" fontAlgn="auto" hangingPunct="1">
              <a:spcAft>
                <a:spcPts val="0"/>
              </a:spcAft>
              <a:buClrTx/>
              <a:buSzPct val="99000"/>
              <a:defRPr/>
            </a:pPr>
            <a:r>
              <a:rPr lang="pt-BR" altLang="en-US" sz="2800" dirty="0">
                <a:latin typeface="Arial" panose="020B0604020202020204" pitchFamily="34" charset="0"/>
                <a:cs typeface="Arial" panose="020B0604020202020204" pitchFamily="34" charset="0"/>
              </a:rPr>
              <a:t>População com 14 anos ou mais. </a:t>
            </a:r>
          </a:p>
          <a:p>
            <a:pPr lvl="1" algn="just" eaLnBrk="1" fontAlgn="auto" hangingPunct="1">
              <a:spcAft>
                <a:spcPts val="0"/>
              </a:spcAft>
              <a:buClrTx/>
              <a:buSzPct val="99000"/>
              <a:defRPr/>
            </a:pPr>
            <a:endParaRPr lang="pt-BR" altLang="en-US" sz="800" dirty="0">
              <a:latin typeface="Arial" panose="020B0604020202020204" pitchFamily="34" charset="0"/>
              <a:cs typeface="Arial" panose="020B0604020202020204" pitchFamily="34" charset="0"/>
            </a:endParaRPr>
          </a:p>
          <a:p>
            <a:pPr algn="just" eaLnBrk="1" fontAlgn="auto" hangingPunct="1">
              <a:spcAft>
                <a:spcPts val="0"/>
              </a:spcAft>
              <a:buClrTx/>
              <a:buSzPct val="99000"/>
              <a:buFont typeface="Wingdings" panose="05000000000000000000" pitchFamily="2" charset="2"/>
              <a:buChar char="§"/>
              <a:defRPr/>
            </a:pPr>
            <a:r>
              <a:rPr lang="pt-BR" altLang="en-US" sz="2800" b="1" dirty="0">
                <a:latin typeface="Arial" panose="020B0604020202020204" pitchFamily="34" charset="0"/>
                <a:cs typeface="Arial" panose="020B0604020202020204" pitchFamily="34" charset="0"/>
              </a:rPr>
              <a:t>População Economicamente Ativa (PEA) → Força de Trabalho</a:t>
            </a:r>
          </a:p>
          <a:p>
            <a:pPr lvl="1" algn="just" eaLnBrk="1" fontAlgn="auto" hangingPunct="1">
              <a:spcAft>
                <a:spcPts val="0"/>
              </a:spcAft>
              <a:buClrTx/>
              <a:buSzPct val="99000"/>
              <a:defRPr/>
            </a:pPr>
            <a:r>
              <a:rPr lang="pt-BR" altLang="en-US" sz="2800" dirty="0">
                <a:latin typeface="Arial" panose="020B0604020202020204" pitchFamily="34" charset="0"/>
                <a:cs typeface="Arial" panose="020B0604020202020204" pitchFamily="34" charset="0"/>
              </a:rPr>
              <a:t>População em Idade Ativa integrada ao mercado de trabalho.</a:t>
            </a:r>
          </a:p>
          <a:p>
            <a:pPr lvl="2" algn="just" eaLnBrk="1" fontAlgn="auto" hangingPunct="1">
              <a:spcAft>
                <a:spcPts val="0"/>
              </a:spcAft>
              <a:buClrTx/>
              <a:buSzPct val="99000"/>
              <a:defRPr/>
            </a:pPr>
            <a:r>
              <a:rPr lang="pt-BR" altLang="en-US" dirty="0">
                <a:latin typeface="Arial" panose="020B0604020202020204" pitchFamily="34" charset="0"/>
                <a:cs typeface="Arial" panose="020B0604020202020204" pitchFamily="34" charset="0"/>
              </a:rPr>
              <a:t>Para ser considerado membro da PEA o indivíduo tem de ter ficado empregado ou tem de ter procurado emprego nos trinta dias anteriores a pesquisa mensal de emprego (PME), realizada pelo IBGE. </a:t>
            </a:r>
          </a:p>
          <a:p>
            <a:pPr>
              <a:buClrTx/>
              <a:buSzPct val="99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1D116388-7D3C-4158-A698-9CBB626C285E}"/>
              </a:ext>
            </a:extLst>
          </p:cNvPr>
          <p:cNvSpPr txBox="1"/>
          <p:nvPr/>
        </p:nvSpPr>
        <p:spPr>
          <a:xfrm>
            <a:off x="1815547" y="133350"/>
            <a:ext cx="7696200" cy="677108"/>
          </a:xfrm>
          <a:prstGeom prst="rect">
            <a:avLst/>
          </a:prstGeom>
          <a:noFill/>
        </p:spPr>
        <p:txBody>
          <a:bodyPr wrap="square" rtlCol="0">
            <a:spAutoFit/>
          </a:bodyPr>
          <a:lstStyle/>
          <a:p>
            <a:pPr algn="ctr"/>
            <a:r>
              <a:rPr lang="pt-BR" sz="3800" b="1" dirty="0">
                <a:latin typeface="Calibri" panose="020F0502020204030204" pitchFamily="34" charset="0"/>
              </a:rPr>
              <a:t>Indicadores do Mercado de Trabalho</a:t>
            </a:r>
          </a:p>
        </p:txBody>
      </p:sp>
    </p:spTree>
    <p:extLst>
      <p:ext uri="{BB962C8B-B14F-4D97-AF65-F5344CB8AC3E}">
        <p14:creationId xmlns:p14="http://schemas.microsoft.com/office/powerpoint/2010/main" val="339134193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12943909-B447-4B06-8844-33246B1C92C5}"/>
              </a:ext>
            </a:extLst>
          </p:cNvPr>
          <p:cNvSpPr>
            <a:spLocks noGrp="1"/>
          </p:cNvSpPr>
          <p:nvPr>
            <p:ph idx="1"/>
          </p:nvPr>
        </p:nvSpPr>
        <p:spPr>
          <a:xfrm>
            <a:off x="145775" y="1253156"/>
            <a:ext cx="11688416" cy="2844800"/>
          </a:xfrm>
        </p:spPr>
        <p:txBody>
          <a:bodyPr/>
          <a:lstStyle/>
          <a:p>
            <a:pPr algn="just" eaLnBrk="1" fontAlgn="auto" hangingPunct="1">
              <a:spcAft>
                <a:spcPts val="0"/>
              </a:spcAft>
              <a:buClrTx/>
              <a:buSzPct val="99000"/>
              <a:buFont typeface="Wingdings" panose="05000000000000000000" pitchFamily="2" charset="2"/>
              <a:buChar char="§"/>
              <a:defRPr/>
            </a:pPr>
            <a:r>
              <a:rPr lang="pt-BR" altLang="en-US" sz="2800" dirty="0">
                <a:latin typeface="Arial" panose="020B0604020202020204" pitchFamily="34" charset="0"/>
                <a:cs typeface="Arial" panose="020B0604020202020204" pitchFamily="34" charset="0"/>
              </a:rPr>
              <a:t>A diferença entre a PIA e a PEA é a população ativa não integrada ao mercado de trabalho, ou PNEA (população não economicamente ativa): incapacitados, aposentados e pensionistas, estudantes, detentos,  trabalhadores dedicados aos afazeres domésticos e os inativos (os que não buscam nem desejam trabalhar).</a:t>
            </a:r>
            <a:endParaRPr lang="en-US" altLang="en-US" sz="2800" dirty="0">
              <a:latin typeface="Arial" panose="020B0604020202020204" pitchFamily="34" charset="0"/>
              <a:cs typeface="Arial" panose="020B0604020202020204" pitchFamily="34" charset="0"/>
            </a:endParaRPr>
          </a:p>
          <a:p>
            <a:pPr>
              <a:buClrTx/>
              <a:buSzPct val="99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35982E99-79E3-4DC9-AE0A-D394A5F97C83}"/>
              </a:ext>
            </a:extLst>
          </p:cNvPr>
          <p:cNvSpPr txBox="1"/>
          <p:nvPr/>
        </p:nvSpPr>
        <p:spPr>
          <a:xfrm>
            <a:off x="1815547" y="133350"/>
            <a:ext cx="7696200" cy="677108"/>
          </a:xfrm>
          <a:prstGeom prst="rect">
            <a:avLst/>
          </a:prstGeom>
          <a:noFill/>
        </p:spPr>
        <p:txBody>
          <a:bodyPr wrap="square" rtlCol="0">
            <a:spAutoFit/>
          </a:bodyPr>
          <a:lstStyle/>
          <a:p>
            <a:pPr algn="ctr"/>
            <a:r>
              <a:rPr lang="pt-BR" sz="3800" b="1" dirty="0">
                <a:latin typeface="Calibri" panose="020F0502020204030204" pitchFamily="34" charset="0"/>
              </a:rPr>
              <a:t>Indicadores do Mercado de Trabalho</a:t>
            </a:r>
          </a:p>
        </p:txBody>
      </p:sp>
    </p:spTree>
    <p:extLst>
      <p:ext uri="{BB962C8B-B14F-4D97-AF65-F5344CB8AC3E}">
        <p14:creationId xmlns:p14="http://schemas.microsoft.com/office/powerpoint/2010/main" val="358959978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6832B5B3-6882-4FDB-87FA-5B791C58E75B}"/>
              </a:ext>
            </a:extLst>
          </p:cNvPr>
          <p:cNvPicPr>
            <a:picLocks noChangeAspect="1"/>
          </p:cNvPicPr>
          <p:nvPr/>
        </p:nvPicPr>
        <p:blipFill>
          <a:blip r:embed="rId2"/>
          <a:stretch>
            <a:fillRect/>
          </a:stretch>
        </p:blipFill>
        <p:spPr>
          <a:xfrm>
            <a:off x="894523" y="709818"/>
            <a:ext cx="10197547" cy="6121678"/>
          </a:xfrm>
          <a:prstGeom prst="rect">
            <a:avLst/>
          </a:prstGeom>
        </p:spPr>
      </p:pic>
      <p:sp>
        <p:nvSpPr>
          <p:cNvPr id="6" name="CaixaDeTexto 5">
            <a:extLst>
              <a:ext uri="{FF2B5EF4-FFF2-40B4-BE49-F238E27FC236}">
                <a16:creationId xmlns:a16="http://schemas.microsoft.com/office/drawing/2014/main" id="{1054BE15-15C3-4568-9A9A-A57C605D17B2}"/>
              </a:ext>
            </a:extLst>
          </p:cNvPr>
          <p:cNvSpPr txBox="1"/>
          <p:nvPr/>
        </p:nvSpPr>
        <p:spPr>
          <a:xfrm>
            <a:off x="1815547" y="67090"/>
            <a:ext cx="7696200" cy="677108"/>
          </a:xfrm>
          <a:prstGeom prst="rect">
            <a:avLst/>
          </a:prstGeom>
          <a:noFill/>
        </p:spPr>
        <p:txBody>
          <a:bodyPr wrap="square" rtlCol="0">
            <a:spAutoFit/>
          </a:bodyPr>
          <a:lstStyle/>
          <a:p>
            <a:pPr algn="ctr"/>
            <a:r>
              <a:rPr lang="pt-BR" sz="3800" b="1" dirty="0">
                <a:latin typeface="Calibri" panose="020F0502020204030204" pitchFamily="34" charset="0"/>
              </a:rPr>
              <a:t>Indicadores do Mercado de Trabalho</a:t>
            </a:r>
          </a:p>
        </p:txBody>
      </p:sp>
    </p:spTree>
    <p:extLst>
      <p:ext uri="{BB962C8B-B14F-4D97-AF65-F5344CB8AC3E}">
        <p14:creationId xmlns:p14="http://schemas.microsoft.com/office/powerpoint/2010/main" val="202225074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31A6CFBF-DCB0-4D47-B0E9-B93A9C63853D}"/>
              </a:ext>
            </a:extLst>
          </p:cNvPr>
          <p:cNvSpPr txBox="1">
            <a:spLocks noChangeArrowheads="1"/>
          </p:cNvSpPr>
          <p:nvPr/>
        </p:nvSpPr>
        <p:spPr bwMode="auto">
          <a:xfrm>
            <a:off x="381000" y="726387"/>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57168" indent="-257168" algn="l" rtl="0" eaLnBrk="0" fontAlgn="base" hangingPunct="0">
              <a:spcBef>
                <a:spcPts val="300"/>
              </a:spcBef>
              <a:spcAft>
                <a:spcPct val="0"/>
              </a:spcAft>
              <a:buClr>
                <a:schemeClr val="accent1"/>
              </a:buClr>
              <a:buSzPct val="68000"/>
              <a:buFont typeface="Wingdings 3" panose="05040102010807070707" pitchFamily="18" charset="2"/>
              <a:buChar char="•"/>
              <a:defRPr sz="1900" kern="1200">
                <a:solidFill>
                  <a:schemeClr val="tx1"/>
                </a:solidFill>
                <a:latin typeface="Verdana" pitchFamily="34" charset="0"/>
                <a:ea typeface="Verdana" pitchFamily="34" charset="0"/>
                <a:cs typeface="Verdana" pitchFamily="34" charset="0"/>
              </a:defRPr>
            </a:lvl1pPr>
            <a:lvl2pPr marL="465126" indent="-171446" algn="l" rtl="0" eaLnBrk="0" fontAlgn="base" hangingPunct="0">
              <a:spcBef>
                <a:spcPts val="250"/>
              </a:spcBef>
              <a:spcAft>
                <a:spcPct val="0"/>
              </a:spcAft>
              <a:buClr>
                <a:srgbClr val="C00000"/>
              </a:buClr>
              <a:buFont typeface="Wingdings" panose="05000000000000000000" pitchFamily="2" charset="2"/>
              <a:buChar char="ü"/>
              <a:defRPr sz="1700" kern="1200">
                <a:solidFill>
                  <a:schemeClr val="tx1"/>
                </a:solidFill>
                <a:latin typeface="+mn-lt"/>
                <a:ea typeface="Verdana" pitchFamily="34" charset="0"/>
                <a:cs typeface="Verdana" pitchFamily="34" charset="0"/>
              </a:defRPr>
            </a:lvl2pPr>
            <a:lvl3pPr marL="642922" indent="-171446" algn="l" rtl="0" eaLnBrk="0" fontAlgn="base" hangingPunct="0">
              <a:spcBef>
                <a:spcPts val="263"/>
              </a:spcBef>
              <a:spcAft>
                <a:spcPct val="0"/>
              </a:spcAft>
              <a:buClr>
                <a:srgbClr val="C00000"/>
              </a:buClr>
              <a:buSzPct val="100000"/>
              <a:buFont typeface="Wingdings" panose="05000000000000000000" pitchFamily="2" charset="2"/>
              <a:buChar char="ü"/>
              <a:defRPr sz="1500" kern="1200">
                <a:solidFill>
                  <a:schemeClr val="tx1"/>
                </a:solidFill>
                <a:latin typeface="+mn-lt"/>
                <a:ea typeface="Verdana" pitchFamily="34" charset="0"/>
                <a:cs typeface="Verdana" pitchFamily="34" charset="0"/>
              </a:defRPr>
            </a:lvl3pPr>
            <a:lvl4pPr marL="857228" indent="-171446" algn="l" rtl="0" eaLnBrk="0" fontAlgn="base" hangingPunct="0">
              <a:spcBef>
                <a:spcPts val="263"/>
              </a:spcBef>
              <a:spcAft>
                <a:spcPct val="0"/>
              </a:spcAft>
              <a:buClr>
                <a:srgbClr val="C00000"/>
              </a:buClr>
              <a:buFont typeface="Wingdings" panose="05000000000000000000" pitchFamily="2" charset="2"/>
              <a:buChar char="ü"/>
              <a:defRPr sz="1400" kern="1200">
                <a:solidFill>
                  <a:schemeClr val="tx1"/>
                </a:solidFill>
                <a:latin typeface="+mn-lt"/>
                <a:ea typeface="Verdana" pitchFamily="34" charset="0"/>
                <a:cs typeface="Verdana" pitchFamily="34" charset="0"/>
              </a:defRPr>
            </a:lvl4pPr>
            <a:lvl5pPr marL="1028675" indent="-171446" algn="l" rtl="0" eaLnBrk="0" fontAlgn="base" hangingPunct="0">
              <a:spcBef>
                <a:spcPts val="263"/>
              </a:spcBef>
              <a:spcAft>
                <a:spcPct val="0"/>
              </a:spcAft>
              <a:buClr>
                <a:srgbClr val="C00000"/>
              </a:buClr>
              <a:buFont typeface="Wingdings" panose="05000000000000000000" pitchFamily="2" charset="2"/>
              <a:buChar char="ü"/>
              <a:defRPr sz="1500" kern="1200">
                <a:solidFill>
                  <a:schemeClr val="tx1"/>
                </a:solidFill>
                <a:latin typeface="+mn-lt"/>
                <a:ea typeface="Verdana" pitchFamily="34" charset="0"/>
                <a:cs typeface="Verdana" pitchFamily="34" charset="0"/>
              </a:defRPr>
            </a:lvl5pPr>
            <a:lvl6pPr marL="1200120" indent="-171446"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566"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12"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457" indent="-171446"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a:lstStyle>
          <a:p>
            <a:pPr eaLnBrk="1" hangingPunct="1">
              <a:buClrTx/>
              <a:buSzPct val="101000"/>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Logo, a taxa de desemprego é dada por:</a:t>
            </a:r>
            <a:endParaRPr lang="en-US" altLang="en-US" sz="2800" dirty="0">
              <a:latin typeface="Arial" panose="020B0604020202020204" pitchFamily="34" charset="0"/>
              <a:cs typeface="Arial" panose="020B0604020202020204" pitchFamily="34" charset="0"/>
            </a:endParaRPr>
          </a:p>
        </p:txBody>
      </p:sp>
      <p:graphicFrame>
        <p:nvGraphicFramePr>
          <p:cNvPr id="5" name="Object 6">
            <a:extLst>
              <a:ext uri="{FF2B5EF4-FFF2-40B4-BE49-F238E27FC236}">
                <a16:creationId xmlns:a16="http://schemas.microsoft.com/office/drawing/2014/main" id="{353E24AE-7509-4AB0-86D5-B7EF1C03B50A}"/>
              </a:ext>
            </a:extLst>
          </p:cNvPr>
          <p:cNvGraphicFramePr>
            <a:graphicFrameLocks noChangeAspect="1"/>
          </p:cNvGraphicFramePr>
          <p:nvPr>
            <p:extLst>
              <p:ext uri="{D42A27DB-BD31-4B8C-83A1-F6EECF244321}">
                <p14:modId xmlns:p14="http://schemas.microsoft.com/office/powerpoint/2010/main" val="3357041798"/>
              </p:ext>
            </p:extLst>
          </p:nvPr>
        </p:nvGraphicFramePr>
        <p:xfrm>
          <a:off x="762001" y="1329359"/>
          <a:ext cx="1524000" cy="1056032"/>
        </p:xfrm>
        <a:graphic>
          <a:graphicData uri="http://schemas.openxmlformats.org/presentationml/2006/ole">
            <mc:AlternateContent xmlns:mc="http://schemas.openxmlformats.org/markup-compatibility/2006">
              <mc:Choice xmlns:v="urn:schemas-microsoft-com:vml" Requires="v">
                <p:oleObj name="Equation" r:id="rId2" imgW="583947" imgH="393529" progId="Equation.3">
                  <p:embed/>
                </p:oleObj>
              </mc:Choice>
              <mc:Fallback>
                <p:oleObj name="Equation" r:id="rId2" imgW="583947" imgH="393529" progId="Equation.3">
                  <p:embed/>
                  <p:pic>
                    <p:nvPicPr>
                      <p:cNvPr id="5" name="Object 6">
                        <a:extLst>
                          <a:ext uri="{FF2B5EF4-FFF2-40B4-BE49-F238E27FC236}">
                            <a16:creationId xmlns:a16="http://schemas.microsoft.com/office/drawing/2014/main" id="{EF52D930-2C44-4821-A0C2-B8738D33E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1329359"/>
                        <a:ext cx="1524000" cy="1056032"/>
                      </a:xfrm>
                      <a:prstGeom prst="rect">
                        <a:avLst/>
                      </a:prstGeom>
                      <a:solidFill>
                        <a:schemeClr val="bg1">
                          <a:lumMod val="95000"/>
                        </a:schemeClr>
                      </a:solidFill>
                      <a:ln>
                        <a:solidFill>
                          <a:schemeClr val="tx1"/>
                        </a:solidFill>
                      </a:ln>
                      <a:effectLst/>
                    </p:spPr>
                  </p:pic>
                </p:oleObj>
              </mc:Fallback>
            </mc:AlternateContent>
          </a:graphicData>
        </a:graphic>
      </p:graphicFrame>
      <p:sp>
        <p:nvSpPr>
          <p:cNvPr id="6" name="Line 9">
            <a:extLst>
              <a:ext uri="{FF2B5EF4-FFF2-40B4-BE49-F238E27FC236}">
                <a16:creationId xmlns:a16="http://schemas.microsoft.com/office/drawing/2014/main" id="{994F3D74-2A79-4FEF-8C10-EE943E3B9373}"/>
              </a:ext>
            </a:extLst>
          </p:cNvPr>
          <p:cNvSpPr>
            <a:spLocks noChangeShapeType="1"/>
          </p:cNvSpPr>
          <p:nvPr/>
        </p:nvSpPr>
        <p:spPr bwMode="auto">
          <a:xfrm flipH="1">
            <a:off x="2057195" y="1588075"/>
            <a:ext cx="1524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Text Box 10">
            <a:extLst>
              <a:ext uri="{FF2B5EF4-FFF2-40B4-BE49-F238E27FC236}">
                <a16:creationId xmlns:a16="http://schemas.microsoft.com/office/drawing/2014/main" id="{23B8ECD0-78B5-4D74-9B8C-09DAF8365EED}"/>
              </a:ext>
            </a:extLst>
          </p:cNvPr>
          <p:cNvSpPr txBox="1">
            <a:spLocks noChangeArrowheads="1"/>
          </p:cNvSpPr>
          <p:nvPr/>
        </p:nvSpPr>
        <p:spPr bwMode="auto">
          <a:xfrm>
            <a:off x="3607698" y="1347960"/>
            <a:ext cx="427734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sz="2800" dirty="0">
                <a:solidFill>
                  <a:srgbClr val="000000"/>
                </a:solidFill>
                <a:latin typeface="Calibri" panose="020F0502020204030204" pitchFamily="34" charset="0"/>
                <a:cs typeface="Calibri" panose="020F0502020204030204" pitchFamily="34" charset="0"/>
              </a:rPr>
              <a:t>Número de Desempregados</a:t>
            </a:r>
            <a:endParaRPr lang="en-US" altLang="en-US" sz="2800" dirty="0">
              <a:solidFill>
                <a:srgbClr val="000000"/>
              </a:solidFill>
              <a:latin typeface="Calibri" panose="020F0502020204030204" pitchFamily="34" charset="0"/>
              <a:cs typeface="Calibri" panose="020F0502020204030204" pitchFamily="34" charset="0"/>
            </a:endParaRPr>
          </a:p>
        </p:txBody>
      </p:sp>
      <p:sp>
        <p:nvSpPr>
          <p:cNvPr id="9" name="Rectangle 4">
            <a:extLst>
              <a:ext uri="{FF2B5EF4-FFF2-40B4-BE49-F238E27FC236}">
                <a16:creationId xmlns:a16="http://schemas.microsoft.com/office/drawing/2014/main" id="{3F730F51-32C4-49C7-8A44-A2C43325F2E7}"/>
              </a:ext>
            </a:extLst>
          </p:cNvPr>
          <p:cNvSpPr txBox="1">
            <a:spLocks noChangeArrowheads="1"/>
          </p:cNvSpPr>
          <p:nvPr/>
        </p:nvSpPr>
        <p:spPr bwMode="auto">
          <a:xfrm>
            <a:off x="380999" y="2551874"/>
            <a:ext cx="1159896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68" indent="-257168" algn="l" rtl="0" eaLnBrk="0" fontAlgn="base" hangingPunct="0">
              <a:spcBef>
                <a:spcPts val="300"/>
              </a:spcBef>
              <a:spcAft>
                <a:spcPct val="0"/>
              </a:spcAft>
              <a:buClr>
                <a:schemeClr val="accent1"/>
              </a:buClr>
              <a:buSzPct val="68000"/>
              <a:buFont typeface="Wingdings 3" panose="05040102010807070707" pitchFamily="18" charset="2"/>
              <a:buChar char="•"/>
              <a:defRPr sz="1900" kern="1200">
                <a:solidFill>
                  <a:schemeClr val="tx1"/>
                </a:solidFill>
                <a:latin typeface="Verdana" pitchFamily="34" charset="0"/>
                <a:ea typeface="Verdana" pitchFamily="34" charset="0"/>
                <a:cs typeface="Verdana" pitchFamily="34" charset="0"/>
              </a:defRPr>
            </a:lvl1pPr>
            <a:lvl2pPr marL="465126" indent="-171446" algn="l" rtl="0" eaLnBrk="0" fontAlgn="base" hangingPunct="0">
              <a:spcBef>
                <a:spcPts val="250"/>
              </a:spcBef>
              <a:spcAft>
                <a:spcPct val="0"/>
              </a:spcAft>
              <a:buClr>
                <a:srgbClr val="C00000"/>
              </a:buClr>
              <a:buFont typeface="Wingdings" panose="05000000000000000000" pitchFamily="2" charset="2"/>
              <a:buChar char="ü"/>
              <a:defRPr sz="1700" kern="1200">
                <a:solidFill>
                  <a:schemeClr val="tx1"/>
                </a:solidFill>
                <a:latin typeface="+mn-lt"/>
                <a:ea typeface="Verdana" pitchFamily="34" charset="0"/>
                <a:cs typeface="Verdana" pitchFamily="34" charset="0"/>
              </a:defRPr>
            </a:lvl2pPr>
            <a:lvl3pPr marL="642922" indent="-171446" algn="l" rtl="0" eaLnBrk="0" fontAlgn="base" hangingPunct="0">
              <a:spcBef>
                <a:spcPts val="263"/>
              </a:spcBef>
              <a:spcAft>
                <a:spcPct val="0"/>
              </a:spcAft>
              <a:buClr>
                <a:srgbClr val="C00000"/>
              </a:buClr>
              <a:buSzPct val="100000"/>
              <a:buFont typeface="Wingdings" panose="05000000000000000000" pitchFamily="2" charset="2"/>
              <a:buChar char="ü"/>
              <a:defRPr sz="1500" kern="1200">
                <a:solidFill>
                  <a:schemeClr val="tx1"/>
                </a:solidFill>
                <a:latin typeface="+mn-lt"/>
                <a:ea typeface="Verdana" pitchFamily="34" charset="0"/>
                <a:cs typeface="Verdana" pitchFamily="34" charset="0"/>
              </a:defRPr>
            </a:lvl3pPr>
            <a:lvl4pPr marL="857228" indent="-171446" algn="l" rtl="0" eaLnBrk="0" fontAlgn="base" hangingPunct="0">
              <a:spcBef>
                <a:spcPts val="263"/>
              </a:spcBef>
              <a:spcAft>
                <a:spcPct val="0"/>
              </a:spcAft>
              <a:buClr>
                <a:srgbClr val="C00000"/>
              </a:buClr>
              <a:buFont typeface="Wingdings" panose="05000000000000000000" pitchFamily="2" charset="2"/>
              <a:buChar char="ü"/>
              <a:defRPr sz="1400" kern="1200">
                <a:solidFill>
                  <a:schemeClr val="tx1"/>
                </a:solidFill>
                <a:latin typeface="+mn-lt"/>
                <a:ea typeface="Verdana" pitchFamily="34" charset="0"/>
                <a:cs typeface="Verdana" pitchFamily="34" charset="0"/>
              </a:defRPr>
            </a:lvl4pPr>
            <a:lvl5pPr marL="1028675" indent="-171446" algn="l" rtl="0" eaLnBrk="0" fontAlgn="base" hangingPunct="0">
              <a:spcBef>
                <a:spcPts val="263"/>
              </a:spcBef>
              <a:spcAft>
                <a:spcPct val="0"/>
              </a:spcAft>
              <a:buClr>
                <a:srgbClr val="C00000"/>
              </a:buClr>
              <a:buFont typeface="Wingdings" panose="05000000000000000000" pitchFamily="2" charset="2"/>
              <a:buChar char="ü"/>
              <a:defRPr sz="1500" kern="1200">
                <a:solidFill>
                  <a:schemeClr val="tx1"/>
                </a:solidFill>
                <a:latin typeface="+mn-lt"/>
                <a:ea typeface="Verdana" pitchFamily="34" charset="0"/>
                <a:cs typeface="Verdana" pitchFamily="34" charset="0"/>
              </a:defRPr>
            </a:lvl5pPr>
            <a:lvl6pPr marL="1200120" indent="-171446"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566"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12"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457" indent="-171446"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a:lstStyle>
          <a:p>
            <a:pPr algn="just" eaLnBrk="1" hangingPunct="1">
              <a:buClrTx/>
              <a:buSzPct val="100000"/>
              <a:buFont typeface="Wingdings" panose="05000000000000000000" pitchFamily="2" charset="2"/>
              <a:buChar char="§"/>
            </a:pPr>
            <a:r>
              <a:rPr lang="pt-BR" altLang="en-US" sz="2800" b="1" dirty="0">
                <a:latin typeface="Arial" panose="020B0604020202020204" pitchFamily="34" charset="0"/>
                <a:cs typeface="Arial" panose="020B0604020202020204" pitchFamily="34" charset="0"/>
              </a:rPr>
              <a:t>A Taxa de Participação </a:t>
            </a:r>
            <a:r>
              <a:rPr lang="pt-BR" altLang="en-US" sz="2800" dirty="0">
                <a:latin typeface="Arial" panose="020B0604020202020204" pitchFamily="34" charset="0"/>
                <a:cs typeface="Arial" panose="020B0604020202020204" pitchFamily="34" charset="0"/>
              </a:rPr>
              <a:t>da Força de Trabalho é a relação entre a PEA e a PIA.</a:t>
            </a:r>
          </a:p>
          <a:p>
            <a:pPr algn="just" eaLnBrk="1" hangingPunct="1">
              <a:buClrTx/>
              <a:buSzPct val="100000"/>
              <a:buFont typeface="Wingdings" panose="05000000000000000000" pitchFamily="2" charset="2"/>
              <a:buChar char="§"/>
            </a:pPr>
            <a:endParaRPr lang="en-US" altLang="en-US" sz="2800" dirty="0">
              <a:latin typeface="Arial" panose="020B0604020202020204" pitchFamily="34" charset="0"/>
              <a:cs typeface="Arial" panose="020B0604020202020204" pitchFamily="34" charset="0"/>
            </a:endParaRPr>
          </a:p>
        </p:txBody>
      </p:sp>
      <p:graphicFrame>
        <p:nvGraphicFramePr>
          <p:cNvPr id="10" name="Object 6">
            <a:extLst>
              <a:ext uri="{FF2B5EF4-FFF2-40B4-BE49-F238E27FC236}">
                <a16:creationId xmlns:a16="http://schemas.microsoft.com/office/drawing/2014/main" id="{EE5F0D5D-A263-47FE-887B-E93FA499E758}"/>
              </a:ext>
            </a:extLst>
          </p:cNvPr>
          <p:cNvGraphicFramePr>
            <a:graphicFrameLocks noChangeAspect="1"/>
          </p:cNvGraphicFramePr>
          <p:nvPr>
            <p:extLst>
              <p:ext uri="{D42A27DB-BD31-4B8C-83A1-F6EECF244321}">
                <p14:modId xmlns:p14="http://schemas.microsoft.com/office/powerpoint/2010/main" val="3856576189"/>
              </p:ext>
            </p:extLst>
          </p:nvPr>
        </p:nvGraphicFramePr>
        <p:xfrm>
          <a:off x="748749" y="3503837"/>
          <a:ext cx="5168323" cy="1107918"/>
        </p:xfrm>
        <a:graphic>
          <a:graphicData uri="http://schemas.openxmlformats.org/presentationml/2006/ole">
            <mc:AlternateContent xmlns:mc="http://schemas.openxmlformats.org/markup-compatibility/2006">
              <mc:Choice xmlns:v="urn:schemas-microsoft-com:vml" Requires="v">
                <p:oleObj name="Equation" r:id="rId4" imgW="1828800" imgH="393480" progId="Equation.DSMT4">
                  <p:embed/>
                </p:oleObj>
              </mc:Choice>
              <mc:Fallback>
                <p:oleObj name="Equation" r:id="rId4" imgW="1828800" imgH="393480" progId="Equation.DSMT4">
                  <p:embed/>
                  <p:pic>
                    <p:nvPicPr>
                      <p:cNvPr id="17" name="Object 6">
                        <a:extLst>
                          <a:ext uri="{FF2B5EF4-FFF2-40B4-BE49-F238E27FC236}">
                            <a16:creationId xmlns:a16="http://schemas.microsoft.com/office/drawing/2014/main" id="{F1C99021-88EE-4518-A9E6-63CD0335903D}"/>
                          </a:ext>
                        </a:extLst>
                      </p:cNvPr>
                      <p:cNvPicPr>
                        <a:picLocks noChangeAspect="1" noChangeArrowheads="1"/>
                      </p:cNvPicPr>
                      <p:nvPr/>
                    </p:nvPicPr>
                    <p:blipFill>
                      <a:blip r:embed="rId5"/>
                      <a:srcRect/>
                      <a:stretch>
                        <a:fillRect/>
                      </a:stretch>
                    </p:blipFill>
                    <p:spPr bwMode="auto">
                      <a:xfrm>
                        <a:off x="748749" y="3503837"/>
                        <a:ext cx="5168323" cy="1107918"/>
                      </a:xfrm>
                      <a:prstGeom prst="rect">
                        <a:avLst/>
                      </a:prstGeom>
                      <a:solidFill>
                        <a:schemeClr val="bg1">
                          <a:lumMod val="95000"/>
                        </a:schemeClr>
                      </a:solidFill>
                      <a:ln>
                        <a:solidFill>
                          <a:schemeClr val="tx1"/>
                        </a:solidFill>
                      </a:ln>
                      <a:effectLst/>
                    </p:spPr>
                  </p:pic>
                </p:oleObj>
              </mc:Fallback>
            </mc:AlternateContent>
          </a:graphicData>
        </a:graphic>
      </p:graphicFrame>
      <p:sp>
        <p:nvSpPr>
          <p:cNvPr id="11" name="Rectangle 7">
            <a:extLst>
              <a:ext uri="{FF2B5EF4-FFF2-40B4-BE49-F238E27FC236}">
                <a16:creationId xmlns:a16="http://schemas.microsoft.com/office/drawing/2014/main" id="{D97091CC-B6BA-426B-876C-A3CC85CE09F8}"/>
              </a:ext>
            </a:extLst>
          </p:cNvPr>
          <p:cNvSpPr>
            <a:spLocks noChangeArrowheads="1"/>
          </p:cNvSpPr>
          <p:nvPr/>
        </p:nvSpPr>
        <p:spPr bwMode="auto">
          <a:xfrm>
            <a:off x="381000" y="4698724"/>
            <a:ext cx="1159896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20000"/>
              </a:spcBef>
              <a:buFont typeface="Wingdings" panose="05000000000000000000" pitchFamily="2" charset="2"/>
              <a:buChar char="§"/>
              <a:defRPr/>
            </a:pPr>
            <a:r>
              <a:rPr lang="pt-BR" altLang="en-US" sz="2600" b="1" dirty="0">
                <a:latin typeface="Arial" panose="020B0604020202020204" pitchFamily="34" charset="0"/>
                <a:cs typeface="Arial" panose="020B0604020202020204" pitchFamily="34" charset="0"/>
              </a:rPr>
              <a:t>A importância da Taxa de Participação: </a:t>
            </a:r>
            <a:r>
              <a:rPr lang="pt-BR" altLang="en-US" sz="2600" dirty="0">
                <a:latin typeface="Arial" panose="020B0604020202020204" pitchFamily="34" charset="0"/>
                <a:cs typeface="Arial" panose="020B0604020202020204" pitchFamily="34" charset="0"/>
              </a:rPr>
              <a:t>imagine que os estudantes comecem a ingressar mais cedo no mercado de trabalho, para complementar a renda dos pais. A taxa de participação aumentaria, podendo aumentar a taxa de desemprego, sem que houvesse a extinção de postos de trabalho.</a:t>
            </a:r>
          </a:p>
          <a:p>
            <a:pPr marL="457200" indent="-457200" algn="just" eaLnBrk="1" hangingPunct="1">
              <a:spcBef>
                <a:spcPct val="20000"/>
              </a:spcBef>
              <a:buClr>
                <a:schemeClr val="accent2"/>
              </a:buClr>
              <a:buFont typeface="Arial" panose="020B0604020202020204" pitchFamily="34" charset="0"/>
              <a:buChar char="•"/>
              <a:defRPr/>
            </a:pPr>
            <a:endParaRPr lang="en-US" altLang="en-US" sz="2600" dirty="0">
              <a:latin typeface="Arial" panose="020B060402020202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18F13BAE-129F-4618-B816-7027896D5E89}"/>
              </a:ext>
            </a:extLst>
          </p:cNvPr>
          <p:cNvSpPr txBox="1"/>
          <p:nvPr/>
        </p:nvSpPr>
        <p:spPr>
          <a:xfrm>
            <a:off x="1815547" y="67090"/>
            <a:ext cx="7696200" cy="677108"/>
          </a:xfrm>
          <a:prstGeom prst="rect">
            <a:avLst/>
          </a:prstGeom>
          <a:noFill/>
        </p:spPr>
        <p:txBody>
          <a:bodyPr wrap="square" rtlCol="0">
            <a:spAutoFit/>
          </a:bodyPr>
          <a:lstStyle/>
          <a:p>
            <a:pPr algn="ctr"/>
            <a:r>
              <a:rPr lang="pt-BR" sz="3800" b="1" dirty="0">
                <a:latin typeface="Calibri" panose="020F0502020204030204" pitchFamily="34" charset="0"/>
              </a:rPr>
              <a:t>Indicadores do Mercado de Trabalho</a:t>
            </a:r>
          </a:p>
        </p:txBody>
      </p:sp>
    </p:spTree>
    <p:extLst>
      <p:ext uri="{BB962C8B-B14F-4D97-AF65-F5344CB8AC3E}">
        <p14:creationId xmlns:p14="http://schemas.microsoft.com/office/powerpoint/2010/main" val="64604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3479E81D-70B3-4913-A5BF-A0A0FFBC4ECC}"/>
              </a:ext>
            </a:extLst>
          </p:cNvPr>
          <p:cNvSpPr txBox="1">
            <a:spLocks/>
          </p:cNvSpPr>
          <p:nvPr/>
        </p:nvSpPr>
        <p:spPr bwMode="auto">
          <a:xfrm>
            <a:off x="212035" y="809211"/>
            <a:ext cx="1180768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57168" indent="-257168" algn="l" rtl="0" eaLnBrk="0" fontAlgn="base" hangingPunct="0">
              <a:spcBef>
                <a:spcPts val="300"/>
              </a:spcBef>
              <a:spcAft>
                <a:spcPct val="0"/>
              </a:spcAft>
              <a:buClr>
                <a:schemeClr val="accent1"/>
              </a:buClr>
              <a:buSzPct val="68000"/>
              <a:buFont typeface="Wingdings 3" panose="05040102010807070707" pitchFamily="18" charset="2"/>
              <a:buChar char="•"/>
              <a:defRPr sz="1900" kern="1200">
                <a:solidFill>
                  <a:schemeClr val="tx1"/>
                </a:solidFill>
                <a:latin typeface="Verdana" pitchFamily="34" charset="0"/>
                <a:ea typeface="Verdana" pitchFamily="34" charset="0"/>
                <a:cs typeface="Verdana" pitchFamily="34" charset="0"/>
              </a:defRPr>
            </a:lvl1pPr>
            <a:lvl2pPr marL="465126" indent="-171446" algn="l" rtl="0" eaLnBrk="0" fontAlgn="base" hangingPunct="0">
              <a:spcBef>
                <a:spcPts val="250"/>
              </a:spcBef>
              <a:spcAft>
                <a:spcPct val="0"/>
              </a:spcAft>
              <a:buClr>
                <a:srgbClr val="C00000"/>
              </a:buClr>
              <a:buFont typeface="Wingdings" panose="05000000000000000000" pitchFamily="2" charset="2"/>
              <a:buChar char="ü"/>
              <a:defRPr sz="1700" kern="1200">
                <a:solidFill>
                  <a:schemeClr val="tx1"/>
                </a:solidFill>
                <a:latin typeface="+mn-lt"/>
                <a:ea typeface="Verdana" pitchFamily="34" charset="0"/>
                <a:cs typeface="Verdana" pitchFamily="34" charset="0"/>
              </a:defRPr>
            </a:lvl2pPr>
            <a:lvl3pPr marL="642922" indent="-171446" algn="l" rtl="0" eaLnBrk="0" fontAlgn="base" hangingPunct="0">
              <a:spcBef>
                <a:spcPts val="263"/>
              </a:spcBef>
              <a:spcAft>
                <a:spcPct val="0"/>
              </a:spcAft>
              <a:buClr>
                <a:srgbClr val="C00000"/>
              </a:buClr>
              <a:buSzPct val="100000"/>
              <a:buFont typeface="Wingdings" panose="05000000000000000000" pitchFamily="2" charset="2"/>
              <a:buChar char="ü"/>
              <a:defRPr sz="1500" kern="1200">
                <a:solidFill>
                  <a:schemeClr val="tx1"/>
                </a:solidFill>
                <a:latin typeface="+mn-lt"/>
                <a:ea typeface="Verdana" pitchFamily="34" charset="0"/>
                <a:cs typeface="Verdana" pitchFamily="34" charset="0"/>
              </a:defRPr>
            </a:lvl3pPr>
            <a:lvl4pPr marL="857228" indent="-171446" algn="l" rtl="0" eaLnBrk="0" fontAlgn="base" hangingPunct="0">
              <a:spcBef>
                <a:spcPts val="263"/>
              </a:spcBef>
              <a:spcAft>
                <a:spcPct val="0"/>
              </a:spcAft>
              <a:buClr>
                <a:srgbClr val="C00000"/>
              </a:buClr>
              <a:buFont typeface="Wingdings" panose="05000000000000000000" pitchFamily="2" charset="2"/>
              <a:buChar char="ü"/>
              <a:defRPr sz="1400" kern="1200">
                <a:solidFill>
                  <a:schemeClr val="tx1"/>
                </a:solidFill>
                <a:latin typeface="+mn-lt"/>
                <a:ea typeface="Verdana" pitchFamily="34" charset="0"/>
                <a:cs typeface="Verdana" pitchFamily="34" charset="0"/>
              </a:defRPr>
            </a:lvl4pPr>
            <a:lvl5pPr marL="1028675" indent="-171446" algn="l" rtl="0" eaLnBrk="0" fontAlgn="base" hangingPunct="0">
              <a:spcBef>
                <a:spcPts val="263"/>
              </a:spcBef>
              <a:spcAft>
                <a:spcPct val="0"/>
              </a:spcAft>
              <a:buClr>
                <a:srgbClr val="C00000"/>
              </a:buClr>
              <a:buFont typeface="Wingdings" panose="05000000000000000000" pitchFamily="2" charset="2"/>
              <a:buChar char="ü"/>
              <a:defRPr sz="1500" kern="1200">
                <a:solidFill>
                  <a:schemeClr val="tx1"/>
                </a:solidFill>
                <a:latin typeface="+mn-lt"/>
                <a:ea typeface="Verdana" pitchFamily="34" charset="0"/>
                <a:cs typeface="Verdana" pitchFamily="34" charset="0"/>
              </a:defRPr>
            </a:lvl5pPr>
            <a:lvl6pPr marL="1200120" indent="-171446"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566"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12"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457" indent="-171446"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a:lstStyle>
          <a:p>
            <a:pPr algn="just">
              <a:buClrTx/>
              <a:buSzPct val="99000"/>
              <a:buFont typeface="Wingdings" panose="05000000000000000000" pitchFamily="2" charset="2"/>
              <a:buChar char="§"/>
            </a:pPr>
            <a:r>
              <a:rPr lang="pt-BR" sz="2600" b="1" dirty="0">
                <a:latin typeface="Arial" panose="020B0604020202020204" pitchFamily="34" charset="0"/>
                <a:cs typeface="Arial" panose="020B0604020202020204" pitchFamily="34" charset="0"/>
              </a:rPr>
              <a:t>Sobre a Taxa de Participação</a:t>
            </a:r>
            <a:endParaRPr lang="pt-BR" sz="2600" dirty="0">
              <a:latin typeface="Arial" panose="020B0604020202020204" pitchFamily="34" charset="0"/>
              <a:cs typeface="Arial" panose="020B0604020202020204" pitchFamily="34" charset="0"/>
            </a:endParaRPr>
          </a:p>
          <a:p>
            <a:pPr lvl="1" algn="just">
              <a:buClrTx/>
              <a:buSzPct val="99000"/>
              <a:buFont typeface="Wingdings" panose="05000000000000000000" pitchFamily="2" charset="2"/>
              <a:buChar char="§"/>
            </a:pPr>
            <a:r>
              <a:rPr lang="pt-BR" sz="2600" dirty="0">
                <a:latin typeface="Arial" panose="020B0604020202020204" pitchFamily="34" charset="0"/>
                <a:cs typeface="Arial" panose="020B0604020202020204" pitchFamily="34" charset="0"/>
              </a:rPr>
              <a:t>A taxa de participação é maior entre os homens (afazeres domésticos – maior entre as mulheres).</a:t>
            </a:r>
          </a:p>
          <a:p>
            <a:pPr lvl="1" algn="just">
              <a:buClrTx/>
              <a:buSzPct val="99000"/>
              <a:buFont typeface="Wingdings" panose="05000000000000000000" pitchFamily="2" charset="2"/>
              <a:buChar char="§"/>
            </a:pPr>
            <a:r>
              <a:rPr lang="pt-BR" sz="2600" dirty="0">
                <a:latin typeface="Arial" panose="020B0604020202020204" pitchFamily="34" charset="0"/>
                <a:cs typeface="Arial" panose="020B0604020202020204" pitchFamily="34" charset="0"/>
              </a:rPr>
              <a:t>A taxa de participação  é maior entre os adultos (comparativamente aos jovens e idosos, pelos motivos educação e aposentadoria respectivamente).</a:t>
            </a:r>
          </a:p>
          <a:p>
            <a:pPr lvl="1" algn="just">
              <a:buClrTx/>
              <a:buSzPct val="99000"/>
              <a:buFont typeface="Wingdings" panose="05000000000000000000" pitchFamily="2" charset="2"/>
              <a:buChar char="§"/>
            </a:pPr>
            <a:r>
              <a:rPr lang="pt-BR" sz="2600" dirty="0">
                <a:latin typeface="Arial" panose="020B0604020202020204" pitchFamily="34" charset="0"/>
                <a:cs typeface="Arial" panose="020B0604020202020204" pitchFamily="34" charset="0"/>
              </a:rPr>
              <a:t>A taxa de participação entre as mulheres tende a aumentar com o desenvolvimento econômico (a relação entre a mulher e o trabalho passa a ser vista de outra forma).</a:t>
            </a:r>
          </a:p>
          <a:p>
            <a:pPr>
              <a:buClrTx/>
              <a:buSzPct val="99000"/>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2D9916A6-FC66-4E66-B3A4-13BF6BCFFE13}"/>
              </a:ext>
            </a:extLst>
          </p:cNvPr>
          <p:cNvSpPr txBox="1"/>
          <p:nvPr/>
        </p:nvSpPr>
        <p:spPr>
          <a:xfrm>
            <a:off x="1815547" y="67090"/>
            <a:ext cx="7696200" cy="677108"/>
          </a:xfrm>
          <a:prstGeom prst="rect">
            <a:avLst/>
          </a:prstGeom>
          <a:noFill/>
        </p:spPr>
        <p:txBody>
          <a:bodyPr wrap="square" rtlCol="0">
            <a:spAutoFit/>
          </a:bodyPr>
          <a:lstStyle/>
          <a:p>
            <a:pPr algn="ctr"/>
            <a:r>
              <a:rPr lang="pt-BR" sz="3800" b="1" dirty="0">
                <a:latin typeface="Calibri" panose="020F0502020204030204" pitchFamily="34" charset="0"/>
              </a:rPr>
              <a:t>Indicadores do Mercado de Trabalho</a:t>
            </a:r>
          </a:p>
        </p:txBody>
      </p:sp>
      <p:sp>
        <p:nvSpPr>
          <p:cNvPr id="7" name="Retângulo 6">
            <a:extLst>
              <a:ext uri="{FF2B5EF4-FFF2-40B4-BE49-F238E27FC236}">
                <a16:creationId xmlns:a16="http://schemas.microsoft.com/office/drawing/2014/main" id="{1FC62120-B129-4ACD-8D6F-C328662A1DD7}"/>
              </a:ext>
            </a:extLst>
          </p:cNvPr>
          <p:cNvSpPr/>
          <p:nvPr/>
        </p:nvSpPr>
        <p:spPr>
          <a:xfrm>
            <a:off x="251791" y="4872207"/>
            <a:ext cx="11728173" cy="1692771"/>
          </a:xfrm>
          <a:prstGeom prst="rect">
            <a:avLst/>
          </a:prstGeom>
        </p:spPr>
        <p:txBody>
          <a:bodyPr wrap="square">
            <a:spAutoFit/>
          </a:bodyPr>
          <a:lstStyle/>
          <a:p>
            <a:pPr marL="342900" indent="-342900" algn="just">
              <a:buFont typeface="Wingdings" panose="05000000000000000000" pitchFamily="2" charset="2"/>
              <a:buChar char="§"/>
            </a:pPr>
            <a:r>
              <a:rPr lang="pt-BR" sz="2600" b="1" dirty="0">
                <a:latin typeface="Arial" panose="020B0604020202020204" pitchFamily="34" charset="0"/>
                <a:cs typeface="Arial" panose="020B0604020202020204" pitchFamily="34" charset="0"/>
              </a:rPr>
              <a:t>Obviamente, existe um componente sazonal na taxa de desemprego.</a:t>
            </a:r>
          </a:p>
          <a:p>
            <a:pPr marL="914400" lvl="1" indent="-4572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Quanto maior a  sazonalidade maior a taxa de rotatividade no emprego.</a:t>
            </a:r>
          </a:p>
          <a:p>
            <a:pPr marL="914400" lvl="1" indent="-4572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Setores com a presença de grande quantidade de mão de obra qualificada tendem a possuir baixa rotatividade.</a:t>
            </a:r>
          </a:p>
        </p:txBody>
      </p:sp>
    </p:spTree>
    <p:extLst>
      <p:ext uri="{BB962C8B-B14F-4D97-AF65-F5344CB8AC3E}">
        <p14:creationId xmlns:p14="http://schemas.microsoft.com/office/powerpoint/2010/main" val="377201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additive="base">
                                        <p:cTn id="2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EEA8339-0E65-494F-8356-A72B8F4FB970}"/>
              </a:ext>
            </a:extLst>
          </p:cNvPr>
          <p:cNvSpPr txBox="1"/>
          <p:nvPr/>
        </p:nvSpPr>
        <p:spPr>
          <a:xfrm>
            <a:off x="225287" y="132523"/>
            <a:ext cx="11675166" cy="5078313"/>
          </a:xfrm>
          <a:prstGeom prst="rect">
            <a:avLst/>
          </a:prstGeom>
          <a:noFill/>
        </p:spPr>
        <p:txBody>
          <a:bodyPr wrap="square" rtlCol="0">
            <a:spAutoFit/>
          </a:bodyPr>
          <a:lstStyle/>
          <a:p>
            <a:pPr algn="just"/>
            <a:endParaRPr lang="pt-BR" sz="2800" b="1" i="0" dirty="0">
              <a:effectLst/>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pt-BR" sz="3200" b="1" i="0" dirty="0">
                <a:effectLst/>
                <a:latin typeface="Arial" panose="020B0604020202020204" pitchFamily="34" charset="0"/>
                <a:cs typeface="Arial" panose="020B0604020202020204" pitchFamily="34" charset="0"/>
              </a:rPr>
              <a:t>Contabilidade Social - FCE01-05573</a:t>
            </a:r>
            <a:endParaRPr lang="pt-BR" sz="3200" b="1" dirty="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
            </a:pPr>
            <a:r>
              <a:rPr lang="pt-BR" sz="2800" i="0" dirty="0">
                <a:effectLst/>
                <a:latin typeface="Arial" panose="020B0604020202020204" pitchFamily="34" charset="0"/>
                <a:cs typeface="Arial" panose="020B0604020202020204" pitchFamily="34" charset="0"/>
              </a:rPr>
              <a:t>Carga horária: 60 horas</a:t>
            </a:r>
            <a:endParaRPr lang="pt-BR" sz="2800" dirty="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
            </a:pPr>
            <a:r>
              <a:rPr lang="pt-BR" sz="2800" i="0" dirty="0">
                <a:effectLst/>
                <a:latin typeface="Arial" panose="020B0604020202020204" pitchFamily="34" charset="0"/>
                <a:cs typeface="Arial" panose="020B0604020202020204" pitchFamily="34" charset="0"/>
              </a:rPr>
              <a:t>Créditos: 4</a:t>
            </a:r>
            <a:endParaRPr lang="pt-BR" sz="2800" dirty="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
            </a:pPr>
            <a:r>
              <a:rPr lang="pt-BR" sz="2800" i="0" dirty="0">
                <a:effectLst/>
                <a:latin typeface="Arial" panose="020B0604020202020204" pitchFamily="34" charset="0"/>
                <a:cs typeface="Arial" panose="020B0604020202020204" pitchFamily="34" charset="0"/>
              </a:rPr>
              <a:t>Pré-requisitos: Introdução à Economia II</a:t>
            </a:r>
          </a:p>
          <a:p>
            <a:pPr marL="457200" indent="-457200" algn="just">
              <a:buFont typeface="Wingdings" panose="05000000000000000000" pitchFamily="2" charset="2"/>
              <a:buChar char="§"/>
            </a:pPr>
            <a:endParaRPr lang="pt-BR" sz="1200" b="0" i="0" dirty="0">
              <a:effectLst/>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pt-BR" sz="2800" b="1" i="0" dirty="0">
                <a:effectLst/>
                <a:latin typeface="Arial" panose="020B0604020202020204" pitchFamily="34" charset="0"/>
                <a:cs typeface="Arial" panose="020B0604020202020204" pitchFamily="34" charset="0"/>
              </a:rPr>
              <a:t>Objetivos </a:t>
            </a:r>
          </a:p>
          <a:p>
            <a:pPr marL="457200" indent="-45720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A </a:t>
            </a:r>
            <a:r>
              <a:rPr lang="pt-BR" sz="2800" b="1" i="0" dirty="0">
                <a:effectLst/>
                <a:latin typeface="Arial" panose="020B0604020202020204" pitchFamily="34" charset="0"/>
                <a:cs typeface="Arial" panose="020B0604020202020204" pitchFamily="34" charset="0"/>
              </a:rPr>
              <a:t>Contabilidade Nacional</a:t>
            </a:r>
            <a:r>
              <a:rPr lang="pt-BR" sz="2800" b="0" i="0" dirty="0">
                <a:effectLst/>
                <a:latin typeface="Arial" panose="020B0604020202020204" pitchFamily="34" charset="0"/>
                <a:cs typeface="Arial" panose="020B0604020202020204" pitchFamily="34" charset="0"/>
              </a:rPr>
              <a:t> ou </a:t>
            </a:r>
            <a:r>
              <a:rPr lang="pt-BR" sz="2800" b="1" i="0" dirty="0">
                <a:effectLst/>
                <a:latin typeface="Arial" panose="020B0604020202020204" pitchFamily="34" charset="0"/>
                <a:cs typeface="Arial" panose="020B0604020202020204" pitchFamily="34" charset="0"/>
              </a:rPr>
              <a:t>Contabilidade</a:t>
            </a:r>
            <a:r>
              <a:rPr lang="pt-BR" sz="2800" b="0" i="0" dirty="0">
                <a:effectLst/>
                <a:latin typeface="Arial" panose="020B0604020202020204" pitchFamily="34" charset="0"/>
                <a:cs typeface="Arial" panose="020B0604020202020204" pitchFamily="34" charset="0"/>
              </a:rPr>
              <a:t> </a:t>
            </a:r>
            <a:r>
              <a:rPr lang="pt-BR" sz="2800" b="1" dirty="0">
                <a:latin typeface="Arial" panose="020B0604020202020204" pitchFamily="34" charset="0"/>
                <a:cs typeface="Arial" panose="020B0604020202020204" pitchFamily="34" charset="0"/>
              </a:rPr>
              <a:t>S</a:t>
            </a:r>
            <a:r>
              <a:rPr lang="pt-BR" sz="2800" b="1" i="0" dirty="0">
                <a:effectLst/>
                <a:latin typeface="Arial" panose="020B0604020202020204" pitchFamily="34" charset="0"/>
                <a:cs typeface="Arial" panose="020B0604020202020204" pitchFamily="34" charset="0"/>
              </a:rPr>
              <a:t>ocial</a:t>
            </a:r>
            <a:r>
              <a:rPr lang="pt-BR" sz="2800" b="0" i="0" dirty="0">
                <a:effectLst/>
                <a:latin typeface="Arial" panose="020B0604020202020204" pitchFamily="34" charset="0"/>
                <a:cs typeface="Arial" panose="020B0604020202020204" pitchFamily="34" charset="0"/>
              </a:rPr>
              <a:t> é uma disciplina que objetiva mensurar os principais agregados macroeconômicos. Portanto:</a:t>
            </a:r>
          </a:p>
          <a:p>
            <a:pPr marL="914400" lvl="1" indent="-45720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é importante para a a</a:t>
            </a:r>
            <a:r>
              <a:rPr lang="pt-BR" sz="2800" b="0" i="0" dirty="0">
                <a:effectLst/>
                <a:latin typeface="Arial" panose="020B0604020202020204" pitchFamily="34" charset="0"/>
                <a:cs typeface="Arial" panose="020B0604020202020204" pitchFamily="34" charset="0"/>
              </a:rPr>
              <a:t>valiação da conjuntura econômica;</a:t>
            </a:r>
          </a:p>
          <a:p>
            <a:pPr marL="914400" lvl="1" indent="-457200" algn="just">
              <a:buFont typeface="Wingdings" panose="05000000000000000000" pitchFamily="2" charset="2"/>
              <a:buChar char="§"/>
            </a:pPr>
            <a:r>
              <a:rPr lang="pt-BR" sz="2800" b="0" i="0" dirty="0">
                <a:effectLst/>
                <a:latin typeface="Arial" panose="020B0604020202020204" pitchFamily="34" charset="0"/>
                <a:cs typeface="Arial" panose="020B0604020202020204" pitchFamily="34" charset="0"/>
              </a:rPr>
              <a:t>serve de suporte para outras disciplinas.</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8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anim calcmode="lin" valueType="num">
                                      <p:cBhvr additive="base">
                                        <p:cTn id="1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anim calcmode="lin" valueType="num">
                                      <p:cBhvr additive="base">
                                        <p:cTn id="1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 calcmode="lin" valueType="num">
                                      <p:cBhvr additive="base">
                                        <p:cTn id="1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EC4B953-7949-466A-8D84-988CA822F9C8}"/>
              </a:ext>
            </a:extLst>
          </p:cNvPr>
          <p:cNvPicPr>
            <a:picLocks noChangeAspect="1"/>
          </p:cNvPicPr>
          <p:nvPr/>
        </p:nvPicPr>
        <p:blipFill>
          <a:blip r:embed="rId2"/>
          <a:stretch>
            <a:fillRect/>
          </a:stretch>
        </p:blipFill>
        <p:spPr>
          <a:xfrm>
            <a:off x="983432" y="692703"/>
            <a:ext cx="10153127" cy="6052652"/>
          </a:xfrm>
          <a:prstGeom prst="rect">
            <a:avLst/>
          </a:prstGeom>
        </p:spPr>
      </p:pic>
      <p:sp>
        <p:nvSpPr>
          <p:cNvPr id="6" name="Título 2">
            <a:extLst>
              <a:ext uri="{FF2B5EF4-FFF2-40B4-BE49-F238E27FC236}">
                <a16:creationId xmlns:a16="http://schemas.microsoft.com/office/drawing/2014/main" id="{B0D7BC12-91DD-47BF-B3EF-F7278C5AEDF7}"/>
              </a:ext>
            </a:extLst>
          </p:cNvPr>
          <p:cNvSpPr>
            <a:spLocks noGrp="1"/>
          </p:cNvSpPr>
          <p:nvPr>
            <p:ph type="title"/>
          </p:nvPr>
        </p:nvSpPr>
        <p:spPr>
          <a:xfrm>
            <a:off x="2305873" y="59638"/>
            <a:ext cx="7112631" cy="857250"/>
          </a:xfrm>
        </p:spPr>
        <p:txBody>
          <a:bodyPr/>
          <a:lstStyle/>
          <a:p>
            <a:pPr algn="ctr"/>
            <a:r>
              <a:rPr lang="pt-BR" sz="3600" b="1" dirty="0">
                <a:solidFill>
                  <a:schemeClr val="tx1"/>
                </a:solidFill>
                <a:effectLst/>
                <a:latin typeface="Arial" panose="020B0604020202020204" pitchFamily="34" charset="0"/>
                <a:cs typeface="Arial" panose="020B0604020202020204" pitchFamily="34" charset="0"/>
              </a:rPr>
              <a:t>Observações Sobre a Inflação</a:t>
            </a:r>
          </a:p>
        </p:txBody>
      </p:sp>
    </p:spTree>
    <p:extLst>
      <p:ext uri="{BB962C8B-B14F-4D97-AF65-F5344CB8AC3E}">
        <p14:creationId xmlns:p14="http://schemas.microsoft.com/office/powerpoint/2010/main" val="298522668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D0A1787-02D7-4AE9-BE21-0266216E1F05}"/>
              </a:ext>
            </a:extLst>
          </p:cNvPr>
          <p:cNvSpPr>
            <a:spLocks noGrp="1"/>
          </p:cNvSpPr>
          <p:nvPr>
            <p:ph type="title"/>
          </p:nvPr>
        </p:nvSpPr>
        <p:spPr>
          <a:xfrm>
            <a:off x="2875722" y="92764"/>
            <a:ext cx="5453270" cy="1325563"/>
          </a:xfrm>
        </p:spPr>
        <p:txBody>
          <a:bodyPr>
            <a:normAutofit/>
          </a:bodyPr>
          <a:lstStyle/>
          <a:p>
            <a:r>
              <a:rPr lang="pt-BR" sz="4000" b="1" dirty="0">
                <a:solidFill>
                  <a:schemeClr val="tx1"/>
                </a:solidFill>
                <a:effectLst/>
                <a:latin typeface="Arial" panose="020B0604020202020204" pitchFamily="34" charset="0"/>
                <a:cs typeface="Arial" panose="020B0604020202020204" pitchFamily="34" charset="0"/>
              </a:rPr>
              <a:t>Taxa de Rotatividade</a:t>
            </a:r>
            <a:endParaRPr lang="en-US" sz="4000" b="1" dirty="0">
              <a:solidFill>
                <a:schemeClr val="tx1"/>
              </a:solidFill>
              <a:effectLst/>
              <a:latin typeface="Arial" panose="020B0604020202020204" pitchFamily="34" charset="0"/>
              <a:cs typeface="Arial" panose="020B0604020202020204" pitchFamily="34" charset="0"/>
            </a:endParaRPr>
          </a:p>
        </p:txBody>
      </p:sp>
      <p:sp>
        <p:nvSpPr>
          <p:cNvPr id="5" name="Espaço Reservado para Conteúdo 2">
            <a:extLst>
              <a:ext uri="{FF2B5EF4-FFF2-40B4-BE49-F238E27FC236}">
                <a16:creationId xmlns:a16="http://schemas.microsoft.com/office/drawing/2014/main" id="{1FE57DF0-2DEE-4BBB-B466-9D205C582F0C}"/>
              </a:ext>
            </a:extLst>
          </p:cNvPr>
          <p:cNvSpPr>
            <a:spLocks noGrp="1"/>
          </p:cNvSpPr>
          <p:nvPr>
            <p:ph idx="1"/>
          </p:nvPr>
        </p:nvSpPr>
        <p:spPr>
          <a:xfrm>
            <a:off x="152400" y="757378"/>
            <a:ext cx="11811000" cy="4351338"/>
          </a:xfrm>
        </p:spPr>
        <p:txBody>
          <a:bodyPr>
            <a:noAutofit/>
          </a:bodyPr>
          <a:lstStyle/>
          <a:p>
            <a:pPr marL="457200" lvl="1" indent="-457200" algn="just">
              <a:spcBef>
                <a:spcPts val="750"/>
              </a:spcBef>
              <a:buClr>
                <a:schemeClr val="tx1"/>
              </a:buClr>
              <a:buSzPct val="101000"/>
              <a:buFont typeface="Wingdings" panose="05000000000000000000" pitchFamily="2" charset="2"/>
              <a:buChar char="§"/>
            </a:pPr>
            <a:r>
              <a:rPr lang="pt-BR" sz="2600" dirty="0">
                <a:latin typeface="Arial" panose="020B0604020202020204" pitchFamily="34" charset="0"/>
                <a:cs typeface="Arial" panose="020B0604020202020204" pitchFamily="34" charset="0"/>
              </a:rPr>
              <a:t>Rotatividade é a substituição de trabalhadores pela empresa. Assim, se a empresa contrata 15 trabalhadores em um certo mês e demite 5, supõe-se que 5 dos 15 contratados sejam para substituir os cinco desligados. Os outros 10 são os que representam aumento do emprego. Supondo que a empresa possuísse 100 trabalhadores no mês anterior, a taxa de rotatividade seria dada por 5/100, ou seja 5% (5% dos trabalhadores “rodaram”).</a:t>
            </a:r>
          </a:p>
          <a:p>
            <a:pPr algn="just">
              <a:buClr>
                <a:schemeClr val="tx1"/>
              </a:buClr>
              <a:buSzPct val="101000"/>
              <a:buFont typeface="Wingdings" panose="05000000000000000000" pitchFamily="2" charset="2"/>
              <a:buChar char="§"/>
            </a:pPr>
            <a:r>
              <a:rPr lang="pt-BR" sz="2600" dirty="0">
                <a:latin typeface="Arial" panose="020B0604020202020204" pitchFamily="34" charset="0"/>
                <a:cs typeface="Arial" panose="020B0604020202020204" pitchFamily="34" charset="0"/>
              </a:rPr>
              <a:t>Inversamente, se a empresa demite 25 e contrata 10 supõe-se que 10 contratados foram para substituir 10 dos 25 demitidos. Logo, a taxa de rotatividade seria dada por 10/100 = 10%.</a:t>
            </a:r>
          </a:p>
          <a:p>
            <a:pPr algn="just">
              <a:buClr>
                <a:schemeClr val="tx1"/>
              </a:buClr>
              <a:buSzPct val="101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r>
              <a:rPr lang="pt-BR" sz="2600" b="1" dirty="0">
                <a:latin typeface="Arial" panose="020B0604020202020204" pitchFamily="34" charset="0"/>
                <a:cs typeface="Arial" panose="020B0604020202020204" pitchFamily="34" charset="0"/>
              </a:rPr>
              <a:t>Observações</a:t>
            </a:r>
          </a:p>
          <a:p>
            <a:pPr lvl="1" algn="just">
              <a:buClr>
                <a:schemeClr val="tx1"/>
              </a:buClr>
              <a:buSzPct val="101000"/>
              <a:buFont typeface="Wingdings" panose="05000000000000000000" pitchFamily="2" charset="2"/>
              <a:buChar char="§"/>
            </a:pPr>
            <a:r>
              <a:rPr lang="pt-BR" sz="2600" dirty="0">
                <a:latin typeface="Arial" panose="020B0604020202020204" pitchFamily="34" charset="0"/>
                <a:cs typeface="Arial" panose="020B0604020202020204" pitchFamily="34" charset="0"/>
              </a:rPr>
              <a:t>Quanto maior a  sazonalidade maior a taxa de rotatividade.</a:t>
            </a:r>
          </a:p>
          <a:p>
            <a:pPr lvl="1" algn="just">
              <a:buClr>
                <a:schemeClr val="tx1"/>
              </a:buClr>
              <a:buSzPct val="101000"/>
              <a:buFont typeface="Wingdings" panose="05000000000000000000" pitchFamily="2" charset="2"/>
              <a:buChar char="§"/>
            </a:pPr>
            <a:r>
              <a:rPr lang="pt-BR" sz="2600" dirty="0">
                <a:latin typeface="Arial" panose="020B0604020202020204" pitchFamily="34" charset="0"/>
                <a:cs typeface="Arial" panose="020B0604020202020204" pitchFamily="34" charset="0"/>
              </a:rPr>
              <a:t>Setores com a presença de grande quantidade de mão de obra qualificada tendem a possuir baixa rotatividade.</a:t>
            </a:r>
          </a:p>
          <a:p>
            <a:pPr marL="323858" lvl="1" indent="-457200" algn="just">
              <a:spcBef>
                <a:spcPts val="750"/>
              </a:spcBef>
              <a:buClr>
                <a:schemeClr val="tx1"/>
              </a:buClr>
              <a:buSzPct val="101000"/>
              <a:buFont typeface="Wingdings" panose="05000000000000000000" pitchFamily="2" charset="2"/>
              <a:buChar char="§"/>
            </a:pPr>
            <a:endParaRPr lang="pt-BR" sz="2600" dirty="0">
              <a:latin typeface="Arial" panose="020B0604020202020204" pitchFamily="34" charset="0"/>
              <a:cs typeface="Arial" panose="020B0604020202020204" pitchFamily="34" charset="0"/>
            </a:endParaRPr>
          </a:p>
          <a:p>
            <a:pPr algn="just"/>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97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196FBDE-0CDC-4E3A-9FC4-E546A0A9437B}"/>
              </a:ext>
            </a:extLst>
          </p:cNvPr>
          <p:cNvSpPr/>
          <p:nvPr/>
        </p:nvSpPr>
        <p:spPr>
          <a:xfrm>
            <a:off x="5483051" y="3920902"/>
            <a:ext cx="4585286" cy="111492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B1AB8E-865E-4BEE-8F5E-98B1193B168C}"/>
              </a:ext>
            </a:extLst>
          </p:cNvPr>
          <p:cNvSpPr/>
          <p:nvPr/>
        </p:nvSpPr>
        <p:spPr>
          <a:xfrm>
            <a:off x="860251" y="3920902"/>
            <a:ext cx="4216400" cy="111492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Conteúdo 2">
            <a:extLst>
              <a:ext uri="{FF2B5EF4-FFF2-40B4-BE49-F238E27FC236}">
                <a16:creationId xmlns:a16="http://schemas.microsoft.com/office/drawing/2014/main" id="{77372F11-C676-45DE-BDEF-429EBB1E8FD4}"/>
              </a:ext>
            </a:extLst>
          </p:cNvPr>
          <p:cNvSpPr>
            <a:spLocks noGrp="1"/>
          </p:cNvSpPr>
          <p:nvPr>
            <p:ph idx="1"/>
          </p:nvPr>
        </p:nvSpPr>
        <p:spPr>
          <a:xfrm>
            <a:off x="228600" y="921028"/>
            <a:ext cx="11734800" cy="3792537"/>
          </a:xfrm>
        </p:spPr>
        <p:txBody>
          <a:bodyPr>
            <a:normAutofit/>
          </a:bodyPr>
          <a:lstStyle/>
          <a:p>
            <a:pPr algn="just">
              <a:buClr>
                <a:schemeClr val="tx1"/>
              </a:buClr>
              <a:buSzPct val="100000"/>
              <a:buFont typeface="Wingdings" panose="05000000000000000000" pitchFamily="2" charset="2"/>
              <a:buChar char="§"/>
            </a:pPr>
            <a:r>
              <a:rPr lang="pt-BR" sz="2800" dirty="0">
                <a:latin typeface="Arial" panose="020B0604020202020204" pitchFamily="34" charset="0"/>
                <a:cs typeface="Arial" panose="020B0604020202020204" pitchFamily="34" charset="0"/>
              </a:rPr>
              <a:t>Logo, podemos escrever uma expressão para a taxa de rotatividade:</a:t>
            </a:r>
          </a:p>
          <a:p>
            <a:pPr algn="just">
              <a:buClr>
                <a:schemeClr val="tx1"/>
              </a:buClr>
              <a:buSzPct val="100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marL="342900" indent="-342900" algn="just">
              <a:buClr>
                <a:schemeClr val="tx1"/>
              </a:buClr>
              <a:buSzPct val="100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marL="0" indent="0" algn="just">
              <a:buClr>
                <a:schemeClr val="tx1"/>
              </a:buClr>
              <a:buSzPct val="100000"/>
              <a:buNone/>
            </a:pPr>
            <a:endParaRPr lang="pt-BR" sz="2800" dirty="0">
              <a:latin typeface="Arial" panose="020B0604020202020204" pitchFamily="34" charset="0"/>
              <a:cs typeface="Arial" panose="020B0604020202020204" pitchFamily="34" charset="0"/>
            </a:endParaRPr>
          </a:p>
          <a:p>
            <a:pPr algn="just">
              <a:buClr>
                <a:schemeClr val="tx1"/>
              </a:buClr>
              <a:buSzPct val="100000"/>
              <a:buFont typeface="Wingdings" panose="05000000000000000000" pitchFamily="2" charset="2"/>
              <a:buChar char="§"/>
            </a:pPr>
            <a:r>
              <a:rPr lang="pt-BR" sz="2800" dirty="0">
                <a:latin typeface="Arial" panose="020B0604020202020204" pitchFamily="34" charset="0"/>
                <a:cs typeface="Arial" panose="020B0604020202020204" pitchFamily="34" charset="0"/>
              </a:rPr>
              <a:t>Note que a expressão acima funciona para os nossos dois exemplos anteriores:</a:t>
            </a:r>
          </a:p>
          <a:p>
            <a:pPr algn="just">
              <a:buClr>
                <a:schemeClr val="tx1"/>
              </a:buClr>
              <a:buSzPct val="100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p:txBody>
      </p:sp>
      <p:graphicFrame>
        <p:nvGraphicFramePr>
          <p:cNvPr id="7" name="Objeto 6">
            <a:extLst>
              <a:ext uri="{FF2B5EF4-FFF2-40B4-BE49-F238E27FC236}">
                <a16:creationId xmlns:a16="http://schemas.microsoft.com/office/drawing/2014/main" id="{EDA843EE-71C0-48BE-80A4-57615A059E22}"/>
              </a:ext>
            </a:extLst>
          </p:cNvPr>
          <p:cNvGraphicFramePr>
            <a:graphicFrameLocks noChangeAspect="1"/>
          </p:cNvGraphicFramePr>
          <p:nvPr>
            <p:extLst>
              <p:ext uri="{D42A27DB-BD31-4B8C-83A1-F6EECF244321}">
                <p14:modId xmlns:p14="http://schemas.microsoft.com/office/powerpoint/2010/main" val="363985437"/>
              </p:ext>
            </p:extLst>
          </p:nvPr>
        </p:nvGraphicFramePr>
        <p:xfrm>
          <a:off x="835991" y="1494527"/>
          <a:ext cx="3530600" cy="1114926"/>
        </p:xfrm>
        <a:graphic>
          <a:graphicData uri="http://schemas.openxmlformats.org/presentationml/2006/ole">
            <mc:AlternateContent xmlns:mc="http://schemas.openxmlformats.org/markup-compatibility/2006">
              <mc:Choice xmlns:v="urn:schemas-microsoft-com:vml" Requires="v">
                <p:oleObj name="Equation" r:id="rId2" imgW="1447560" imgH="457200" progId="Equation.DSMT4">
                  <p:embed/>
                </p:oleObj>
              </mc:Choice>
              <mc:Fallback>
                <p:oleObj name="Equation" r:id="rId2" imgW="1447560" imgH="457200" progId="Equation.DSMT4">
                  <p:embed/>
                  <p:pic>
                    <p:nvPicPr>
                      <p:cNvPr id="6" name="Objeto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991" y="1494527"/>
                        <a:ext cx="3530600" cy="1114926"/>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8" name="Object 3">
            <a:extLst>
              <a:ext uri="{FF2B5EF4-FFF2-40B4-BE49-F238E27FC236}">
                <a16:creationId xmlns:a16="http://schemas.microsoft.com/office/drawing/2014/main" id="{16849BEA-38D5-4CB5-ADB7-6125B1E00B57}"/>
              </a:ext>
            </a:extLst>
          </p:cNvPr>
          <p:cNvGraphicFramePr>
            <a:graphicFrameLocks noChangeAspect="1"/>
          </p:cNvGraphicFramePr>
          <p:nvPr>
            <p:extLst>
              <p:ext uri="{D42A27DB-BD31-4B8C-83A1-F6EECF244321}">
                <p14:modId xmlns:p14="http://schemas.microsoft.com/office/powerpoint/2010/main" val="3125514720"/>
              </p:ext>
            </p:extLst>
          </p:nvPr>
        </p:nvGraphicFramePr>
        <p:xfrm>
          <a:off x="924337" y="3997102"/>
          <a:ext cx="9079914" cy="1019174"/>
        </p:xfrm>
        <a:graphic>
          <a:graphicData uri="http://schemas.openxmlformats.org/presentationml/2006/ole">
            <mc:AlternateContent xmlns:mc="http://schemas.openxmlformats.org/markup-compatibility/2006">
              <mc:Choice xmlns:v="urn:schemas-microsoft-com:vml" Requires="v">
                <p:oleObj name="Equation" r:id="rId4" imgW="3733560" imgH="419040" progId="Equation.DSMT4">
                  <p:embed/>
                </p:oleObj>
              </mc:Choice>
              <mc:Fallback>
                <p:oleObj name="Equation" r:id="rId4" imgW="3733560" imgH="419040" progId="Equation.DSMT4">
                  <p:embed/>
                  <p:pic>
                    <p:nvPicPr>
                      <p:cNvPr id="7" name="Object 3"/>
                      <p:cNvPicPr>
                        <a:picLocks noChangeAspect="1" noChangeArrowheads="1"/>
                      </p:cNvPicPr>
                      <p:nvPr/>
                    </p:nvPicPr>
                    <p:blipFill>
                      <a:blip r:embed="rId5"/>
                      <a:srcRect/>
                      <a:stretch>
                        <a:fillRect/>
                      </a:stretch>
                    </p:blipFill>
                    <p:spPr bwMode="auto">
                      <a:xfrm>
                        <a:off x="924337" y="3997102"/>
                        <a:ext cx="9079914" cy="1019174"/>
                      </a:xfrm>
                      <a:prstGeom prst="rect">
                        <a:avLst/>
                      </a:prstGeom>
                      <a:noFill/>
                    </p:spPr>
                  </p:pic>
                </p:oleObj>
              </mc:Fallback>
            </mc:AlternateContent>
          </a:graphicData>
        </a:graphic>
      </p:graphicFrame>
      <p:sp>
        <p:nvSpPr>
          <p:cNvPr id="12" name="Título 1">
            <a:extLst>
              <a:ext uri="{FF2B5EF4-FFF2-40B4-BE49-F238E27FC236}">
                <a16:creationId xmlns:a16="http://schemas.microsoft.com/office/drawing/2014/main" id="{A0001C62-3AFC-42C0-9A20-6DC1A61140C1}"/>
              </a:ext>
            </a:extLst>
          </p:cNvPr>
          <p:cNvSpPr>
            <a:spLocks noGrp="1"/>
          </p:cNvSpPr>
          <p:nvPr>
            <p:ph type="title"/>
          </p:nvPr>
        </p:nvSpPr>
        <p:spPr>
          <a:xfrm>
            <a:off x="2875722" y="92764"/>
            <a:ext cx="5453270" cy="1325563"/>
          </a:xfrm>
        </p:spPr>
        <p:txBody>
          <a:bodyPr>
            <a:normAutofit/>
          </a:bodyPr>
          <a:lstStyle/>
          <a:p>
            <a:r>
              <a:rPr lang="pt-BR" sz="4000" b="1" dirty="0">
                <a:solidFill>
                  <a:schemeClr val="tx1"/>
                </a:solidFill>
                <a:effectLst/>
                <a:latin typeface="Arial" panose="020B0604020202020204" pitchFamily="34" charset="0"/>
                <a:cs typeface="Arial" panose="020B0604020202020204" pitchFamily="34" charset="0"/>
              </a:rPr>
              <a:t>Taxa de Rotatividade</a:t>
            </a:r>
            <a:endParaRPr lang="en-US" sz="4000" b="1"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360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8D00502-74F5-4A39-8812-16D17F5CB3AE}"/>
              </a:ext>
            </a:extLst>
          </p:cNvPr>
          <p:cNvSpPr>
            <a:spLocks noGrp="1"/>
          </p:cNvSpPr>
          <p:nvPr>
            <p:ph type="title"/>
          </p:nvPr>
        </p:nvSpPr>
        <p:spPr>
          <a:xfrm>
            <a:off x="553277" y="85793"/>
            <a:ext cx="10972800" cy="1325563"/>
          </a:xfrm>
        </p:spPr>
        <p:txBody>
          <a:bodyPr>
            <a:normAutofit/>
          </a:bodyPr>
          <a:lstStyle/>
          <a:p>
            <a:pPr>
              <a:defRPr/>
            </a:pPr>
            <a:r>
              <a:rPr lang="pt-BR" altLang="en-US" sz="3600" b="1" dirty="0">
                <a:solidFill>
                  <a:schemeClr val="tx1"/>
                </a:solidFill>
                <a:effectLst/>
                <a:latin typeface="Arial" panose="020B0604020202020204" pitchFamily="34" charset="0"/>
                <a:cs typeface="Arial" panose="020B0604020202020204" pitchFamily="34" charset="0"/>
              </a:rPr>
              <a:t>Mercado de Trabalho: Políticas Ativas e Passivas</a:t>
            </a:r>
            <a:endParaRPr lang="en-US" altLang="en-US" sz="3600" b="1" dirty="0">
              <a:solidFill>
                <a:schemeClr val="tx1"/>
              </a:solidFill>
              <a:effectLst/>
              <a:latin typeface="Arial" panose="020B0604020202020204" pitchFamily="34" charset="0"/>
              <a:cs typeface="Arial" panose="020B0604020202020204" pitchFamily="34" charset="0"/>
            </a:endParaRPr>
          </a:p>
        </p:txBody>
      </p:sp>
      <p:sp>
        <p:nvSpPr>
          <p:cNvPr id="5" name="Espaço Reservado para Conteúdo 2">
            <a:extLst>
              <a:ext uri="{FF2B5EF4-FFF2-40B4-BE49-F238E27FC236}">
                <a16:creationId xmlns:a16="http://schemas.microsoft.com/office/drawing/2014/main" id="{2D198D1C-5A46-411F-8D0F-D3083B8B14C3}"/>
              </a:ext>
            </a:extLst>
          </p:cNvPr>
          <p:cNvSpPr>
            <a:spLocks noGrp="1"/>
          </p:cNvSpPr>
          <p:nvPr>
            <p:ph idx="1"/>
          </p:nvPr>
        </p:nvSpPr>
        <p:spPr>
          <a:xfrm>
            <a:off x="152400" y="762004"/>
            <a:ext cx="11811000" cy="4351338"/>
          </a:xfrm>
        </p:spPr>
        <p:txBody>
          <a:bodyPr>
            <a:noAutofit/>
          </a:bodyPr>
          <a:lstStyle/>
          <a:p>
            <a:pPr algn="just">
              <a:buClr>
                <a:schemeClr val="tx1"/>
              </a:buClr>
              <a:buSzPct val="101000"/>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A atuação do governo no mercado de trabalho é realizada prioritariamente de duas formas: através de políticas ativas e políticas passivas. </a:t>
            </a:r>
            <a:endParaRPr lang="en-US" altLang="en-US" sz="2800" dirty="0">
              <a:latin typeface="Arial" panose="020B0604020202020204" pitchFamily="34" charset="0"/>
              <a:cs typeface="Arial" panose="020B0604020202020204" pitchFamily="34" charset="0"/>
            </a:endParaRPr>
          </a:p>
          <a:p>
            <a:pPr lvl="1" algn="just">
              <a:buClr>
                <a:schemeClr val="tx1"/>
              </a:buClr>
              <a:buSzPct val="101000"/>
              <a:buFont typeface="Wingdings" panose="05000000000000000000" pitchFamily="2" charset="2"/>
              <a:buChar char="§"/>
            </a:pPr>
            <a:r>
              <a:rPr lang="pt-BR" altLang="en-US" sz="2600" dirty="0">
                <a:latin typeface="Arial" panose="020B0604020202020204" pitchFamily="34" charset="0"/>
                <a:cs typeface="Arial" panose="020B0604020202020204" pitchFamily="34" charset="0"/>
              </a:rPr>
              <a:t>O objetivo das políticas ativas é aumentar o nível de emprego e de salários das pessoas que possuem dificuldade em se inserir no mercado de trabalho.</a:t>
            </a:r>
            <a:endParaRPr lang="en-US" altLang="en-US" sz="2600" dirty="0">
              <a:latin typeface="Arial" panose="020B0604020202020204" pitchFamily="34" charset="0"/>
              <a:cs typeface="Arial" panose="020B0604020202020204" pitchFamily="34" charset="0"/>
            </a:endParaRPr>
          </a:p>
          <a:p>
            <a:pPr lvl="1" algn="just">
              <a:buClr>
                <a:schemeClr val="tx1"/>
              </a:buClr>
              <a:buSzPct val="101000"/>
              <a:buFont typeface="Wingdings" panose="05000000000000000000" pitchFamily="2" charset="2"/>
              <a:buChar char="§"/>
            </a:pPr>
            <a:r>
              <a:rPr lang="pt-BR" altLang="en-US" sz="2600" dirty="0">
                <a:latin typeface="Arial" panose="020B0604020202020204" pitchFamily="34" charset="0"/>
                <a:cs typeface="Arial" panose="020B0604020202020204" pitchFamily="34" charset="0"/>
              </a:rPr>
              <a:t>O objetivo das políticas passivas é garantir um determinado nível de consumo e bem estar para aqueles trabalhadores que não conseguiram se inserir na atividade econômica. </a:t>
            </a:r>
          </a:p>
          <a:p>
            <a:pPr lvl="1" algn="just">
              <a:buClr>
                <a:schemeClr val="tx1"/>
              </a:buClr>
              <a:buSzPct val="101000"/>
              <a:buFont typeface="Wingdings" panose="05000000000000000000" pitchFamily="2" charset="2"/>
              <a:buChar char="§"/>
            </a:pPr>
            <a:endParaRPr lang="en-US" altLang="en-US" sz="500" dirty="0">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O sistema público de emprego tem sido tradicionalmente caracterizado por uma combinação de políticas passivas (por exemplo, o seguro desemprego) e ativas (por exemplo, formação profissional e frentes de trabalho) de emprego.</a:t>
            </a:r>
            <a:endParaRPr lang="en-US" altLang="en-US" sz="2800" dirty="0">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29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C8644DF1-C64A-4C30-A791-09F31BF4B4CD}"/>
              </a:ext>
            </a:extLst>
          </p:cNvPr>
          <p:cNvSpPr>
            <a:spLocks noGrp="1"/>
          </p:cNvSpPr>
          <p:nvPr>
            <p:ph idx="1"/>
          </p:nvPr>
        </p:nvSpPr>
        <p:spPr>
          <a:xfrm>
            <a:off x="228600" y="225286"/>
            <a:ext cx="11734800" cy="3352800"/>
          </a:xfrm>
        </p:spPr>
        <p:txBody>
          <a:bodyPr>
            <a:noAutofit/>
          </a:bodyPr>
          <a:lstStyle/>
          <a:p>
            <a:pPr algn="just">
              <a:buClr>
                <a:schemeClr val="tx1"/>
              </a:buClr>
              <a:buSzPct val="101000"/>
              <a:buFont typeface="Wingdings" panose="05000000000000000000" pitchFamily="2" charset="2"/>
              <a:buChar char="§"/>
            </a:pPr>
            <a:r>
              <a:rPr lang="pt-BR" sz="3400" b="1" dirty="0"/>
              <a:t>Exemplo 6:</a:t>
            </a:r>
          </a:p>
          <a:p>
            <a:pPr algn="just">
              <a:buClr>
                <a:schemeClr val="tx1"/>
              </a:buClr>
              <a:buSzPct val="101000"/>
              <a:buFont typeface="Wingdings" panose="05000000000000000000" pitchFamily="2" charset="2"/>
              <a:buChar char="§"/>
            </a:pPr>
            <a:r>
              <a:rPr lang="pt-BR" dirty="0"/>
              <a:t>Suponha uma economia com os seguintes indicadores para o mercado de trabalho:</a:t>
            </a:r>
          </a:p>
          <a:p>
            <a:pPr lvl="1" algn="just">
              <a:buClr>
                <a:schemeClr val="tx1"/>
              </a:buClr>
              <a:buSzPct val="101000"/>
              <a:buFont typeface="Wingdings" panose="05000000000000000000" pitchFamily="2" charset="2"/>
              <a:buChar char="§"/>
            </a:pPr>
            <a:r>
              <a:rPr lang="pt-BR" sz="2800" dirty="0"/>
              <a:t>População Total = 1000</a:t>
            </a:r>
          </a:p>
          <a:p>
            <a:pPr lvl="1" algn="just">
              <a:buClr>
                <a:schemeClr val="tx1"/>
              </a:buClr>
              <a:buSzPct val="101000"/>
              <a:buFont typeface="Wingdings" panose="05000000000000000000" pitchFamily="2" charset="2"/>
              <a:buChar char="§"/>
            </a:pPr>
            <a:r>
              <a:rPr lang="pt-BR" sz="2800" dirty="0"/>
              <a:t>PIA = 800</a:t>
            </a:r>
          </a:p>
          <a:p>
            <a:pPr lvl="1" algn="just">
              <a:buClr>
                <a:schemeClr val="tx1"/>
              </a:buClr>
              <a:buSzPct val="101000"/>
              <a:buFont typeface="Wingdings" panose="05000000000000000000" pitchFamily="2" charset="2"/>
              <a:buChar char="§"/>
            </a:pPr>
            <a:r>
              <a:rPr lang="pt-BR" sz="2800" dirty="0"/>
              <a:t>População Desocupada = 200</a:t>
            </a:r>
          </a:p>
          <a:p>
            <a:pPr lvl="1" algn="just">
              <a:buClr>
                <a:schemeClr val="tx1"/>
              </a:buClr>
              <a:buSzPct val="101000"/>
              <a:buFont typeface="Wingdings" panose="05000000000000000000" pitchFamily="2" charset="2"/>
              <a:buChar char="§"/>
            </a:pPr>
            <a:r>
              <a:rPr lang="pt-BR" sz="2800" dirty="0"/>
              <a:t>PEA = 600</a:t>
            </a:r>
          </a:p>
          <a:p>
            <a:pPr lvl="1" algn="just">
              <a:buClr>
                <a:schemeClr val="tx1"/>
              </a:buClr>
              <a:buSzPct val="101000"/>
              <a:buFont typeface="Wingdings" panose="05000000000000000000" pitchFamily="2" charset="2"/>
              <a:buChar char="§"/>
            </a:pPr>
            <a:endParaRPr lang="pt-BR" sz="1200" dirty="0"/>
          </a:p>
          <a:p>
            <a:pPr algn="just">
              <a:buClr>
                <a:schemeClr val="tx1"/>
              </a:buClr>
              <a:buSzPct val="101000"/>
              <a:buFont typeface="Wingdings" panose="05000000000000000000" pitchFamily="2" charset="2"/>
              <a:buChar char="§"/>
            </a:pPr>
            <a:r>
              <a:rPr lang="pt-BR" dirty="0"/>
              <a:t>Logo, temos:</a:t>
            </a:r>
          </a:p>
          <a:p>
            <a:pPr lvl="1" algn="just">
              <a:buClr>
                <a:schemeClr val="tx1"/>
              </a:buClr>
              <a:buSzPct val="101000"/>
              <a:buFont typeface="Wingdings" panose="05000000000000000000" pitchFamily="2" charset="2"/>
              <a:buChar char="§"/>
            </a:pPr>
            <a:r>
              <a:rPr lang="pt-BR" sz="2800" dirty="0"/>
              <a:t>a população ocupada = 400 </a:t>
            </a:r>
          </a:p>
          <a:p>
            <a:pPr lvl="1" algn="just">
              <a:buClr>
                <a:schemeClr val="tx1"/>
              </a:buClr>
              <a:buSzPct val="101000"/>
              <a:buFont typeface="Wingdings" panose="05000000000000000000" pitchFamily="2" charset="2"/>
              <a:buChar char="§"/>
            </a:pPr>
            <a:r>
              <a:rPr lang="pt-BR" sz="2800" dirty="0"/>
              <a:t>a taxa de participação (TP) = 600/800 = 0,75 (75%)</a:t>
            </a:r>
          </a:p>
          <a:p>
            <a:pPr lvl="1" algn="just">
              <a:buClr>
                <a:schemeClr val="tx1"/>
              </a:buClr>
              <a:buSzPct val="101000"/>
              <a:buFont typeface="Wingdings" panose="05000000000000000000" pitchFamily="2" charset="2"/>
              <a:buChar char="§"/>
            </a:pPr>
            <a:r>
              <a:rPr lang="pt-BR" sz="2800" dirty="0"/>
              <a:t>a taxa de desocupação (</a:t>
            </a:r>
            <a:r>
              <a:rPr lang="pt-BR" sz="2800" i="1" dirty="0"/>
              <a:t>u</a:t>
            </a:r>
            <a:r>
              <a:rPr lang="pt-BR" sz="2800" dirty="0"/>
              <a:t>) = 200/600 = 0,33 (33,3%)</a:t>
            </a:r>
          </a:p>
          <a:p>
            <a:pPr lvl="1" algn="just">
              <a:buClr>
                <a:schemeClr val="tx1"/>
              </a:buClr>
              <a:buSzPct val="101000"/>
              <a:buFont typeface="Wingdings" panose="05000000000000000000" pitchFamily="2" charset="2"/>
              <a:buChar char="§"/>
            </a:pPr>
            <a:r>
              <a:rPr lang="pt-BR" sz="2800" dirty="0"/>
              <a:t>a taxa de Inatividade (TI) = 200/800 = 0,25 (25%)</a:t>
            </a:r>
          </a:p>
          <a:p>
            <a:pPr lvl="1" algn="just"/>
            <a:endParaRPr lang="pt-BR" sz="2800" dirty="0"/>
          </a:p>
          <a:p>
            <a:endParaRPr lang="en-US" dirty="0"/>
          </a:p>
        </p:txBody>
      </p:sp>
    </p:spTree>
    <p:extLst>
      <p:ext uri="{BB962C8B-B14F-4D97-AF65-F5344CB8AC3E}">
        <p14:creationId xmlns:p14="http://schemas.microsoft.com/office/powerpoint/2010/main" val="40743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 calcmode="lin" valueType="num">
                                      <p:cBhvr additive="base">
                                        <p:cTn id="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anim calcmode="lin" valueType="num">
                                      <p:cBhvr additive="base">
                                        <p:cTn id="1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anim calcmode="lin" valueType="num">
                                      <p:cBhvr additive="base">
                                        <p:cTn id="1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 calcmode="lin" valueType="num">
                                      <p:cBhvr additive="base">
                                        <p:cTn id="1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anim calcmode="lin" valueType="num">
                                      <p:cBhvr additive="base">
                                        <p:cTn id="2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2EFD9528-750B-45DE-BF67-F03492B8775C}"/>
              </a:ext>
            </a:extLst>
          </p:cNvPr>
          <p:cNvSpPr>
            <a:spLocks noGrp="1"/>
          </p:cNvSpPr>
          <p:nvPr>
            <p:ph idx="1"/>
          </p:nvPr>
        </p:nvSpPr>
        <p:spPr>
          <a:xfrm>
            <a:off x="228600" y="353185"/>
            <a:ext cx="11658600" cy="4351338"/>
          </a:xfrm>
        </p:spPr>
        <p:txBody>
          <a:bodyPr>
            <a:noAutofit/>
          </a:bodyPr>
          <a:lstStyle/>
          <a:p>
            <a:pPr algn="just">
              <a:buClr>
                <a:schemeClr val="tx1"/>
              </a:buClr>
              <a:buSzPct val="101000"/>
              <a:buFont typeface="Wingdings" panose="05000000000000000000" pitchFamily="2" charset="2"/>
              <a:buChar char="§"/>
            </a:pPr>
            <a:r>
              <a:rPr lang="pt-BR" sz="2800" dirty="0"/>
              <a:t>Suponha que 100 estudantes com mais de 10 anos passem procurar emprego. Logo, agora eles também pertencem a PEA. Supondo ainda que nenhum deles encontre emprego, temos:</a:t>
            </a:r>
          </a:p>
          <a:p>
            <a:pPr lvl="1" algn="just">
              <a:buClr>
                <a:schemeClr val="tx1"/>
              </a:buClr>
              <a:buSzPct val="101000"/>
              <a:buFont typeface="Wingdings" panose="05000000000000000000" pitchFamily="2" charset="2"/>
              <a:buChar char="§"/>
            </a:pPr>
            <a:r>
              <a:rPr lang="pt-BR" sz="2800" dirty="0"/>
              <a:t>PIA = 800</a:t>
            </a:r>
          </a:p>
          <a:p>
            <a:pPr lvl="1" algn="just">
              <a:buClr>
                <a:schemeClr val="tx1"/>
              </a:buClr>
              <a:buSzPct val="101000"/>
              <a:buFont typeface="Wingdings" panose="05000000000000000000" pitchFamily="2" charset="2"/>
              <a:buChar char="§"/>
            </a:pPr>
            <a:r>
              <a:rPr lang="pt-BR" sz="2800" dirty="0"/>
              <a:t>PEA = 700</a:t>
            </a:r>
          </a:p>
          <a:p>
            <a:pPr lvl="1" algn="just">
              <a:buClr>
                <a:schemeClr val="tx1"/>
              </a:buClr>
              <a:buSzPct val="101000"/>
              <a:buFont typeface="Wingdings" panose="05000000000000000000" pitchFamily="2" charset="2"/>
              <a:buChar char="§"/>
            </a:pPr>
            <a:r>
              <a:rPr lang="pt-BR" sz="2800" dirty="0"/>
              <a:t>Taxa de Participação (TP) = 700/800 = 0,875 (87,5%)</a:t>
            </a:r>
          </a:p>
          <a:p>
            <a:pPr lvl="1" algn="just">
              <a:buClr>
                <a:schemeClr val="tx1"/>
              </a:buClr>
              <a:buSzPct val="101000"/>
              <a:buFont typeface="Wingdings" panose="05000000000000000000" pitchFamily="2" charset="2"/>
              <a:buChar char="§"/>
            </a:pPr>
            <a:r>
              <a:rPr lang="pt-BR" sz="2800" dirty="0"/>
              <a:t>Número de Desocupados = 300</a:t>
            </a:r>
          </a:p>
          <a:p>
            <a:pPr lvl="1" algn="just">
              <a:buClr>
                <a:schemeClr val="tx1"/>
              </a:buClr>
              <a:buSzPct val="101000"/>
              <a:buFont typeface="Wingdings" panose="05000000000000000000" pitchFamily="2" charset="2"/>
              <a:buChar char="§"/>
            </a:pPr>
            <a:r>
              <a:rPr lang="pt-BR" sz="2800" dirty="0"/>
              <a:t>Taxa de Desemprego (</a:t>
            </a:r>
            <a:r>
              <a:rPr lang="pt-BR" sz="2800" i="1" dirty="0"/>
              <a:t>u</a:t>
            </a:r>
            <a:r>
              <a:rPr lang="pt-BR" sz="2800" dirty="0"/>
              <a:t>) = 300/700 = 0,429 (42,9%)</a:t>
            </a:r>
          </a:p>
          <a:p>
            <a:pPr lvl="1" algn="just">
              <a:buClr>
                <a:schemeClr val="tx1"/>
              </a:buClr>
              <a:buSzPct val="101000"/>
              <a:buFont typeface="Wingdings" panose="05000000000000000000" pitchFamily="2" charset="2"/>
              <a:buChar char="§"/>
            </a:pPr>
            <a:endParaRPr lang="pt-BR" sz="1200" dirty="0"/>
          </a:p>
          <a:p>
            <a:pPr algn="just">
              <a:buClr>
                <a:schemeClr val="tx1"/>
              </a:buClr>
              <a:buSzPct val="101000"/>
              <a:buFont typeface="Wingdings" panose="05000000000000000000" pitchFamily="2" charset="2"/>
              <a:buChar char="§"/>
            </a:pPr>
            <a:r>
              <a:rPr lang="pt-BR" sz="2800" dirty="0"/>
              <a:t>Note que o aumento na taxa de participação aumentou a taxa de desemprego sem que houvesse uma redução do número de vagas (empregos). Simplesmente a oferta de trabalho aumentou sem a contrapartida da demanda.</a:t>
            </a:r>
          </a:p>
          <a:p>
            <a:pPr>
              <a:buClr>
                <a:schemeClr val="tx1"/>
              </a:buClr>
              <a:buSzPct val="101000"/>
              <a:buFont typeface="Wingdings" panose="05000000000000000000" pitchFamily="2" charset="2"/>
              <a:buChar char="§"/>
            </a:pPr>
            <a:endParaRPr lang="en-US" sz="2800" dirty="0"/>
          </a:p>
        </p:txBody>
      </p:sp>
    </p:spTree>
    <p:extLst>
      <p:ext uri="{BB962C8B-B14F-4D97-AF65-F5344CB8AC3E}">
        <p14:creationId xmlns:p14="http://schemas.microsoft.com/office/powerpoint/2010/main" val="108034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DD7957D-779F-4CC3-9306-929AD9FBF0DC}"/>
              </a:ext>
            </a:extLst>
          </p:cNvPr>
          <p:cNvPicPr>
            <a:picLocks noChangeAspect="1"/>
          </p:cNvPicPr>
          <p:nvPr/>
        </p:nvPicPr>
        <p:blipFill>
          <a:blip r:embed="rId2"/>
          <a:stretch>
            <a:fillRect/>
          </a:stretch>
        </p:blipFill>
        <p:spPr>
          <a:xfrm>
            <a:off x="0" y="172278"/>
            <a:ext cx="12192000" cy="6546574"/>
          </a:xfrm>
          <a:prstGeom prst="rect">
            <a:avLst/>
          </a:prstGeom>
        </p:spPr>
      </p:pic>
    </p:spTree>
    <p:extLst>
      <p:ext uri="{BB962C8B-B14F-4D97-AF65-F5344CB8AC3E}">
        <p14:creationId xmlns:p14="http://schemas.microsoft.com/office/powerpoint/2010/main" val="295332063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C803A6D4-0E53-4CFF-8C35-58424F0E2A08}"/>
              </a:ext>
            </a:extLst>
          </p:cNvPr>
          <p:cNvSpPr txBox="1"/>
          <p:nvPr/>
        </p:nvSpPr>
        <p:spPr>
          <a:xfrm>
            <a:off x="198783" y="878752"/>
            <a:ext cx="11635409" cy="2677656"/>
          </a:xfrm>
          <a:prstGeom prst="rect">
            <a:avLst/>
          </a:prstGeom>
          <a:noFill/>
        </p:spPr>
        <p:txBody>
          <a:bodyPr wrap="square">
            <a:spAutoFit/>
          </a:bodyPr>
          <a:lstStyle/>
          <a:p>
            <a:pPr marL="457200" indent="-457200" algn="just">
              <a:buFont typeface="Wingdings" panose="05000000000000000000" pitchFamily="2" charset="2"/>
              <a:buChar char="§"/>
            </a:pPr>
            <a:r>
              <a:rPr lang="pt-BR" sz="2800" b="0" i="0" dirty="0">
                <a:effectLst/>
                <a:latin typeface="Arial" panose="020B0604020202020204" pitchFamily="34" charset="0"/>
                <a:cs typeface="Arial" panose="020B0604020202020204" pitchFamily="34" charset="0"/>
              </a:rPr>
              <a:t>O </a:t>
            </a:r>
            <a:r>
              <a:rPr lang="pt-BR" sz="2800" b="1" i="0" dirty="0">
                <a:effectLst/>
                <a:latin typeface="Arial" panose="020B0604020202020204" pitchFamily="34" charset="0"/>
                <a:cs typeface="Arial" panose="020B0604020202020204" pitchFamily="34" charset="0"/>
              </a:rPr>
              <a:t>Cadastro Geral de Empregados e Desempregados (CAGED)</a:t>
            </a:r>
            <a:r>
              <a:rPr lang="pt-BR" sz="2800" b="0" i="0" dirty="0">
                <a:effectLst/>
                <a:latin typeface="Arial" panose="020B0604020202020204" pitchFamily="34" charset="0"/>
                <a:cs typeface="Arial" panose="020B0604020202020204" pitchFamily="34" charset="0"/>
              </a:rPr>
              <a:t> foi criado como registro permanente de admissões e dispensa de empregados, sob o regime da Consolidação das Leis do Trabalho (CLT). É utilizado pelo Programa de Seguro Desemprego, para conferir os dados referentes aos vínculos trabalhistas, além de outros programas sociais.</a:t>
            </a:r>
            <a:endParaRPr lang="pt-BR" sz="2800"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673427FE-633C-4F4E-9D4F-2DEE72AA6630}"/>
              </a:ext>
            </a:extLst>
          </p:cNvPr>
          <p:cNvSpPr txBox="1"/>
          <p:nvPr/>
        </p:nvSpPr>
        <p:spPr>
          <a:xfrm>
            <a:off x="4227444" y="132523"/>
            <a:ext cx="2928730" cy="646331"/>
          </a:xfrm>
          <a:prstGeom prst="rect">
            <a:avLst/>
          </a:prstGeom>
          <a:noFill/>
        </p:spPr>
        <p:txBody>
          <a:bodyPr wrap="square" rtlCol="0">
            <a:spAutoFit/>
          </a:bodyPr>
          <a:lstStyle/>
          <a:p>
            <a:r>
              <a:rPr lang="pt-BR" sz="3600" b="1" dirty="0">
                <a:latin typeface="Arial" panose="020B0604020202020204" pitchFamily="34" charset="0"/>
                <a:cs typeface="Arial" panose="020B0604020202020204" pitchFamily="34" charset="0"/>
              </a:rPr>
              <a:t>O CAGED</a:t>
            </a:r>
          </a:p>
        </p:txBody>
      </p:sp>
    </p:spTree>
    <p:extLst>
      <p:ext uri="{BB962C8B-B14F-4D97-AF65-F5344CB8AC3E}">
        <p14:creationId xmlns:p14="http://schemas.microsoft.com/office/powerpoint/2010/main" val="200131767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8D2BA09E-2A6F-4E1D-BE07-C1D99B8EA91D}"/>
              </a:ext>
            </a:extLst>
          </p:cNvPr>
          <p:cNvPicPr>
            <a:picLocks noChangeAspect="1"/>
          </p:cNvPicPr>
          <p:nvPr/>
        </p:nvPicPr>
        <p:blipFill>
          <a:blip r:embed="rId2"/>
          <a:stretch>
            <a:fillRect/>
          </a:stretch>
        </p:blipFill>
        <p:spPr>
          <a:xfrm>
            <a:off x="2213114" y="159027"/>
            <a:ext cx="7222436" cy="6586330"/>
          </a:xfrm>
          <a:prstGeom prst="rect">
            <a:avLst/>
          </a:prstGeom>
        </p:spPr>
      </p:pic>
    </p:spTree>
    <p:extLst>
      <p:ext uri="{BB962C8B-B14F-4D97-AF65-F5344CB8AC3E}">
        <p14:creationId xmlns:p14="http://schemas.microsoft.com/office/powerpoint/2010/main" val="251061988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AC6C343-EE0D-4D7B-A33B-8D9B69BAAD5A}"/>
              </a:ext>
            </a:extLst>
          </p:cNvPr>
          <p:cNvPicPr>
            <a:picLocks noChangeAspect="1"/>
          </p:cNvPicPr>
          <p:nvPr/>
        </p:nvPicPr>
        <p:blipFill>
          <a:blip r:embed="rId2"/>
          <a:stretch>
            <a:fillRect/>
          </a:stretch>
        </p:blipFill>
        <p:spPr>
          <a:xfrm>
            <a:off x="-1" y="149185"/>
            <a:ext cx="12192001" cy="6596171"/>
          </a:xfrm>
          <a:prstGeom prst="rect">
            <a:avLst/>
          </a:prstGeom>
        </p:spPr>
      </p:pic>
    </p:spTree>
    <p:extLst>
      <p:ext uri="{BB962C8B-B14F-4D97-AF65-F5344CB8AC3E}">
        <p14:creationId xmlns:p14="http://schemas.microsoft.com/office/powerpoint/2010/main" val="411337444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C7B6B4D7-BBF5-403B-AAD8-9936F993ECD2}"/>
              </a:ext>
            </a:extLst>
          </p:cNvPr>
          <p:cNvSpPr>
            <a:spLocks noGrp="1"/>
          </p:cNvSpPr>
          <p:nvPr>
            <p:ph type="title"/>
          </p:nvPr>
        </p:nvSpPr>
        <p:spPr>
          <a:xfrm>
            <a:off x="1662137" y="94424"/>
            <a:ext cx="8229600" cy="857250"/>
          </a:xfrm>
        </p:spPr>
        <p:txBody>
          <a:bodyPr/>
          <a:lstStyle/>
          <a:p>
            <a:pPr algn="ctr"/>
            <a:r>
              <a:rPr lang="pt-BR" sz="4000" dirty="0">
                <a:solidFill>
                  <a:schemeClr val="tx1"/>
                </a:solidFill>
                <a:effectLst/>
                <a:latin typeface="Calibri" panose="020F0502020204030204" pitchFamily="34" charset="0"/>
                <a:cs typeface="Calibri" panose="020F0502020204030204" pitchFamily="34" charset="0"/>
              </a:rPr>
              <a:t>Componentes das Séries de Tempo</a:t>
            </a:r>
            <a:endParaRPr lang="pt-BR" sz="4000" dirty="0">
              <a:solidFill>
                <a:srgbClr val="FF0000"/>
              </a:solidFill>
              <a:effectLst/>
              <a:latin typeface="Calibri" panose="020F0502020204030204" pitchFamily="34" charset="0"/>
              <a:cs typeface="Calibri" panose="020F0502020204030204" pitchFamily="34" charset="0"/>
            </a:endParaRPr>
          </a:p>
        </p:txBody>
      </p:sp>
      <p:sp>
        <p:nvSpPr>
          <p:cNvPr id="6" name="Rectangle 3">
            <a:extLst>
              <a:ext uri="{FF2B5EF4-FFF2-40B4-BE49-F238E27FC236}">
                <a16:creationId xmlns:a16="http://schemas.microsoft.com/office/drawing/2014/main" id="{FDB3211A-A3AF-444C-BAC8-FA9BE020814C}"/>
              </a:ext>
            </a:extLst>
          </p:cNvPr>
          <p:cNvSpPr txBox="1">
            <a:spLocks noChangeArrowheads="1"/>
          </p:cNvSpPr>
          <p:nvPr/>
        </p:nvSpPr>
        <p:spPr bwMode="auto">
          <a:xfrm>
            <a:off x="191344" y="931234"/>
            <a:ext cx="1180931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Monotype Sorts" pitchFamily="2" charset="2"/>
              <a:buChar char="b"/>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100000"/>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SzPct val="100000"/>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SzPct val="100000"/>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SzPct val="100000"/>
              <a:buChar char="»"/>
              <a:defRPr sz="20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SzPct val="100000"/>
              <a:buChar char="»"/>
              <a:defRPr sz="20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SzPct val="100000"/>
              <a:buChar char="»"/>
              <a:defRPr sz="20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SzPct val="100000"/>
              <a:buChar char="»"/>
              <a:defRPr sz="20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SzPct val="100000"/>
              <a:buChar char="»"/>
              <a:defRPr sz="2000">
                <a:solidFill>
                  <a:schemeClr val="tx1"/>
                </a:solidFill>
                <a:effectLst>
                  <a:outerShdw blurRad="38100" dist="38100" dir="2700000" algn="tl">
                    <a:srgbClr val="C0C0C0"/>
                  </a:outerShdw>
                </a:effectLst>
                <a:latin typeface="+mn-lt"/>
              </a:defRPr>
            </a:lvl9pPr>
          </a:lstStyle>
          <a:p>
            <a:pPr algn="just">
              <a:buClr>
                <a:srgbClr val="000000"/>
              </a:buClr>
              <a:buSzPct val="101000"/>
              <a:buFont typeface="Wingdings" panose="05000000000000000000" pitchFamily="2" charset="2"/>
              <a:buChar char="§"/>
            </a:pPr>
            <a:r>
              <a:rPr lang="pt-BR" altLang="pt-BR" sz="3000" b="1" kern="0" dirty="0">
                <a:solidFill>
                  <a:srgbClr val="000000"/>
                </a:solidFill>
                <a:effectLst/>
                <a:latin typeface="Arial" panose="020B0604020202020204" pitchFamily="34" charset="0"/>
                <a:cs typeface="Arial" panose="020B0604020202020204" pitchFamily="34" charset="0"/>
              </a:rPr>
              <a:t>Uma série temporal possui diversos componentes:</a:t>
            </a:r>
          </a:p>
          <a:p>
            <a:pPr marL="971550" lvl="1" indent="-514350" algn="just">
              <a:buClr>
                <a:srgbClr val="000000"/>
              </a:buClr>
              <a:buSzPct val="101000"/>
              <a:buFont typeface="+mj-lt"/>
              <a:buAutoNum type="alphaLcParenR"/>
            </a:pPr>
            <a:r>
              <a:rPr lang="pt-BR" altLang="pt-BR" sz="3000" kern="0" dirty="0">
                <a:solidFill>
                  <a:srgbClr val="000000"/>
                </a:solidFill>
                <a:effectLst/>
                <a:latin typeface="Arial" panose="020B0604020202020204" pitchFamily="34" charset="0"/>
                <a:cs typeface="Arial" panose="020B0604020202020204" pitchFamily="34" charset="0"/>
              </a:rPr>
              <a:t>Movimento de Longo Prazo </a:t>
            </a:r>
            <a:r>
              <a:rPr lang="pt-BR" altLang="pt-BR" sz="3000" kern="0" dirty="0">
                <a:solidFill>
                  <a:srgbClr val="000000"/>
                </a:solidFill>
                <a:effectLst/>
                <a:latin typeface="Calibri" panose="020F0502020204030204" pitchFamily="34" charset="0"/>
                <a:cs typeface="Calibri" panose="020F0502020204030204" pitchFamily="34" charset="0"/>
              </a:rPr>
              <a:t>→</a:t>
            </a:r>
            <a:r>
              <a:rPr lang="pt-BR" altLang="pt-BR" sz="3000" kern="0" dirty="0">
                <a:solidFill>
                  <a:srgbClr val="000000"/>
                </a:solidFill>
                <a:effectLst/>
                <a:latin typeface="Arial" panose="020B0604020202020204" pitchFamily="34" charset="0"/>
                <a:cs typeface="Arial" panose="020B0604020202020204" pitchFamily="34" charset="0"/>
              </a:rPr>
              <a:t> Tendência</a:t>
            </a:r>
          </a:p>
          <a:p>
            <a:pPr marL="971550" lvl="1" indent="-514350" algn="just">
              <a:buClr>
                <a:srgbClr val="000000"/>
              </a:buClr>
              <a:buSzPct val="101000"/>
              <a:buFont typeface="+mj-lt"/>
              <a:buAutoNum type="alphaLcParenR"/>
            </a:pPr>
            <a:r>
              <a:rPr lang="pt-BR" altLang="pt-BR" sz="3000" kern="0" dirty="0">
                <a:solidFill>
                  <a:srgbClr val="000000"/>
                </a:solidFill>
                <a:effectLst/>
                <a:latin typeface="Arial" panose="020B0604020202020204" pitchFamily="34" charset="0"/>
                <a:cs typeface="Arial" panose="020B0604020202020204" pitchFamily="34" charset="0"/>
              </a:rPr>
              <a:t>Movimentos Cíclicos </a:t>
            </a:r>
            <a:r>
              <a:rPr lang="pt-BR" altLang="pt-BR" sz="3000" kern="0" dirty="0">
                <a:solidFill>
                  <a:srgbClr val="000000"/>
                </a:solidFill>
                <a:effectLst/>
                <a:latin typeface="Calibri" panose="020F0502020204030204" pitchFamily="34" charset="0"/>
                <a:cs typeface="Calibri" panose="020F0502020204030204" pitchFamily="34" charset="0"/>
              </a:rPr>
              <a:t>→ </a:t>
            </a:r>
            <a:r>
              <a:rPr lang="pt-BR" altLang="pt-BR" sz="3000" kern="0" dirty="0">
                <a:solidFill>
                  <a:srgbClr val="000000"/>
                </a:solidFill>
                <a:effectLst/>
                <a:latin typeface="Arial" panose="020B0604020202020204" pitchFamily="34" charset="0"/>
                <a:cs typeface="Arial" panose="020B0604020202020204" pitchFamily="34" charset="0"/>
              </a:rPr>
              <a:t>Em torno da tendência</a:t>
            </a:r>
          </a:p>
          <a:p>
            <a:pPr marL="971550" lvl="1" indent="-514350" algn="just">
              <a:buClr>
                <a:srgbClr val="000000"/>
              </a:buClr>
              <a:buSzPct val="101000"/>
              <a:buFont typeface="+mj-lt"/>
              <a:buAutoNum type="alphaLcParenR"/>
            </a:pPr>
            <a:r>
              <a:rPr lang="pt-BR" altLang="pt-BR" sz="3000" kern="0" dirty="0">
                <a:solidFill>
                  <a:srgbClr val="000000"/>
                </a:solidFill>
                <a:effectLst/>
                <a:latin typeface="Arial" panose="020B0604020202020204" pitchFamily="34" charset="0"/>
                <a:cs typeface="Arial" panose="020B0604020202020204" pitchFamily="34" charset="0"/>
              </a:rPr>
              <a:t>Movimentos Típicos de Épocas do Ano → Sazonalidade</a:t>
            </a:r>
          </a:p>
          <a:p>
            <a:pPr marL="971550" lvl="1" indent="-514350" algn="just">
              <a:buClr>
                <a:srgbClr val="000000"/>
              </a:buClr>
              <a:buSzPct val="101000"/>
              <a:buFont typeface="+mj-lt"/>
              <a:buAutoNum type="alphaLcParenR"/>
            </a:pPr>
            <a:r>
              <a:rPr lang="pt-BR" altLang="pt-BR" sz="3000" kern="0" dirty="0">
                <a:solidFill>
                  <a:srgbClr val="000000"/>
                </a:solidFill>
                <a:effectLst/>
                <a:latin typeface="Arial" panose="020B0604020202020204" pitchFamily="34" charset="0"/>
                <a:cs typeface="Arial" panose="020B0604020202020204" pitchFamily="34" charset="0"/>
              </a:rPr>
              <a:t>Movimentos Irregulares </a:t>
            </a:r>
            <a:r>
              <a:rPr lang="pt-BR" altLang="pt-BR" sz="3000" kern="0" dirty="0">
                <a:solidFill>
                  <a:srgbClr val="000000"/>
                </a:solidFill>
                <a:effectLst/>
                <a:latin typeface="Calibri" panose="020F0502020204030204" pitchFamily="34" charset="0"/>
                <a:cs typeface="Calibri" panose="020F0502020204030204" pitchFamily="34" charset="0"/>
              </a:rPr>
              <a:t>→</a:t>
            </a:r>
            <a:r>
              <a:rPr lang="pt-BR" altLang="pt-BR" sz="3000" kern="0" dirty="0">
                <a:solidFill>
                  <a:srgbClr val="000000"/>
                </a:solidFill>
                <a:effectLst/>
                <a:latin typeface="Arial" panose="020B0604020202020204" pitchFamily="34" charset="0"/>
                <a:cs typeface="Arial" panose="020B0604020202020204" pitchFamily="34" charset="0"/>
              </a:rPr>
              <a:t> Não são previsíveis</a:t>
            </a:r>
          </a:p>
          <a:p>
            <a:pPr lvl="2" algn="just">
              <a:buClr>
                <a:srgbClr val="000000"/>
              </a:buClr>
              <a:buSzPct val="101000"/>
              <a:buFont typeface="Wingdings" panose="05000000000000000000" pitchFamily="2" charset="2"/>
              <a:buChar char="§"/>
            </a:pPr>
            <a:r>
              <a:rPr lang="pt-BR" altLang="pt-BR" sz="2800" kern="0" dirty="0">
                <a:solidFill>
                  <a:srgbClr val="000000"/>
                </a:solidFill>
                <a:effectLst/>
                <a:latin typeface="Arial" panose="020B0604020202020204" pitchFamily="34" charset="0"/>
                <a:cs typeface="Arial" panose="020B0604020202020204" pitchFamily="34" charset="0"/>
              </a:rPr>
              <a:t>Distúrbio aleatório que não segue nenhum padrão aparente</a:t>
            </a:r>
          </a:p>
          <a:p>
            <a:pPr lvl="1" algn="just">
              <a:lnSpc>
                <a:spcPct val="90000"/>
              </a:lnSpc>
              <a:spcBef>
                <a:spcPct val="50000"/>
              </a:spcBef>
              <a:buClr>
                <a:srgbClr val="000000"/>
              </a:buClr>
              <a:buSzPct val="101000"/>
              <a:buFont typeface="Wingdings" panose="05000000000000000000" pitchFamily="2" charset="2"/>
              <a:buChar char="§"/>
            </a:pPr>
            <a:endParaRPr lang="en-US" altLang="pt-BR" sz="3000" kern="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54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80">
                                          <p:stCondLst>
                                            <p:cond delay="0"/>
                                          </p:stCondLst>
                                        </p:cTn>
                                        <p:tgtEl>
                                          <p:spTgt spid="6">
                                            <p:txEl>
                                              <p:pRg st="1" end="1"/>
                                            </p:txEl>
                                          </p:spTgt>
                                        </p:tgtEl>
                                      </p:cBhvr>
                                    </p:animEffect>
                                    <p:anim calcmode="lin" valueType="num">
                                      <p:cBhvr>
                                        <p:cTn id="8"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1" end="1"/>
                                            </p:txEl>
                                          </p:spTgt>
                                        </p:tgtEl>
                                      </p:cBhvr>
                                      <p:to x="100000" y="60000"/>
                                    </p:animScale>
                                    <p:animScale>
                                      <p:cBhvr>
                                        <p:cTn id="14" dur="166" decel="50000">
                                          <p:stCondLst>
                                            <p:cond delay="676"/>
                                          </p:stCondLst>
                                        </p:cTn>
                                        <p:tgtEl>
                                          <p:spTgt spid="6">
                                            <p:txEl>
                                              <p:pRg st="1" end="1"/>
                                            </p:txEl>
                                          </p:spTgt>
                                        </p:tgtEl>
                                      </p:cBhvr>
                                      <p:to x="100000" y="100000"/>
                                    </p:animScale>
                                    <p:animScale>
                                      <p:cBhvr>
                                        <p:cTn id="15" dur="26">
                                          <p:stCondLst>
                                            <p:cond delay="1312"/>
                                          </p:stCondLst>
                                        </p:cTn>
                                        <p:tgtEl>
                                          <p:spTgt spid="6">
                                            <p:txEl>
                                              <p:pRg st="1" end="1"/>
                                            </p:txEl>
                                          </p:spTgt>
                                        </p:tgtEl>
                                      </p:cBhvr>
                                      <p:to x="100000" y="80000"/>
                                    </p:animScale>
                                    <p:animScale>
                                      <p:cBhvr>
                                        <p:cTn id="16" dur="166" decel="50000">
                                          <p:stCondLst>
                                            <p:cond delay="1338"/>
                                          </p:stCondLst>
                                        </p:cTn>
                                        <p:tgtEl>
                                          <p:spTgt spid="6">
                                            <p:txEl>
                                              <p:pRg st="1" end="1"/>
                                            </p:txEl>
                                          </p:spTgt>
                                        </p:tgtEl>
                                      </p:cBhvr>
                                      <p:to x="100000" y="100000"/>
                                    </p:animScale>
                                    <p:animScale>
                                      <p:cBhvr>
                                        <p:cTn id="17" dur="26">
                                          <p:stCondLst>
                                            <p:cond delay="1642"/>
                                          </p:stCondLst>
                                        </p:cTn>
                                        <p:tgtEl>
                                          <p:spTgt spid="6">
                                            <p:txEl>
                                              <p:pRg st="1" end="1"/>
                                            </p:txEl>
                                          </p:spTgt>
                                        </p:tgtEl>
                                      </p:cBhvr>
                                      <p:to x="100000" y="90000"/>
                                    </p:animScale>
                                    <p:animScale>
                                      <p:cBhvr>
                                        <p:cTn id="18" dur="166" decel="50000">
                                          <p:stCondLst>
                                            <p:cond delay="1668"/>
                                          </p:stCondLst>
                                        </p:cTn>
                                        <p:tgtEl>
                                          <p:spTgt spid="6">
                                            <p:txEl>
                                              <p:pRg st="1" end="1"/>
                                            </p:txEl>
                                          </p:spTgt>
                                        </p:tgtEl>
                                      </p:cBhvr>
                                      <p:to x="100000" y="100000"/>
                                    </p:animScale>
                                    <p:animScale>
                                      <p:cBhvr>
                                        <p:cTn id="19" dur="26">
                                          <p:stCondLst>
                                            <p:cond delay="1808"/>
                                          </p:stCondLst>
                                        </p:cTn>
                                        <p:tgtEl>
                                          <p:spTgt spid="6">
                                            <p:txEl>
                                              <p:pRg st="1" end="1"/>
                                            </p:txEl>
                                          </p:spTgt>
                                        </p:tgtEl>
                                      </p:cBhvr>
                                      <p:to x="100000" y="95000"/>
                                    </p:animScale>
                                    <p:animScale>
                                      <p:cBhvr>
                                        <p:cTn id="20" dur="166" decel="50000">
                                          <p:stCondLst>
                                            <p:cond delay="1834"/>
                                          </p:stCondLst>
                                        </p:cTn>
                                        <p:tgtEl>
                                          <p:spTgt spid="6">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down)">
                                      <p:cBhvr>
                                        <p:cTn id="23" dur="580">
                                          <p:stCondLst>
                                            <p:cond delay="0"/>
                                          </p:stCondLst>
                                        </p:cTn>
                                        <p:tgtEl>
                                          <p:spTgt spid="6">
                                            <p:txEl>
                                              <p:pRg st="2" end="2"/>
                                            </p:txEl>
                                          </p:spTgt>
                                        </p:tgtEl>
                                      </p:cBhvr>
                                    </p:animEffect>
                                    <p:anim calcmode="lin" valueType="num">
                                      <p:cBhvr>
                                        <p:cTn id="24"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2" end="2"/>
                                            </p:txEl>
                                          </p:spTgt>
                                        </p:tgtEl>
                                      </p:cBhvr>
                                      <p:to x="100000" y="60000"/>
                                    </p:animScale>
                                    <p:animScale>
                                      <p:cBhvr>
                                        <p:cTn id="30" dur="166" decel="50000">
                                          <p:stCondLst>
                                            <p:cond delay="676"/>
                                          </p:stCondLst>
                                        </p:cTn>
                                        <p:tgtEl>
                                          <p:spTgt spid="6">
                                            <p:txEl>
                                              <p:pRg st="2" end="2"/>
                                            </p:txEl>
                                          </p:spTgt>
                                        </p:tgtEl>
                                      </p:cBhvr>
                                      <p:to x="100000" y="100000"/>
                                    </p:animScale>
                                    <p:animScale>
                                      <p:cBhvr>
                                        <p:cTn id="31" dur="26">
                                          <p:stCondLst>
                                            <p:cond delay="1312"/>
                                          </p:stCondLst>
                                        </p:cTn>
                                        <p:tgtEl>
                                          <p:spTgt spid="6">
                                            <p:txEl>
                                              <p:pRg st="2" end="2"/>
                                            </p:txEl>
                                          </p:spTgt>
                                        </p:tgtEl>
                                      </p:cBhvr>
                                      <p:to x="100000" y="80000"/>
                                    </p:animScale>
                                    <p:animScale>
                                      <p:cBhvr>
                                        <p:cTn id="32" dur="166" decel="50000">
                                          <p:stCondLst>
                                            <p:cond delay="1338"/>
                                          </p:stCondLst>
                                        </p:cTn>
                                        <p:tgtEl>
                                          <p:spTgt spid="6">
                                            <p:txEl>
                                              <p:pRg st="2" end="2"/>
                                            </p:txEl>
                                          </p:spTgt>
                                        </p:tgtEl>
                                      </p:cBhvr>
                                      <p:to x="100000" y="100000"/>
                                    </p:animScale>
                                    <p:animScale>
                                      <p:cBhvr>
                                        <p:cTn id="33" dur="26">
                                          <p:stCondLst>
                                            <p:cond delay="1642"/>
                                          </p:stCondLst>
                                        </p:cTn>
                                        <p:tgtEl>
                                          <p:spTgt spid="6">
                                            <p:txEl>
                                              <p:pRg st="2" end="2"/>
                                            </p:txEl>
                                          </p:spTgt>
                                        </p:tgtEl>
                                      </p:cBhvr>
                                      <p:to x="100000" y="90000"/>
                                    </p:animScale>
                                    <p:animScale>
                                      <p:cBhvr>
                                        <p:cTn id="34" dur="166" decel="50000">
                                          <p:stCondLst>
                                            <p:cond delay="1668"/>
                                          </p:stCondLst>
                                        </p:cTn>
                                        <p:tgtEl>
                                          <p:spTgt spid="6">
                                            <p:txEl>
                                              <p:pRg st="2" end="2"/>
                                            </p:txEl>
                                          </p:spTgt>
                                        </p:tgtEl>
                                      </p:cBhvr>
                                      <p:to x="100000" y="100000"/>
                                    </p:animScale>
                                    <p:animScale>
                                      <p:cBhvr>
                                        <p:cTn id="35" dur="26">
                                          <p:stCondLst>
                                            <p:cond delay="1808"/>
                                          </p:stCondLst>
                                        </p:cTn>
                                        <p:tgtEl>
                                          <p:spTgt spid="6">
                                            <p:txEl>
                                              <p:pRg st="2" end="2"/>
                                            </p:txEl>
                                          </p:spTgt>
                                        </p:tgtEl>
                                      </p:cBhvr>
                                      <p:to x="100000" y="95000"/>
                                    </p:animScale>
                                    <p:animScale>
                                      <p:cBhvr>
                                        <p:cTn id="36" dur="166" decel="50000">
                                          <p:stCondLst>
                                            <p:cond delay="1834"/>
                                          </p:stCondLst>
                                        </p:cTn>
                                        <p:tgtEl>
                                          <p:spTgt spid="6">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wipe(down)">
                                      <p:cBhvr>
                                        <p:cTn id="39" dur="580">
                                          <p:stCondLst>
                                            <p:cond delay="0"/>
                                          </p:stCondLst>
                                        </p:cTn>
                                        <p:tgtEl>
                                          <p:spTgt spid="6">
                                            <p:txEl>
                                              <p:pRg st="3" end="3"/>
                                            </p:txEl>
                                          </p:spTgt>
                                        </p:tgtEl>
                                      </p:cBhvr>
                                    </p:animEffect>
                                    <p:anim calcmode="lin" valueType="num">
                                      <p:cBhvr>
                                        <p:cTn id="40"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xEl>
                                              <p:pRg st="3" end="3"/>
                                            </p:txEl>
                                          </p:spTgt>
                                        </p:tgtEl>
                                      </p:cBhvr>
                                      <p:to x="100000" y="60000"/>
                                    </p:animScale>
                                    <p:animScale>
                                      <p:cBhvr>
                                        <p:cTn id="46" dur="166" decel="50000">
                                          <p:stCondLst>
                                            <p:cond delay="676"/>
                                          </p:stCondLst>
                                        </p:cTn>
                                        <p:tgtEl>
                                          <p:spTgt spid="6">
                                            <p:txEl>
                                              <p:pRg st="3" end="3"/>
                                            </p:txEl>
                                          </p:spTgt>
                                        </p:tgtEl>
                                      </p:cBhvr>
                                      <p:to x="100000" y="100000"/>
                                    </p:animScale>
                                    <p:animScale>
                                      <p:cBhvr>
                                        <p:cTn id="47" dur="26">
                                          <p:stCondLst>
                                            <p:cond delay="1312"/>
                                          </p:stCondLst>
                                        </p:cTn>
                                        <p:tgtEl>
                                          <p:spTgt spid="6">
                                            <p:txEl>
                                              <p:pRg st="3" end="3"/>
                                            </p:txEl>
                                          </p:spTgt>
                                        </p:tgtEl>
                                      </p:cBhvr>
                                      <p:to x="100000" y="80000"/>
                                    </p:animScale>
                                    <p:animScale>
                                      <p:cBhvr>
                                        <p:cTn id="48" dur="166" decel="50000">
                                          <p:stCondLst>
                                            <p:cond delay="1338"/>
                                          </p:stCondLst>
                                        </p:cTn>
                                        <p:tgtEl>
                                          <p:spTgt spid="6">
                                            <p:txEl>
                                              <p:pRg st="3" end="3"/>
                                            </p:txEl>
                                          </p:spTgt>
                                        </p:tgtEl>
                                      </p:cBhvr>
                                      <p:to x="100000" y="100000"/>
                                    </p:animScale>
                                    <p:animScale>
                                      <p:cBhvr>
                                        <p:cTn id="49" dur="26">
                                          <p:stCondLst>
                                            <p:cond delay="1642"/>
                                          </p:stCondLst>
                                        </p:cTn>
                                        <p:tgtEl>
                                          <p:spTgt spid="6">
                                            <p:txEl>
                                              <p:pRg st="3" end="3"/>
                                            </p:txEl>
                                          </p:spTgt>
                                        </p:tgtEl>
                                      </p:cBhvr>
                                      <p:to x="100000" y="90000"/>
                                    </p:animScale>
                                    <p:animScale>
                                      <p:cBhvr>
                                        <p:cTn id="50" dur="166" decel="50000">
                                          <p:stCondLst>
                                            <p:cond delay="1668"/>
                                          </p:stCondLst>
                                        </p:cTn>
                                        <p:tgtEl>
                                          <p:spTgt spid="6">
                                            <p:txEl>
                                              <p:pRg st="3" end="3"/>
                                            </p:txEl>
                                          </p:spTgt>
                                        </p:tgtEl>
                                      </p:cBhvr>
                                      <p:to x="100000" y="100000"/>
                                    </p:animScale>
                                    <p:animScale>
                                      <p:cBhvr>
                                        <p:cTn id="51" dur="26">
                                          <p:stCondLst>
                                            <p:cond delay="1808"/>
                                          </p:stCondLst>
                                        </p:cTn>
                                        <p:tgtEl>
                                          <p:spTgt spid="6">
                                            <p:txEl>
                                              <p:pRg st="3" end="3"/>
                                            </p:txEl>
                                          </p:spTgt>
                                        </p:tgtEl>
                                      </p:cBhvr>
                                      <p:to x="100000" y="95000"/>
                                    </p:animScale>
                                    <p:animScale>
                                      <p:cBhvr>
                                        <p:cTn id="52" dur="166" decel="50000">
                                          <p:stCondLst>
                                            <p:cond delay="1834"/>
                                          </p:stCondLst>
                                        </p:cTn>
                                        <p:tgtEl>
                                          <p:spTgt spid="6">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wipe(down)">
                                      <p:cBhvr>
                                        <p:cTn id="55" dur="580">
                                          <p:stCondLst>
                                            <p:cond delay="0"/>
                                          </p:stCondLst>
                                        </p:cTn>
                                        <p:tgtEl>
                                          <p:spTgt spid="6">
                                            <p:txEl>
                                              <p:pRg st="4" end="4"/>
                                            </p:txEl>
                                          </p:spTgt>
                                        </p:tgtEl>
                                      </p:cBhvr>
                                    </p:animEffect>
                                    <p:anim calcmode="lin" valueType="num">
                                      <p:cBhvr>
                                        <p:cTn id="56"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xEl>
                                              <p:pRg st="4" end="4"/>
                                            </p:txEl>
                                          </p:spTgt>
                                        </p:tgtEl>
                                      </p:cBhvr>
                                      <p:to x="100000" y="60000"/>
                                    </p:animScale>
                                    <p:animScale>
                                      <p:cBhvr>
                                        <p:cTn id="62" dur="166" decel="50000">
                                          <p:stCondLst>
                                            <p:cond delay="676"/>
                                          </p:stCondLst>
                                        </p:cTn>
                                        <p:tgtEl>
                                          <p:spTgt spid="6">
                                            <p:txEl>
                                              <p:pRg st="4" end="4"/>
                                            </p:txEl>
                                          </p:spTgt>
                                        </p:tgtEl>
                                      </p:cBhvr>
                                      <p:to x="100000" y="100000"/>
                                    </p:animScale>
                                    <p:animScale>
                                      <p:cBhvr>
                                        <p:cTn id="63" dur="26">
                                          <p:stCondLst>
                                            <p:cond delay="1312"/>
                                          </p:stCondLst>
                                        </p:cTn>
                                        <p:tgtEl>
                                          <p:spTgt spid="6">
                                            <p:txEl>
                                              <p:pRg st="4" end="4"/>
                                            </p:txEl>
                                          </p:spTgt>
                                        </p:tgtEl>
                                      </p:cBhvr>
                                      <p:to x="100000" y="80000"/>
                                    </p:animScale>
                                    <p:animScale>
                                      <p:cBhvr>
                                        <p:cTn id="64" dur="166" decel="50000">
                                          <p:stCondLst>
                                            <p:cond delay="1338"/>
                                          </p:stCondLst>
                                        </p:cTn>
                                        <p:tgtEl>
                                          <p:spTgt spid="6">
                                            <p:txEl>
                                              <p:pRg st="4" end="4"/>
                                            </p:txEl>
                                          </p:spTgt>
                                        </p:tgtEl>
                                      </p:cBhvr>
                                      <p:to x="100000" y="100000"/>
                                    </p:animScale>
                                    <p:animScale>
                                      <p:cBhvr>
                                        <p:cTn id="65" dur="26">
                                          <p:stCondLst>
                                            <p:cond delay="1642"/>
                                          </p:stCondLst>
                                        </p:cTn>
                                        <p:tgtEl>
                                          <p:spTgt spid="6">
                                            <p:txEl>
                                              <p:pRg st="4" end="4"/>
                                            </p:txEl>
                                          </p:spTgt>
                                        </p:tgtEl>
                                      </p:cBhvr>
                                      <p:to x="100000" y="90000"/>
                                    </p:animScale>
                                    <p:animScale>
                                      <p:cBhvr>
                                        <p:cTn id="66" dur="166" decel="50000">
                                          <p:stCondLst>
                                            <p:cond delay="1668"/>
                                          </p:stCondLst>
                                        </p:cTn>
                                        <p:tgtEl>
                                          <p:spTgt spid="6">
                                            <p:txEl>
                                              <p:pRg st="4" end="4"/>
                                            </p:txEl>
                                          </p:spTgt>
                                        </p:tgtEl>
                                      </p:cBhvr>
                                      <p:to x="100000" y="100000"/>
                                    </p:animScale>
                                    <p:animScale>
                                      <p:cBhvr>
                                        <p:cTn id="67" dur="26">
                                          <p:stCondLst>
                                            <p:cond delay="1808"/>
                                          </p:stCondLst>
                                        </p:cTn>
                                        <p:tgtEl>
                                          <p:spTgt spid="6">
                                            <p:txEl>
                                              <p:pRg st="4" end="4"/>
                                            </p:txEl>
                                          </p:spTgt>
                                        </p:tgtEl>
                                      </p:cBhvr>
                                      <p:to x="100000" y="95000"/>
                                    </p:animScale>
                                    <p:animScale>
                                      <p:cBhvr>
                                        <p:cTn id="68" dur="166" decel="50000">
                                          <p:stCondLst>
                                            <p:cond delay="1834"/>
                                          </p:stCondLst>
                                        </p:cTn>
                                        <p:tgtEl>
                                          <p:spTgt spid="6">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animEffect transition="in" filter="wipe(down)">
                                      <p:cBhvr>
                                        <p:cTn id="71" dur="580">
                                          <p:stCondLst>
                                            <p:cond delay="0"/>
                                          </p:stCondLst>
                                        </p:cTn>
                                        <p:tgtEl>
                                          <p:spTgt spid="6">
                                            <p:txEl>
                                              <p:pRg st="5" end="5"/>
                                            </p:txEl>
                                          </p:spTgt>
                                        </p:tgtEl>
                                      </p:cBhvr>
                                    </p:animEffect>
                                    <p:anim calcmode="lin" valueType="num">
                                      <p:cBhvr>
                                        <p:cTn id="72"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xEl>
                                              <p:pRg st="5" end="5"/>
                                            </p:txEl>
                                          </p:spTgt>
                                        </p:tgtEl>
                                      </p:cBhvr>
                                      <p:to x="100000" y="60000"/>
                                    </p:animScale>
                                    <p:animScale>
                                      <p:cBhvr>
                                        <p:cTn id="78" dur="166" decel="50000">
                                          <p:stCondLst>
                                            <p:cond delay="676"/>
                                          </p:stCondLst>
                                        </p:cTn>
                                        <p:tgtEl>
                                          <p:spTgt spid="6">
                                            <p:txEl>
                                              <p:pRg st="5" end="5"/>
                                            </p:txEl>
                                          </p:spTgt>
                                        </p:tgtEl>
                                      </p:cBhvr>
                                      <p:to x="100000" y="100000"/>
                                    </p:animScale>
                                    <p:animScale>
                                      <p:cBhvr>
                                        <p:cTn id="79" dur="26">
                                          <p:stCondLst>
                                            <p:cond delay="1312"/>
                                          </p:stCondLst>
                                        </p:cTn>
                                        <p:tgtEl>
                                          <p:spTgt spid="6">
                                            <p:txEl>
                                              <p:pRg st="5" end="5"/>
                                            </p:txEl>
                                          </p:spTgt>
                                        </p:tgtEl>
                                      </p:cBhvr>
                                      <p:to x="100000" y="80000"/>
                                    </p:animScale>
                                    <p:animScale>
                                      <p:cBhvr>
                                        <p:cTn id="80" dur="166" decel="50000">
                                          <p:stCondLst>
                                            <p:cond delay="1338"/>
                                          </p:stCondLst>
                                        </p:cTn>
                                        <p:tgtEl>
                                          <p:spTgt spid="6">
                                            <p:txEl>
                                              <p:pRg st="5" end="5"/>
                                            </p:txEl>
                                          </p:spTgt>
                                        </p:tgtEl>
                                      </p:cBhvr>
                                      <p:to x="100000" y="100000"/>
                                    </p:animScale>
                                    <p:animScale>
                                      <p:cBhvr>
                                        <p:cTn id="81" dur="26">
                                          <p:stCondLst>
                                            <p:cond delay="1642"/>
                                          </p:stCondLst>
                                        </p:cTn>
                                        <p:tgtEl>
                                          <p:spTgt spid="6">
                                            <p:txEl>
                                              <p:pRg st="5" end="5"/>
                                            </p:txEl>
                                          </p:spTgt>
                                        </p:tgtEl>
                                      </p:cBhvr>
                                      <p:to x="100000" y="90000"/>
                                    </p:animScale>
                                    <p:animScale>
                                      <p:cBhvr>
                                        <p:cTn id="82" dur="166" decel="50000">
                                          <p:stCondLst>
                                            <p:cond delay="1668"/>
                                          </p:stCondLst>
                                        </p:cTn>
                                        <p:tgtEl>
                                          <p:spTgt spid="6">
                                            <p:txEl>
                                              <p:pRg st="5" end="5"/>
                                            </p:txEl>
                                          </p:spTgt>
                                        </p:tgtEl>
                                      </p:cBhvr>
                                      <p:to x="100000" y="100000"/>
                                    </p:animScale>
                                    <p:animScale>
                                      <p:cBhvr>
                                        <p:cTn id="83" dur="26">
                                          <p:stCondLst>
                                            <p:cond delay="1808"/>
                                          </p:stCondLst>
                                        </p:cTn>
                                        <p:tgtEl>
                                          <p:spTgt spid="6">
                                            <p:txEl>
                                              <p:pRg st="5" end="5"/>
                                            </p:txEl>
                                          </p:spTgt>
                                        </p:tgtEl>
                                      </p:cBhvr>
                                      <p:to x="100000" y="95000"/>
                                    </p:animScale>
                                    <p:animScale>
                                      <p:cBhvr>
                                        <p:cTn id="84" dur="166" decel="50000">
                                          <p:stCondLst>
                                            <p:cond delay="1834"/>
                                          </p:stCondLst>
                                        </p:cTn>
                                        <p:tgtEl>
                                          <p:spTgt spid="6">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E8A7B3AD-4A4E-43EA-9018-9DF5B0260818}"/>
              </a:ext>
            </a:extLst>
          </p:cNvPr>
          <p:cNvSpPr>
            <a:spLocks noGrp="1"/>
          </p:cNvSpPr>
          <p:nvPr>
            <p:ph idx="1"/>
          </p:nvPr>
        </p:nvSpPr>
        <p:spPr>
          <a:xfrm>
            <a:off x="191344" y="652940"/>
            <a:ext cx="11809312" cy="720080"/>
          </a:xfrm>
        </p:spPr>
        <p:txBody>
          <a:bodyPr>
            <a:normAutofit/>
          </a:bodyPr>
          <a:lstStyle/>
          <a:p>
            <a:pPr algn="just">
              <a:buClr>
                <a:schemeClr val="tx1"/>
              </a:buClr>
              <a:buSzPct val="99000"/>
              <a:buFont typeface="Wingdings" panose="05000000000000000000" pitchFamily="2" charset="2"/>
              <a:buChar char="§"/>
            </a:pPr>
            <a:r>
              <a:rPr lang="pt-BR" sz="3000" dirty="0">
                <a:latin typeface="Arial" panose="020B0604020202020204" pitchFamily="34" charset="0"/>
                <a:cs typeface="Arial" panose="020B0604020202020204" pitchFamily="34" charset="0"/>
              </a:rPr>
              <a:t>A POF (Pesquisa de Orçamento Familiar) e os “Grupos” do IPCA.</a:t>
            </a:r>
          </a:p>
        </p:txBody>
      </p:sp>
      <p:pic>
        <p:nvPicPr>
          <p:cNvPr id="6" name="Imagem 5">
            <a:extLst>
              <a:ext uri="{FF2B5EF4-FFF2-40B4-BE49-F238E27FC236}">
                <a16:creationId xmlns:a16="http://schemas.microsoft.com/office/drawing/2014/main" id="{47BFD2F1-B99E-4F15-BCED-37092D6B1008}"/>
              </a:ext>
            </a:extLst>
          </p:cNvPr>
          <p:cNvPicPr>
            <a:picLocks noChangeAspect="1"/>
          </p:cNvPicPr>
          <p:nvPr/>
        </p:nvPicPr>
        <p:blipFill>
          <a:blip r:embed="rId2"/>
          <a:stretch>
            <a:fillRect/>
          </a:stretch>
        </p:blipFill>
        <p:spPr>
          <a:xfrm>
            <a:off x="-1" y="1196752"/>
            <a:ext cx="12210757" cy="5760640"/>
          </a:xfrm>
          <a:prstGeom prst="rect">
            <a:avLst/>
          </a:prstGeom>
        </p:spPr>
      </p:pic>
      <p:sp>
        <p:nvSpPr>
          <p:cNvPr id="7" name="Título 2">
            <a:extLst>
              <a:ext uri="{FF2B5EF4-FFF2-40B4-BE49-F238E27FC236}">
                <a16:creationId xmlns:a16="http://schemas.microsoft.com/office/drawing/2014/main" id="{A0794B5B-D708-4C20-B3B4-36EFED88164D}"/>
              </a:ext>
            </a:extLst>
          </p:cNvPr>
          <p:cNvSpPr>
            <a:spLocks noGrp="1"/>
          </p:cNvSpPr>
          <p:nvPr>
            <p:ph type="title"/>
          </p:nvPr>
        </p:nvSpPr>
        <p:spPr>
          <a:xfrm>
            <a:off x="2305873" y="59638"/>
            <a:ext cx="7112631" cy="857250"/>
          </a:xfrm>
        </p:spPr>
        <p:txBody>
          <a:bodyPr/>
          <a:lstStyle/>
          <a:p>
            <a:pPr algn="ctr"/>
            <a:r>
              <a:rPr lang="pt-BR" sz="3600" b="1" dirty="0">
                <a:solidFill>
                  <a:schemeClr val="tx1"/>
                </a:solidFill>
                <a:effectLst/>
                <a:latin typeface="Arial" panose="020B0604020202020204" pitchFamily="34" charset="0"/>
                <a:cs typeface="Arial" panose="020B0604020202020204" pitchFamily="34" charset="0"/>
              </a:rPr>
              <a:t>Observações Sobre a Inflação</a:t>
            </a:r>
          </a:p>
        </p:txBody>
      </p:sp>
    </p:spTree>
    <p:extLst>
      <p:ext uri="{BB962C8B-B14F-4D97-AF65-F5344CB8AC3E}">
        <p14:creationId xmlns:p14="http://schemas.microsoft.com/office/powerpoint/2010/main" val="31645374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E27630A-C71B-4382-A2CB-FE0CFF6BD1CD}"/>
              </a:ext>
            </a:extLst>
          </p:cNvPr>
          <p:cNvSpPr/>
          <p:nvPr/>
        </p:nvSpPr>
        <p:spPr bwMode="auto">
          <a:xfrm>
            <a:off x="0" y="1049203"/>
            <a:ext cx="12192000" cy="4894803"/>
          </a:xfrm>
          <a:prstGeom prst="rect">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vert="horz" wrap="none" lIns="90488" tIns="44450" rIns="90488" bIns="4445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Times New Roman" pitchFamily="18" charset="0"/>
            </a:endParaRPr>
          </a:p>
        </p:txBody>
      </p:sp>
      <p:sp>
        <p:nvSpPr>
          <p:cNvPr id="5" name="Espaço Reservado para Conteúdo 2">
            <a:extLst>
              <a:ext uri="{FF2B5EF4-FFF2-40B4-BE49-F238E27FC236}">
                <a16:creationId xmlns:a16="http://schemas.microsoft.com/office/drawing/2014/main" id="{D89971C9-9633-48BB-95F5-FFD0FBD04BEF}"/>
              </a:ext>
            </a:extLst>
          </p:cNvPr>
          <p:cNvSpPr>
            <a:spLocks noGrp="1"/>
          </p:cNvSpPr>
          <p:nvPr>
            <p:ph idx="1"/>
          </p:nvPr>
        </p:nvSpPr>
        <p:spPr>
          <a:xfrm>
            <a:off x="335360" y="168360"/>
            <a:ext cx="11551840" cy="720080"/>
          </a:xfrm>
        </p:spPr>
        <p:txBody>
          <a:bodyPr/>
          <a:lstStyle/>
          <a:p>
            <a:pPr>
              <a:buClr>
                <a:srgbClr val="000000"/>
              </a:buClr>
              <a:buSzPct val="101000"/>
              <a:buFont typeface="Wingdings" panose="05000000000000000000" pitchFamily="2" charset="2"/>
              <a:buChar char="§"/>
            </a:pPr>
            <a:r>
              <a:rPr lang="pt-BR" b="1" dirty="0">
                <a:effectLst/>
                <a:latin typeface="Arial" panose="020B0604020202020204" pitchFamily="34" charset="0"/>
                <a:cs typeface="Arial" panose="020B0604020202020204" pitchFamily="34" charset="0"/>
              </a:rPr>
              <a:t>Exemplo – PIB Trimestral – Brasil – 1996 - 2019</a:t>
            </a:r>
          </a:p>
        </p:txBody>
      </p:sp>
      <p:pic>
        <p:nvPicPr>
          <p:cNvPr id="6" name="Imagem 5">
            <a:extLst>
              <a:ext uri="{FF2B5EF4-FFF2-40B4-BE49-F238E27FC236}">
                <a16:creationId xmlns:a16="http://schemas.microsoft.com/office/drawing/2014/main" id="{FD182588-BF29-43C9-AD03-1E1E79DD8D41}"/>
              </a:ext>
            </a:extLst>
          </p:cNvPr>
          <p:cNvPicPr>
            <a:picLocks noChangeAspect="1"/>
          </p:cNvPicPr>
          <p:nvPr/>
        </p:nvPicPr>
        <p:blipFill>
          <a:blip r:embed="rId2"/>
          <a:stretch>
            <a:fillRect/>
          </a:stretch>
        </p:blipFill>
        <p:spPr>
          <a:xfrm>
            <a:off x="119336" y="1703834"/>
            <a:ext cx="5591944" cy="4096157"/>
          </a:xfrm>
          <a:prstGeom prst="rect">
            <a:avLst/>
          </a:prstGeom>
        </p:spPr>
      </p:pic>
      <p:pic>
        <p:nvPicPr>
          <p:cNvPr id="7" name="Imagem 6">
            <a:extLst>
              <a:ext uri="{FF2B5EF4-FFF2-40B4-BE49-F238E27FC236}">
                <a16:creationId xmlns:a16="http://schemas.microsoft.com/office/drawing/2014/main" id="{8C632F70-B833-47C7-A5F1-5842F449BE0C}"/>
              </a:ext>
            </a:extLst>
          </p:cNvPr>
          <p:cNvPicPr>
            <a:picLocks noChangeAspect="1"/>
          </p:cNvPicPr>
          <p:nvPr/>
        </p:nvPicPr>
        <p:blipFill>
          <a:blip r:embed="rId3"/>
          <a:stretch>
            <a:fillRect/>
          </a:stretch>
        </p:blipFill>
        <p:spPr>
          <a:xfrm>
            <a:off x="5783288" y="1311053"/>
            <a:ext cx="6336704" cy="4337703"/>
          </a:xfrm>
          <a:prstGeom prst="rect">
            <a:avLst/>
          </a:prstGeom>
        </p:spPr>
      </p:pic>
      <p:sp>
        <p:nvSpPr>
          <p:cNvPr id="8" name="CaixaDeTexto 7">
            <a:extLst>
              <a:ext uri="{FF2B5EF4-FFF2-40B4-BE49-F238E27FC236}">
                <a16:creationId xmlns:a16="http://schemas.microsoft.com/office/drawing/2014/main" id="{DAB296A5-B2C4-4C24-93EF-4A0193F3F361}"/>
              </a:ext>
            </a:extLst>
          </p:cNvPr>
          <p:cNvSpPr txBox="1"/>
          <p:nvPr/>
        </p:nvSpPr>
        <p:spPr>
          <a:xfrm>
            <a:off x="1847528" y="4287823"/>
            <a:ext cx="3816424" cy="646331"/>
          </a:xfrm>
          <a:prstGeom prst="rect">
            <a:avLst/>
          </a:prstGeom>
          <a:solidFill>
            <a:srgbClr val="E9FDE7"/>
          </a:solidFill>
          <a:ln>
            <a:solidFill>
              <a:schemeClr val="tx1"/>
            </a:solidFill>
          </a:ln>
        </p:spPr>
        <p:txBody>
          <a:bodyPr wrap="square" rtlCol="0">
            <a:spAutoFit/>
          </a:bodyPr>
          <a:lstStyle/>
          <a:p>
            <a:r>
              <a:rPr lang="pt-BR" sz="1800" dirty="0">
                <a:solidFill>
                  <a:srgbClr val="000000"/>
                </a:solidFill>
                <a:latin typeface="Arial" panose="020B0604020202020204" pitchFamily="34" charset="0"/>
                <a:cs typeface="Arial" panose="020B0604020202020204" pitchFamily="34" charset="0"/>
              </a:rPr>
              <a:t>Sazonalidade </a:t>
            </a:r>
            <a:r>
              <a:rPr lang="pt-BR" sz="1800" dirty="0">
                <a:solidFill>
                  <a:srgbClr val="000000"/>
                </a:solidFill>
                <a:latin typeface="Calibri" panose="020F0502020204030204" pitchFamily="34" charset="0"/>
                <a:cs typeface="Calibri" panose="020F0502020204030204" pitchFamily="34" charset="0"/>
              </a:rPr>
              <a:t>→</a:t>
            </a:r>
            <a:r>
              <a:rPr lang="pt-BR" sz="1800" dirty="0">
                <a:solidFill>
                  <a:srgbClr val="000000"/>
                </a:solidFill>
                <a:latin typeface="Arial" panose="020B0604020202020204" pitchFamily="34" charset="0"/>
                <a:cs typeface="Arial" panose="020B0604020202020204" pitchFamily="34" charset="0"/>
              </a:rPr>
              <a:t> o PIB “sempre” aumenta em T4 (em relação ao T3)</a:t>
            </a:r>
          </a:p>
        </p:txBody>
      </p:sp>
      <p:sp>
        <p:nvSpPr>
          <p:cNvPr id="9" name="CaixaDeTexto 8">
            <a:extLst>
              <a:ext uri="{FF2B5EF4-FFF2-40B4-BE49-F238E27FC236}">
                <a16:creationId xmlns:a16="http://schemas.microsoft.com/office/drawing/2014/main" id="{3F9AE3D9-8D93-4C58-B19F-0F28DD3BDEBD}"/>
              </a:ext>
            </a:extLst>
          </p:cNvPr>
          <p:cNvSpPr txBox="1"/>
          <p:nvPr/>
        </p:nvSpPr>
        <p:spPr>
          <a:xfrm>
            <a:off x="7320136" y="1902848"/>
            <a:ext cx="3384376" cy="646331"/>
          </a:xfrm>
          <a:prstGeom prst="rect">
            <a:avLst/>
          </a:prstGeom>
          <a:solidFill>
            <a:srgbClr val="FFCCFF"/>
          </a:solidFill>
          <a:ln>
            <a:solidFill>
              <a:srgbClr val="C00000"/>
            </a:solidFill>
          </a:ln>
        </p:spPr>
        <p:txBody>
          <a:bodyPr wrap="square" rtlCol="0">
            <a:spAutoFit/>
          </a:bodyPr>
          <a:lstStyle/>
          <a:p>
            <a:r>
              <a:rPr lang="pt-BR" sz="1800" dirty="0">
                <a:solidFill>
                  <a:srgbClr val="C00000"/>
                </a:solidFill>
                <a:latin typeface="Arial" panose="020B0604020202020204" pitchFamily="34" charset="0"/>
                <a:cs typeface="Arial" panose="020B0604020202020204" pitchFamily="34" charset="0"/>
              </a:rPr>
              <a:t>Série sem Tendência, mas com alguns movimentos Irregulares</a:t>
            </a:r>
          </a:p>
        </p:txBody>
      </p:sp>
      <p:sp>
        <p:nvSpPr>
          <p:cNvPr id="10" name="Elipse 9">
            <a:extLst>
              <a:ext uri="{FF2B5EF4-FFF2-40B4-BE49-F238E27FC236}">
                <a16:creationId xmlns:a16="http://schemas.microsoft.com/office/drawing/2014/main" id="{24B6ECB4-889D-451E-902D-28B2383121E1}"/>
              </a:ext>
            </a:extLst>
          </p:cNvPr>
          <p:cNvSpPr/>
          <p:nvPr/>
        </p:nvSpPr>
        <p:spPr bwMode="auto">
          <a:xfrm>
            <a:off x="9120336" y="4351120"/>
            <a:ext cx="504056" cy="944815"/>
          </a:xfrm>
          <a:prstGeom prst="ellipse">
            <a:avLst/>
          </a:prstGeom>
          <a:noFill/>
          <a:ln w="12700" cap="flat" cmpd="sng" algn="ctr">
            <a:solidFill>
              <a:srgbClr val="C00000"/>
            </a:solidFill>
            <a:prstDash val="solid"/>
            <a:round/>
            <a:headEnd type="none" w="med" len="med"/>
            <a:tailEnd type="none" w="med" len="med"/>
          </a:ln>
          <a:effectLst/>
        </p:spPr>
        <p:txBody>
          <a:bodyPr vert="horz" wrap="none" lIns="90488" tIns="44450" rIns="90488" bIns="4445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Times New Roman" pitchFamily="18" charset="0"/>
            </a:endParaRPr>
          </a:p>
        </p:txBody>
      </p:sp>
      <p:sp>
        <p:nvSpPr>
          <p:cNvPr id="11" name="Elipse 10">
            <a:extLst>
              <a:ext uri="{FF2B5EF4-FFF2-40B4-BE49-F238E27FC236}">
                <a16:creationId xmlns:a16="http://schemas.microsoft.com/office/drawing/2014/main" id="{A9C6AAC8-F63A-4FC8-8A3D-D8E44F628A4F}"/>
              </a:ext>
            </a:extLst>
          </p:cNvPr>
          <p:cNvSpPr/>
          <p:nvPr/>
        </p:nvSpPr>
        <p:spPr bwMode="auto">
          <a:xfrm>
            <a:off x="10776520" y="4215815"/>
            <a:ext cx="360040" cy="728791"/>
          </a:xfrm>
          <a:prstGeom prst="ellipse">
            <a:avLst/>
          </a:prstGeom>
          <a:noFill/>
          <a:ln w="12700" cap="flat" cmpd="sng" algn="ctr">
            <a:solidFill>
              <a:srgbClr val="C00000"/>
            </a:solidFill>
            <a:prstDash val="solid"/>
            <a:round/>
            <a:headEnd type="none" w="med" len="med"/>
            <a:tailEnd type="none" w="med" len="med"/>
          </a:ln>
          <a:effectLst/>
        </p:spPr>
        <p:txBody>
          <a:bodyPr vert="horz" wrap="none" lIns="90488" tIns="44450" rIns="90488" bIns="4445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1174862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75793619-76FF-4E91-BC39-3D5E66487E38}"/>
              </a:ext>
            </a:extLst>
          </p:cNvPr>
          <p:cNvPicPr>
            <a:picLocks noChangeAspect="1"/>
          </p:cNvPicPr>
          <p:nvPr/>
        </p:nvPicPr>
        <p:blipFill>
          <a:blip r:embed="rId2"/>
          <a:stretch>
            <a:fillRect/>
          </a:stretch>
        </p:blipFill>
        <p:spPr>
          <a:xfrm>
            <a:off x="0" y="172278"/>
            <a:ext cx="12192000" cy="6559826"/>
          </a:xfrm>
          <a:prstGeom prst="rect">
            <a:avLst/>
          </a:prstGeom>
        </p:spPr>
      </p:pic>
    </p:spTree>
    <p:extLst>
      <p:ext uri="{BB962C8B-B14F-4D97-AF65-F5344CB8AC3E}">
        <p14:creationId xmlns:p14="http://schemas.microsoft.com/office/powerpoint/2010/main" val="226366366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C4BDFE9C-79FC-4665-8EA9-485C4812C76F}"/>
              </a:ext>
            </a:extLst>
          </p:cNvPr>
          <p:cNvSpPr>
            <a:spLocks noGrp="1"/>
          </p:cNvSpPr>
          <p:nvPr>
            <p:ph idx="1"/>
          </p:nvPr>
        </p:nvSpPr>
        <p:spPr>
          <a:xfrm>
            <a:off x="132522" y="1085296"/>
            <a:ext cx="11873948" cy="2844800"/>
          </a:xfrm>
        </p:spPr>
        <p:txBody>
          <a:bodyPr/>
          <a:lstStyle/>
          <a:p>
            <a:pPr algn="just">
              <a:buClrTx/>
              <a:buSzPct val="96000"/>
              <a:buFont typeface="Wingdings" panose="05000000000000000000" pitchFamily="2" charset="2"/>
              <a:buChar char="§"/>
            </a:pPr>
            <a:r>
              <a:rPr lang="pt-BR" sz="2800" dirty="0">
                <a:latin typeface="Arial" panose="020B0604020202020204" pitchFamily="34" charset="0"/>
                <a:cs typeface="Arial" panose="020B0604020202020204" pitchFamily="34" charset="0"/>
              </a:rPr>
              <a:t>Observe, no </a:t>
            </a:r>
            <a:r>
              <a:rPr lang="pt-BR" sz="2800" i="1" dirty="0">
                <a:latin typeface="Arial" panose="020B0604020202020204" pitchFamily="34" charset="0"/>
                <a:cs typeface="Arial" panose="020B0604020202020204" pitchFamily="34" charset="0"/>
              </a:rPr>
              <a:t>slide</a:t>
            </a:r>
            <a:r>
              <a:rPr lang="pt-BR" sz="2800" dirty="0">
                <a:latin typeface="Arial" panose="020B0604020202020204" pitchFamily="34" charset="0"/>
                <a:cs typeface="Arial" panose="020B0604020202020204" pitchFamily="34" charset="0"/>
              </a:rPr>
              <a:t> seguinte, os dados mais recentes sobre o comportamento do PIB (óticas da oferta e demanda), publicados na seção de “Atividade Econômica” da Carta de Conjuntura 40 do IPEA.</a:t>
            </a:r>
          </a:p>
          <a:p>
            <a:pPr algn="just">
              <a:buClrTx/>
              <a:buSzPct val="96000"/>
              <a:buFont typeface="Wingdings" panose="05000000000000000000" pitchFamily="2" charset="2"/>
              <a:buChar char="§"/>
            </a:pPr>
            <a:endParaRPr lang="pt-BR" sz="12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r>
              <a:rPr lang="pt-BR" sz="2800" dirty="0">
                <a:latin typeface="Arial" panose="020B0604020202020204" pitchFamily="34" charset="0"/>
                <a:cs typeface="Arial" panose="020B0604020202020204" pitchFamily="34" charset="0"/>
              </a:rPr>
              <a:t>Note que são calculadas </a:t>
            </a:r>
            <a:r>
              <a:rPr lang="pt-BR" sz="2800" b="1" dirty="0">
                <a:latin typeface="Arial" panose="020B0604020202020204" pitchFamily="34" charset="0"/>
                <a:cs typeface="Arial" panose="020B0604020202020204" pitchFamily="34" charset="0"/>
              </a:rPr>
              <a:t>três taxas de crescimento</a:t>
            </a:r>
            <a:r>
              <a:rPr lang="pt-BR" sz="2800" dirty="0">
                <a:latin typeface="Arial" panose="020B0604020202020204" pitchFamily="34" charset="0"/>
                <a:cs typeface="Arial" panose="020B0604020202020204" pitchFamily="34" charset="0"/>
              </a:rPr>
              <a:t>:</a:t>
            </a:r>
          </a:p>
          <a:p>
            <a:pPr marL="750880" lvl="1" indent="-457200" algn="just">
              <a:buClrTx/>
              <a:buSzPct val="96000"/>
              <a:buFont typeface="+mj-lt"/>
              <a:buAutoNum type="alphaLcParenR"/>
            </a:pPr>
            <a:r>
              <a:rPr lang="pt-BR" sz="2800" dirty="0">
                <a:latin typeface="Arial" panose="020B0604020202020204" pitchFamily="34" charset="0"/>
                <a:cs typeface="Arial" panose="020B0604020202020204" pitchFamily="34" charset="0"/>
              </a:rPr>
              <a:t>Trimestre em relação ao trimestre anterior (</a:t>
            </a:r>
            <a:r>
              <a:rPr lang="pt-BR" sz="2800" dirty="0" err="1">
                <a:latin typeface="Arial" panose="020B0604020202020204" pitchFamily="34" charset="0"/>
                <a:cs typeface="Arial" panose="020B0604020202020204" pitchFamily="34" charset="0"/>
              </a:rPr>
              <a:t>TsT</a:t>
            </a:r>
            <a:r>
              <a:rPr lang="pt-BR" sz="2800" dirty="0">
                <a:latin typeface="Arial" panose="020B0604020202020204" pitchFamily="34" charset="0"/>
                <a:cs typeface="Arial" panose="020B0604020202020204" pitchFamily="34" charset="0"/>
              </a:rPr>
              <a:t>)</a:t>
            </a:r>
          </a:p>
          <a:p>
            <a:pPr marL="750880" lvl="1" indent="-457200" algn="just">
              <a:buClrTx/>
              <a:buSzPct val="96000"/>
              <a:buFont typeface="+mj-lt"/>
              <a:buAutoNum type="alphaLcParenR"/>
            </a:pPr>
            <a:r>
              <a:rPr lang="pt-BR" sz="2800" dirty="0">
                <a:latin typeface="Arial" panose="020B0604020202020204" pitchFamily="34" charset="0"/>
                <a:cs typeface="Arial" panose="020B0604020202020204" pitchFamily="34" charset="0"/>
              </a:rPr>
              <a:t>Trimestre em relação ao mesmo período (trimestre) do ano anterior) (</a:t>
            </a:r>
            <a:r>
              <a:rPr lang="pt-BR" sz="2800" dirty="0" err="1">
                <a:latin typeface="Arial" panose="020B0604020202020204" pitchFamily="34" charset="0"/>
                <a:cs typeface="Arial" panose="020B0604020202020204" pitchFamily="34" charset="0"/>
              </a:rPr>
              <a:t>AsA</a:t>
            </a:r>
            <a:r>
              <a:rPr lang="pt-BR" sz="2800" dirty="0">
                <a:latin typeface="Arial" panose="020B0604020202020204" pitchFamily="34" charset="0"/>
                <a:cs typeface="Arial" panose="020B0604020202020204" pitchFamily="34" charset="0"/>
              </a:rPr>
              <a:t>  -  interanual)</a:t>
            </a:r>
          </a:p>
          <a:p>
            <a:pPr marL="750880" lvl="1" indent="-457200" algn="just">
              <a:buClrTx/>
              <a:buSzPct val="96000"/>
              <a:buFont typeface="+mj-lt"/>
              <a:buAutoNum type="alphaLcParenR"/>
            </a:pPr>
            <a:r>
              <a:rPr lang="pt-BR" sz="2800" dirty="0">
                <a:latin typeface="Arial" panose="020B0604020202020204" pitchFamily="34" charset="0"/>
                <a:cs typeface="Arial" panose="020B0604020202020204" pitchFamily="34" charset="0"/>
              </a:rPr>
              <a:t>Acumulada em 4 trimestres (trimestral anualizada)</a:t>
            </a:r>
          </a:p>
          <a:p>
            <a:pPr marL="936000" lvl="1" algn="just">
              <a:buClrTx/>
              <a:buSzPct val="96000"/>
            </a:pPr>
            <a:r>
              <a:rPr lang="pt-BR" sz="2800" dirty="0">
                <a:latin typeface="Arial" panose="020B0604020202020204" pitchFamily="34" charset="0"/>
                <a:cs typeface="Arial" panose="020B0604020202020204" pitchFamily="34" charset="0"/>
              </a:rPr>
              <a:t>No quarto trimestre, a taxa de crescimento no ano.</a:t>
            </a:r>
          </a:p>
          <a:p>
            <a:pPr algn="just">
              <a:buClrTx/>
              <a:buSzPct val="96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p:txBody>
      </p:sp>
      <p:sp>
        <p:nvSpPr>
          <p:cNvPr id="5" name="Título 2">
            <a:extLst>
              <a:ext uri="{FF2B5EF4-FFF2-40B4-BE49-F238E27FC236}">
                <a16:creationId xmlns:a16="http://schemas.microsoft.com/office/drawing/2014/main" id="{B8DBC8EF-BEE3-41F2-8E5F-EE2737A8D9DE}"/>
              </a:ext>
            </a:extLst>
          </p:cNvPr>
          <p:cNvSpPr>
            <a:spLocks noGrp="1"/>
          </p:cNvSpPr>
          <p:nvPr>
            <p:ph type="title"/>
          </p:nvPr>
        </p:nvSpPr>
        <p:spPr>
          <a:xfrm>
            <a:off x="743134" y="86966"/>
            <a:ext cx="11700658" cy="827124"/>
          </a:xfrm>
        </p:spPr>
        <p:txBody>
          <a:bodyPr/>
          <a:lstStyle/>
          <a:p>
            <a:r>
              <a:rPr lang="pt-BR" sz="4000" dirty="0">
                <a:solidFill>
                  <a:schemeClr val="tx1"/>
                </a:solidFill>
                <a:effectLst/>
                <a:latin typeface="Arial" panose="020B0604020202020204" pitchFamily="34" charset="0"/>
                <a:cs typeface="Arial" panose="020B0604020202020204" pitchFamily="34" charset="0"/>
              </a:rPr>
              <a:t>Como São Apresentados os Dados do PIB</a:t>
            </a:r>
          </a:p>
        </p:txBody>
      </p:sp>
    </p:spTree>
    <p:extLst>
      <p:ext uri="{BB962C8B-B14F-4D97-AF65-F5344CB8AC3E}">
        <p14:creationId xmlns:p14="http://schemas.microsoft.com/office/powerpoint/2010/main" val="213181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7EC1E4B-21F7-48E6-98DA-600EA7C65D29}"/>
              </a:ext>
            </a:extLst>
          </p:cNvPr>
          <p:cNvPicPr>
            <a:picLocks noChangeAspect="1"/>
          </p:cNvPicPr>
          <p:nvPr/>
        </p:nvPicPr>
        <p:blipFill>
          <a:blip r:embed="rId2"/>
          <a:stretch>
            <a:fillRect/>
          </a:stretch>
        </p:blipFill>
        <p:spPr>
          <a:xfrm>
            <a:off x="39756" y="198371"/>
            <a:ext cx="12099235" cy="6533733"/>
          </a:xfrm>
          <a:prstGeom prst="rect">
            <a:avLst/>
          </a:prstGeom>
          <a:ln>
            <a:solidFill>
              <a:schemeClr val="tx1"/>
            </a:solidFill>
          </a:ln>
        </p:spPr>
      </p:pic>
    </p:spTree>
    <p:extLst>
      <p:ext uri="{BB962C8B-B14F-4D97-AF65-F5344CB8AC3E}">
        <p14:creationId xmlns:p14="http://schemas.microsoft.com/office/powerpoint/2010/main" val="168159500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14DB3A8-D515-4B7D-8FC0-4F743B54E7A8}"/>
              </a:ext>
            </a:extLst>
          </p:cNvPr>
          <p:cNvPicPr>
            <a:picLocks noChangeAspect="1"/>
          </p:cNvPicPr>
          <p:nvPr/>
        </p:nvPicPr>
        <p:blipFill>
          <a:blip r:embed="rId2"/>
          <a:stretch>
            <a:fillRect/>
          </a:stretch>
        </p:blipFill>
        <p:spPr>
          <a:xfrm>
            <a:off x="66260" y="185531"/>
            <a:ext cx="12059477" cy="6546574"/>
          </a:xfrm>
          <a:prstGeom prst="rect">
            <a:avLst/>
          </a:prstGeom>
          <a:ln>
            <a:solidFill>
              <a:schemeClr val="tx1"/>
            </a:solidFill>
          </a:ln>
        </p:spPr>
      </p:pic>
    </p:spTree>
    <p:extLst>
      <p:ext uri="{BB962C8B-B14F-4D97-AF65-F5344CB8AC3E}">
        <p14:creationId xmlns:p14="http://schemas.microsoft.com/office/powerpoint/2010/main" val="389806714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1">
            <a:extLst>
              <a:ext uri="{FF2B5EF4-FFF2-40B4-BE49-F238E27FC236}">
                <a16:creationId xmlns:a16="http://schemas.microsoft.com/office/drawing/2014/main" id="{E732CC0A-E049-44F2-B621-5BF3E4DF5F8C}"/>
              </a:ext>
            </a:extLst>
          </p:cNvPr>
          <p:cNvSpPr>
            <a:spLocks noGrp="1"/>
          </p:cNvSpPr>
          <p:nvPr>
            <p:ph idx="1"/>
          </p:nvPr>
        </p:nvSpPr>
        <p:spPr>
          <a:xfrm>
            <a:off x="233915" y="1021244"/>
            <a:ext cx="11700658" cy="2844800"/>
          </a:xfrm>
        </p:spPr>
        <p:txBody>
          <a:bodyPr/>
          <a:lstStyle/>
          <a:p>
            <a:pPr algn="just">
              <a:buClrTx/>
              <a:buSzPct val="96000"/>
              <a:buFont typeface="Wingdings" panose="05000000000000000000" pitchFamily="2" charset="2"/>
              <a:buChar char="§"/>
            </a:pPr>
            <a:r>
              <a:rPr lang="pt-BR" sz="2800" dirty="0">
                <a:latin typeface="Arial" panose="020B0604020202020204" pitchFamily="34" charset="0"/>
                <a:cs typeface="Arial" panose="020B0604020202020204" pitchFamily="34" charset="0"/>
              </a:rPr>
              <a:t>Como foi dito, as séries de tempo possuem 3 componentes (tendência, componente sazonal e um componente irregular).</a:t>
            </a:r>
          </a:p>
          <a:p>
            <a:pPr algn="just">
              <a:buClrTx/>
              <a:buSzPct val="96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r>
              <a:rPr lang="pt-BR" sz="2800" dirty="0">
                <a:latin typeface="Arial" panose="020B0604020202020204" pitchFamily="34" charset="0"/>
                <a:cs typeface="Arial" panose="020B0604020202020204" pitchFamily="34" charset="0"/>
              </a:rPr>
              <a:t>Para que possamos comparar o crescimento em um trimestre contra o trimestre anterior (a periodicidade do PIB é trimestral), devemos descartar o componente sazonal.</a:t>
            </a:r>
          </a:p>
          <a:p>
            <a:pPr lvl="1" algn="just">
              <a:buClrTx/>
              <a:buSzPct val="96000"/>
            </a:pPr>
            <a:r>
              <a:rPr lang="pt-BR" sz="2800" dirty="0">
                <a:latin typeface="Arial" panose="020B0604020202020204" pitchFamily="34" charset="0"/>
                <a:cs typeface="Arial" panose="020B0604020202020204" pitchFamily="34" charset="0"/>
              </a:rPr>
              <a:t>Essas séries são transformadas utilizando um modelo ARIMA X-13 (que horror !)</a:t>
            </a:r>
          </a:p>
          <a:p>
            <a:pPr lvl="1" algn="just">
              <a:buClrTx/>
              <a:buSzPct val="96000"/>
            </a:pPr>
            <a:endParaRPr lang="pt-BR" sz="4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r>
              <a:rPr lang="pt-BR" sz="2800" b="1" dirty="0">
                <a:latin typeface="Arial" panose="020B0604020202020204" pitchFamily="34" charset="0"/>
                <a:cs typeface="Arial" panose="020B0604020202020204" pitchFamily="34" charset="0"/>
              </a:rPr>
              <a:t>Observação:</a:t>
            </a:r>
          </a:p>
          <a:p>
            <a:pPr lvl="1" algn="just">
              <a:buClrTx/>
              <a:buSzPct val="96000"/>
            </a:pPr>
            <a:r>
              <a:rPr lang="pt-BR" sz="2800" dirty="0">
                <a:latin typeface="Arial" panose="020B0604020202020204" pitchFamily="34" charset="0"/>
                <a:cs typeface="Arial" panose="020B0604020202020204" pitchFamily="34" charset="0"/>
              </a:rPr>
              <a:t>Não acumule essas taxas tentando obter a taxa de crescimento anual; a série foi transformada estatisticamente.</a:t>
            </a:r>
          </a:p>
          <a:p>
            <a:pPr algn="just">
              <a:buClrTx/>
              <a:buSzPct val="96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p:txBody>
      </p:sp>
      <p:sp>
        <p:nvSpPr>
          <p:cNvPr id="6" name="Título 2">
            <a:extLst>
              <a:ext uri="{FF2B5EF4-FFF2-40B4-BE49-F238E27FC236}">
                <a16:creationId xmlns:a16="http://schemas.microsoft.com/office/drawing/2014/main" id="{D60005EF-720B-42A1-A82B-F18923884CD9}"/>
              </a:ext>
            </a:extLst>
          </p:cNvPr>
          <p:cNvSpPr>
            <a:spLocks noGrp="1"/>
          </p:cNvSpPr>
          <p:nvPr>
            <p:ph type="title"/>
          </p:nvPr>
        </p:nvSpPr>
        <p:spPr>
          <a:xfrm>
            <a:off x="743134" y="86966"/>
            <a:ext cx="11700658" cy="827124"/>
          </a:xfrm>
        </p:spPr>
        <p:txBody>
          <a:bodyPr/>
          <a:lstStyle/>
          <a:p>
            <a:r>
              <a:rPr lang="pt-BR" sz="4000" dirty="0">
                <a:solidFill>
                  <a:schemeClr val="tx1"/>
                </a:solidFill>
                <a:effectLst/>
                <a:latin typeface="Arial" panose="020B0604020202020204" pitchFamily="34" charset="0"/>
                <a:cs typeface="Arial" panose="020B0604020202020204" pitchFamily="34" charset="0"/>
              </a:rPr>
              <a:t>Como São Apresentados os Dados do PIB</a:t>
            </a:r>
          </a:p>
        </p:txBody>
      </p:sp>
    </p:spTree>
    <p:extLst>
      <p:ext uri="{BB962C8B-B14F-4D97-AF65-F5344CB8AC3E}">
        <p14:creationId xmlns:p14="http://schemas.microsoft.com/office/powerpoint/2010/main" val="411467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additive="base">
                                        <p:cTn id="1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1">
            <a:extLst>
              <a:ext uri="{FF2B5EF4-FFF2-40B4-BE49-F238E27FC236}">
                <a16:creationId xmlns:a16="http://schemas.microsoft.com/office/drawing/2014/main" id="{5DC0BC05-33F8-432B-8DA6-F8F6137B9106}"/>
              </a:ext>
            </a:extLst>
          </p:cNvPr>
          <p:cNvSpPr>
            <a:spLocks noGrp="1"/>
          </p:cNvSpPr>
          <p:nvPr>
            <p:ph idx="1"/>
          </p:nvPr>
        </p:nvSpPr>
        <p:spPr>
          <a:xfrm>
            <a:off x="145774" y="807002"/>
            <a:ext cx="11859683" cy="2844800"/>
          </a:xfrm>
        </p:spPr>
        <p:txBody>
          <a:bodyPr/>
          <a:lstStyle/>
          <a:p>
            <a:pPr algn="just">
              <a:buClrTx/>
              <a:buSzPct val="96000"/>
              <a:buFont typeface="Wingdings" panose="05000000000000000000" pitchFamily="2" charset="2"/>
              <a:buChar char="§"/>
            </a:pPr>
            <a:r>
              <a:rPr lang="pt-BR" sz="2800" dirty="0">
                <a:latin typeface="Arial" panose="020B0604020202020204" pitchFamily="34" charset="0"/>
                <a:cs typeface="Arial" panose="020B0604020202020204" pitchFamily="34" charset="0"/>
              </a:rPr>
              <a:t>Calcular a taxa de crescimento em relação ao mesmo período do ano anterior evita a sazonalidade (T</a:t>
            </a:r>
            <a:r>
              <a:rPr lang="pt-BR" sz="2200" dirty="0">
                <a:latin typeface="Arial" panose="020B0604020202020204" pitchFamily="34" charset="0"/>
                <a:cs typeface="Arial" panose="020B0604020202020204" pitchFamily="34" charset="0"/>
              </a:rPr>
              <a:t>4</a:t>
            </a:r>
            <a:r>
              <a:rPr lang="pt-BR" sz="2800" dirty="0">
                <a:latin typeface="Arial" panose="020B0604020202020204" pitchFamily="34" charset="0"/>
                <a:cs typeface="Arial" panose="020B0604020202020204" pitchFamily="34" charset="0"/>
              </a:rPr>
              <a:t> contra T</a:t>
            </a:r>
            <a:r>
              <a:rPr lang="pt-BR" sz="2200" dirty="0">
                <a:latin typeface="Arial" panose="020B0604020202020204" pitchFamily="34" charset="0"/>
                <a:cs typeface="Arial" panose="020B0604020202020204" pitchFamily="34" charset="0"/>
              </a:rPr>
              <a:t>4</a:t>
            </a:r>
            <a:r>
              <a:rPr lang="pt-BR" sz="2800" dirty="0">
                <a:latin typeface="Arial" panose="020B0604020202020204" pitchFamily="34" charset="0"/>
                <a:cs typeface="Arial" panose="020B0604020202020204" pitchFamily="34" charset="0"/>
              </a:rPr>
              <a:t>), mas não uma possível irregularidade da série (uma greve, por exemplo).</a:t>
            </a:r>
          </a:p>
          <a:p>
            <a:pPr algn="just">
              <a:buClrTx/>
              <a:buSzPct val="96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r>
              <a:rPr lang="pt-BR" sz="2800" dirty="0">
                <a:latin typeface="Arial" panose="020B0604020202020204" pitchFamily="34" charset="0"/>
                <a:cs typeface="Arial" panose="020B0604020202020204" pitchFamily="34" charset="0"/>
              </a:rPr>
              <a:t>A média das taxas de crescimento em relação ao mesmo período do ano anterior nos permitem calcular a taxa de crescimento acumulada nos últimos quatro trimestres.</a:t>
            </a:r>
          </a:p>
          <a:p>
            <a:pPr algn="just">
              <a:buClrTx/>
              <a:buSzPct val="96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endParaRPr lang="pt-BR" sz="34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r>
              <a:rPr lang="pt-BR" sz="2800" dirty="0">
                <a:latin typeface="Arial" panose="020B0604020202020204" pitchFamily="34" charset="0"/>
                <a:cs typeface="Arial" panose="020B0604020202020204" pitchFamily="34" charset="0"/>
              </a:rPr>
              <a:t>Note que, em T</a:t>
            </a:r>
            <a:r>
              <a:rPr lang="pt-BR" sz="2200" dirty="0">
                <a:latin typeface="Arial" panose="020B0604020202020204" pitchFamily="34" charset="0"/>
                <a:cs typeface="Arial" panose="020B0604020202020204" pitchFamily="34" charset="0"/>
              </a:rPr>
              <a:t>4</a:t>
            </a:r>
            <a:r>
              <a:rPr lang="pt-BR" sz="2800" dirty="0">
                <a:latin typeface="Arial" panose="020B0604020202020204" pitchFamily="34" charset="0"/>
                <a:cs typeface="Arial" panose="020B0604020202020204" pitchFamily="34" charset="0"/>
              </a:rPr>
              <a:t> será a taxa de crescimento do ano (últimos quatro trimestres terminados em T</a:t>
            </a:r>
            <a:r>
              <a:rPr lang="pt-BR" sz="2200" dirty="0">
                <a:latin typeface="Arial" panose="020B0604020202020204" pitchFamily="34" charset="0"/>
                <a:cs typeface="Arial" panose="020B0604020202020204" pitchFamily="34" charset="0"/>
              </a:rPr>
              <a:t>4</a:t>
            </a:r>
            <a:r>
              <a:rPr lang="pt-BR" sz="2800" dirty="0">
                <a:latin typeface="Arial" panose="020B0604020202020204" pitchFamily="34" charset="0"/>
                <a:cs typeface="Arial" panose="020B0604020202020204" pitchFamily="34" charset="0"/>
              </a:rPr>
              <a:t>).</a:t>
            </a:r>
          </a:p>
        </p:txBody>
      </p:sp>
      <p:sp>
        <p:nvSpPr>
          <p:cNvPr id="6" name="Título 2">
            <a:extLst>
              <a:ext uri="{FF2B5EF4-FFF2-40B4-BE49-F238E27FC236}">
                <a16:creationId xmlns:a16="http://schemas.microsoft.com/office/drawing/2014/main" id="{3A56F170-27A2-4D31-8EC8-35B1C147A6BA}"/>
              </a:ext>
            </a:extLst>
          </p:cNvPr>
          <p:cNvSpPr>
            <a:spLocks noGrp="1"/>
          </p:cNvSpPr>
          <p:nvPr>
            <p:ph type="title"/>
          </p:nvPr>
        </p:nvSpPr>
        <p:spPr>
          <a:xfrm>
            <a:off x="743134" y="86966"/>
            <a:ext cx="11700658" cy="827124"/>
          </a:xfrm>
        </p:spPr>
        <p:txBody>
          <a:bodyPr/>
          <a:lstStyle/>
          <a:p>
            <a:r>
              <a:rPr lang="pt-BR" sz="4000" dirty="0">
                <a:solidFill>
                  <a:schemeClr val="tx1"/>
                </a:solidFill>
                <a:effectLst/>
                <a:latin typeface="Arial" panose="020B0604020202020204" pitchFamily="34" charset="0"/>
                <a:cs typeface="Arial" panose="020B0604020202020204" pitchFamily="34" charset="0"/>
              </a:rPr>
              <a:t>Como São Apresentados os Dados do PIB</a:t>
            </a:r>
          </a:p>
        </p:txBody>
      </p:sp>
      <p:pic>
        <p:nvPicPr>
          <p:cNvPr id="4" name="Imagem 3">
            <a:extLst>
              <a:ext uri="{FF2B5EF4-FFF2-40B4-BE49-F238E27FC236}">
                <a16:creationId xmlns:a16="http://schemas.microsoft.com/office/drawing/2014/main" id="{1CF65353-4B82-4D1B-B2BB-551CF2BC9C67}"/>
              </a:ext>
            </a:extLst>
          </p:cNvPr>
          <p:cNvPicPr>
            <a:picLocks noChangeAspect="1"/>
          </p:cNvPicPr>
          <p:nvPr/>
        </p:nvPicPr>
        <p:blipFill>
          <a:blip r:embed="rId2"/>
          <a:stretch>
            <a:fillRect/>
          </a:stretch>
        </p:blipFill>
        <p:spPr>
          <a:xfrm>
            <a:off x="743133" y="3651802"/>
            <a:ext cx="5352867" cy="2146848"/>
          </a:xfrm>
          <a:prstGeom prst="rect">
            <a:avLst/>
          </a:prstGeom>
        </p:spPr>
      </p:pic>
      <p:sp>
        <p:nvSpPr>
          <p:cNvPr id="7" name="CaixaDeTexto 6">
            <a:extLst>
              <a:ext uri="{FF2B5EF4-FFF2-40B4-BE49-F238E27FC236}">
                <a16:creationId xmlns:a16="http://schemas.microsoft.com/office/drawing/2014/main" id="{88F957F3-2D60-488B-A00A-165520046984}"/>
              </a:ext>
            </a:extLst>
          </p:cNvPr>
          <p:cNvSpPr txBox="1"/>
          <p:nvPr/>
        </p:nvSpPr>
        <p:spPr>
          <a:xfrm>
            <a:off x="6122504" y="3674992"/>
            <a:ext cx="6003235" cy="2123658"/>
          </a:xfrm>
          <a:prstGeom prst="rect">
            <a:avLst/>
          </a:prstGeom>
          <a:noFill/>
          <a:ln>
            <a:solidFill>
              <a:schemeClr val="tx1"/>
            </a:solidFill>
          </a:ln>
        </p:spPr>
        <p:txBody>
          <a:bodyPr wrap="square" rtlCol="0">
            <a:spAutoFit/>
          </a:bodyPr>
          <a:lstStyle/>
          <a:p>
            <a:pPr marL="342900" indent="-342900" algn="just">
              <a:buFont typeface="Wingdings" panose="05000000000000000000" pitchFamily="2" charset="2"/>
              <a:buChar char="§"/>
            </a:pPr>
            <a:r>
              <a:rPr lang="pt-BR" sz="2200" dirty="0">
                <a:latin typeface="Arial" panose="020B0604020202020204" pitchFamily="34" charset="0"/>
                <a:cs typeface="Arial" panose="020B0604020202020204" pitchFamily="34" charset="0"/>
              </a:rPr>
              <a:t>Note que a taxa de crescimento no ano de 2000 foi 3%.</a:t>
            </a:r>
          </a:p>
          <a:p>
            <a:pPr marL="342900" indent="-342900" algn="just">
              <a:buFont typeface="Wingdings" panose="05000000000000000000" pitchFamily="2" charset="2"/>
              <a:buChar char="§"/>
            </a:pPr>
            <a:r>
              <a:rPr lang="pt-BR" sz="2200" dirty="0">
                <a:latin typeface="Arial" panose="020B0604020202020204" pitchFamily="34" charset="0"/>
                <a:cs typeface="Arial" panose="020B0604020202020204" pitchFamily="34" charset="0"/>
              </a:rPr>
              <a:t>Se as taxas de crescimento nos 3 primeiros trimestres fosse 2%, qual deveria ser a taxa de crescimento em T</a:t>
            </a:r>
            <a:r>
              <a:rPr lang="pt-BR" sz="1400" dirty="0">
                <a:latin typeface="Arial" panose="020B0604020202020204" pitchFamily="34" charset="0"/>
                <a:cs typeface="Arial" panose="020B0604020202020204" pitchFamily="34" charset="0"/>
              </a:rPr>
              <a:t>4</a:t>
            </a:r>
            <a:r>
              <a:rPr lang="pt-BR" sz="2200" dirty="0">
                <a:latin typeface="Arial" panose="020B0604020202020204" pitchFamily="34" charset="0"/>
                <a:cs typeface="Arial" panose="020B0604020202020204" pitchFamily="34" charset="0"/>
              </a:rPr>
              <a:t> para que a taxa de crescimento no ano fosse 3% ? </a:t>
            </a:r>
            <a:r>
              <a:rPr lang="pt-BR" sz="2200" b="1"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2750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additive="base">
                                        <p:cTn id="2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3206ABB4-495E-4F6F-9D1B-5F344F3ED7AE}"/>
              </a:ext>
            </a:extLst>
          </p:cNvPr>
          <p:cNvSpPr>
            <a:spLocks noGrp="1"/>
          </p:cNvSpPr>
          <p:nvPr>
            <p:ph idx="1"/>
          </p:nvPr>
        </p:nvSpPr>
        <p:spPr>
          <a:xfrm>
            <a:off x="145774" y="714238"/>
            <a:ext cx="11926956" cy="2844800"/>
          </a:xfrm>
        </p:spPr>
        <p:txBody>
          <a:bodyPr/>
          <a:lstStyle/>
          <a:p>
            <a:pPr algn="just">
              <a:buClrTx/>
              <a:buSzPct val="96000"/>
              <a:buFont typeface="Wingdings" panose="05000000000000000000" pitchFamily="2" charset="2"/>
              <a:buChar char="§"/>
            </a:pPr>
            <a:r>
              <a:rPr lang="pt-BR" sz="2600" dirty="0">
                <a:latin typeface="Arial" panose="020B0604020202020204" pitchFamily="34" charset="0"/>
                <a:cs typeface="Arial" panose="020B0604020202020204" pitchFamily="34" charset="0"/>
              </a:rPr>
              <a:t>Abaixo a tabela do documento “Contas Nacionais Trimestrais: Indicadores de Volume e Valores Correntes”. </a:t>
            </a:r>
            <a:r>
              <a:rPr lang="pt-BR" sz="2600" dirty="0" err="1">
                <a:latin typeface="Arial" panose="020B0604020202020204" pitchFamily="34" charset="0"/>
                <a:cs typeface="Arial" panose="020B0604020202020204" pitchFamily="34" charset="0"/>
              </a:rPr>
              <a:t>Jan.-Mar</a:t>
            </a:r>
            <a:r>
              <a:rPr lang="pt-BR" sz="2600" dirty="0">
                <a:latin typeface="Arial" panose="020B0604020202020204" pitchFamily="34" charset="0"/>
                <a:cs typeface="Arial" panose="020B0604020202020204" pitchFamily="34" charset="0"/>
              </a:rPr>
              <a:t>. 2021 - Publicado em 01/06/2021.</a:t>
            </a:r>
          </a:p>
        </p:txBody>
      </p:sp>
      <p:sp>
        <p:nvSpPr>
          <p:cNvPr id="5" name="Título 2">
            <a:extLst>
              <a:ext uri="{FF2B5EF4-FFF2-40B4-BE49-F238E27FC236}">
                <a16:creationId xmlns:a16="http://schemas.microsoft.com/office/drawing/2014/main" id="{B43024D1-2439-49EC-8B20-5FCFFD9CE9E2}"/>
              </a:ext>
            </a:extLst>
          </p:cNvPr>
          <p:cNvSpPr>
            <a:spLocks noGrp="1"/>
          </p:cNvSpPr>
          <p:nvPr>
            <p:ph type="title"/>
          </p:nvPr>
        </p:nvSpPr>
        <p:spPr>
          <a:xfrm>
            <a:off x="743134" y="86966"/>
            <a:ext cx="11700658" cy="827124"/>
          </a:xfrm>
        </p:spPr>
        <p:txBody>
          <a:bodyPr/>
          <a:lstStyle/>
          <a:p>
            <a:r>
              <a:rPr lang="pt-BR" sz="4000" dirty="0">
                <a:solidFill>
                  <a:schemeClr val="tx1"/>
                </a:solidFill>
                <a:effectLst/>
                <a:latin typeface="Arial" panose="020B0604020202020204" pitchFamily="34" charset="0"/>
                <a:cs typeface="Arial" panose="020B0604020202020204" pitchFamily="34" charset="0"/>
              </a:rPr>
              <a:t>Como São Apresentados os Dados do PIB</a:t>
            </a:r>
          </a:p>
        </p:txBody>
      </p:sp>
      <p:pic>
        <p:nvPicPr>
          <p:cNvPr id="7" name="Imagem 6">
            <a:extLst>
              <a:ext uri="{FF2B5EF4-FFF2-40B4-BE49-F238E27FC236}">
                <a16:creationId xmlns:a16="http://schemas.microsoft.com/office/drawing/2014/main" id="{254510DE-CF49-4071-AB12-05115974BFF4}"/>
              </a:ext>
            </a:extLst>
          </p:cNvPr>
          <p:cNvPicPr>
            <a:picLocks noChangeAspect="1"/>
          </p:cNvPicPr>
          <p:nvPr/>
        </p:nvPicPr>
        <p:blipFill>
          <a:blip r:embed="rId2"/>
          <a:stretch>
            <a:fillRect/>
          </a:stretch>
        </p:blipFill>
        <p:spPr>
          <a:xfrm>
            <a:off x="743134" y="1591088"/>
            <a:ext cx="7128657" cy="5140189"/>
          </a:xfrm>
          <a:prstGeom prst="rect">
            <a:avLst/>
          </a:prstGeom>
          <a:ln>
            <a:solidFill>
              <a:schemeClr val="tx1"/>
            </a:solidFill>
          </a:ln>
        </p:spPr>
      </p:pic>
      <p:sp>
        <p:nvSpPr>
          <p:cNvPr id="9" name="CaixaDeTexto 8">
            <a:extLst>
              <a:ext uri="{FF2B5EF4-FFF2-40B4-BE49-F238E27FC236}">
                <a16:creationId xmlns:a16="http://schemas.microsoft.com/office/drawing/2014/main" id="{39902002-B3F9-49A6-B4FA-8E92455BE1A4}"/>
              </a:ext>
            </a:extLst>
          </p:cNvPr>
          <p:cNvSpPr txBox="1"/>
          <p:nvPr/>
        </p:nvSpPr>
        <p:spPr>
          <a:xfrm>
            <a:off x="7941369" y="2293491"/>
            <a:ext cx="3336228" cy="769441"/>
          </a:xfrm>
          <a:prstGeom prst="rect">
            <a:avLst/>
          </a:prstGeom>
          <a:solidFill>
            <a:schemeClr val="accent6">
              <a:lumMod val="20000"/>
              <a:lumOff val="80000"/>
            </a:schemeClr>
          </a:solidFill>
          <a:ln w="28575">
            <a:solidFill>
              <a:schemeClr val="tx1"/>
            </a:solidFill>
          </a:ln>
        </p:spPr>
        <p:txBody>
          <a:bodyPr wrap="square">
            <a:spAutoFit/>
          </a:bodyPr>
          <a:lstStyle/>
          <a:p>
            <a:pPr algn="ctr">
              <a:buClrTx/>
              <a:buSzPct val="96000"/>
            </a:pPr>
            <a:r>
              <a:rPr lang="pt-BR" sz="2200" b="1" dirty="0">
                <a:latin typeface="Arial" panose="020B0604020202020204" pitchFamily="34" charset="0"/>
                <a:cs typeface="Arial" panose="020B0604020202020204" pitchFamily="34" charset="0"/>
              </a:rPr>
              <a:t>Veja a Planilha “PIB – Taxas de Crescimento”</a:t>
            </a:r>
          </a:p>
        </p:txBody>
      </p:sp>
      <p:cxnSp>
        <p:nvCxnSpPr>
          <p:cNvPr id="3" name="Conector de Seta Reta 2">
            <a:extLst>
              <a:ext uri="{FF2B5EF4-FFF2-40B4-BE49-F238E27FC236}">
                <a16:creationId xmlns:a16="http://schemas.microsoft.com/office/drawing/2014/main" id="{0219062B-A2F4-41A4-97B5-0D2E35E5CE38}"/>
              </a:ext>
            </a:extLst>
          </p:cNvPr>
          <p:cNvCxnSpPr>
            <a:cxnSpLocks/>
          </p:cNvCxnSpPr>
          <p:nvPr/>
        </p:nvCxnSpPr>
        <p:spPr>
          <a:xfrm>
            <a:off x="11279258" y="2678622"/>
            <a:ext cx="7934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tângulo 5">
            <a:extLst>
              <a:ext uri="{FF2B5EF4-FFF2-40B4-BE49-F238E27FC236}">
                <a16:creationId xmlns:a16="http://schemas.microsoft.com/office/drawing/2014/main" id="{AE4FF1C6-3C36-402D-BFC7-3FE1A39D9472}"/>
              </a:ext>
            </a:extLst>
          </p:cNvPr>
          <p:cNvSpPr/>
          <p:nvPr/>
        </p:nvSpPr>
        <p:spPr>
          <a:xfrm>
            <a:off x="3829878" y="4929809"/>
            <a:ext cx="3233531" cy="5300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0" name="Conector de Seta Reta 9">
            <a:extLst>
              <a:ext uri="{FF2B5EF4-FFF2-40B4-BE49-F238E27FC236}">
                <a16:creationId xmlns:a16="http://schemas.microsoft.com/office/drawing/2014/main" id="{451254EC-90AA-43C3-8649-C9BB4111A406}"/>
              </a:ext>
            </a:extLst>
          </p:cNvPr>
          <p:cNvCxnSpPr/>
          <p:nvPr/>
        </p:nvCxnSpPr>
        <p:spPr>
          <a:xfrm>
            <a:off x="6983897" y="4929809"/>
            <a:ext cx="108667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EF5848A4-2E31-4330-9672-0D768025AAC1}"/>
              </a:ext>
            </a:extLst>
          </p:cNvPr>
          <p:cNvSpPr txBox="1"/>
          <p:nvPr/>
        </p:nvSpPr>
        <p:spPr>
          <a:xfrm>
            <a:off x="8070574" y="4929809"/>
            <a:ext cx="4041914" cy="400110"/>
          </a:xfrm>
          <a:prstGeom prst="rect">
            <a:avLst/>
          </a:prstGeom>
          <a:noFill/>
          <a:ln w="28575">
            <a:solidFill>
              <a:srgbClr val="FF0000"/>
            </a:solidFill>
          </a:ln>
        </p:spPr>
        <p:txBody>
          <a:bodyPr wrap="square" rtlCol="0">
            <a:spAutoFit/>
          </a:bodyPr>
          <a:lstStyle/>
          <a:p>
            <a:pPr algn="ctr"/>
            <a:r>
              <a:rPr lang="pt-BR" sz="2000" b="1" dirty="0">
                <a:solidFill>
                  <a:srgbClr val="FF0000"/>
                </a:solidFill>
              </a:rPr>
              <a:t>Crescimento em 2000: -4,05%.</a:t>
            </a:r>
          </a:p>
        </p:txBody>
      </p:sp>
    </p:spTree>
    <p:extLst>
      <p:ext uri="{BB962C8B-B14F-4D97-AF65-F5344CB8AC3E}">
        <p14:creationId xmlns:p14="http://schemas.microsoft.com/office/powerpoint/2010/main" val="426233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266831BF-1FEB-48F6-B156-D8817CB4BBDB}"/>
              </a:ext>
            </a:extLst>
          </p:cNvPr>
          <p:cNvSpPr>
            <a:spLocks noGrp="1"/>
          </p:cNvSpPr>
          <p:nvPr>
            <p:ph type="title"/>
          </p:nvPr>
        </p:nvSpPr>
        <p:spPr>
          <a:xfrm>
            <a:off x="743134" y="86966"/>
            <a:ext cx="11700658" cy="827124"/>
          </a:xfrm>
        </p:spPr>
        <p:txBody>
          <a:bodyPr/>
          <a:lstStyle/>
          <a:p>
            <a:r>
              <a:rPr lang="pt-BR" sz="4000" dirty="0">
                <a:solidFill>
                  <a:schemeClr val="tx1"/>
                </a:solidFill>
                <a:effectLst/>
                <a:latin typeface="Arial" panose="020B0604020202020204" pitchFamily="34" charset="0"/>
                <a:cs typeface="Arial" panose="020B0604020202020204" pitchFamily="34" charset="0"/>
              </a:rPr>
              <a:t>Como São Apresentados os Dados do PIB</a:t>
            </a:r>
          </a:p>
        </p:txBody>
      </p:sp>
      <p:sp>
        <p:nvSpPr>
          <p:cNvPr id="5" name="CaixaDeTexto 4">
            <a:extLst>
              <a:ext uri="{FF2B5EF4-FFF2-40B4-BE49-F238E27FC236}">
                <a16:creationId xmlns:a16="http://schemas.microsoft.com/office/drawing/2014/main" id="{74976596-40A8-4148-9FA7-700C75162891}"/>
              </a:ext>
            </a:extLst>
          </p:cNvPr>
          <p:cNvSpPr txBox="1"/>
          <p:nvPr/>
        </p:nvSpPr>
        <p:spPr>
          <a:xfrm>
            <a:off x="185530" y="993918"/>
            <a:ext cx="11794435" cy="2246769"/>
          </a:xfrm>
          <a:prstGeom prst="rect">
            <a:avLst/>
          </a:prstGeom>
          <a:noFill/>
        </p:spPr>
        <p:txBody>
          <a:bodyPr wrap="square" rtlCol="0">
            <a:spAutoFit/>
          </a:bodyPr>
          <a:lstStyle/>
          <a:p>
            <a:pPr marL="457200" indent="-45720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Observem que podemos apresentar os mesmos dados, taxas de crescimento e gráficos, que aparecem no relatório do IBGE.</a:t>
            </a:r>
          </a:p>
          <a:p>
            <a:pPr marL="914400" lvl="1" indent="-457200" algn="just">
              <a:buFont typeface="Wingdings" panose="05000000000000000000" pitchFamily="2" charset="2"/>
              <a:buChar char="§"/>
            </a:pPr>
            <a:r>
              <a:rPr lang="pt-BR" sz="2800" b="0" i="0" dirty="0">
                <a:effectLst/>
                <a:latin typeface="Arial" panose="020B0604020202020204" pitchFamily="34" charset="0"/>
                <a:cs typeface="Arial" panose="020B0604020202020204" pitchFamily="34" charset="0"/>
              </a:rPr>
              <a:t>Contas Nacionais Trimestrais Indicadores de Volume e Valores Correntes </a:t>
            </a:r>
            <a:r>
              <a:rPr lang="pt-BR" sz="2800" b="0" i="0" dirty="0" err="1">
                <a:effectLst/>
                <a:latin typeface="Arial" panose="020B0604020202020204" pitchFamily="34" charset="0"/>
                <a:cs typeface="Arial" panose="020B0604020202020204" pitchFamily="34" charset="0"/>
              </a:rPr>
              <a:t>Jan.-Mar</a:t>
            </a:r>
            <a:r>
              <a:rPr lang="pt-BR" sz="2800" b="0" i="0" dirty="0">
                <a:effectLst/>
                <a:latin typeface="Arial" panose="020B0604020202020204" pitchFamily="34" charset="0"/>
                <a:cs typeface="Arial" panose="020B0604020202020204" pitchFamily="34" charset="0"/>
              </a:rPr>
              <a:t>. 2021.</a:t>
            </a:r>
          </a:p>
          <a:p>
            <a:pPr marL="1371600" lvl="2" indent="-457200" algn="just">
              <a:buFont typeface="Wingdings" panose="05000000000000000000" pitchFamily="2" charset="2"/>
              <a:buChar char="§"/>
            </a:pPr>
            <a:r>
              <a:rPr lang="pt-BR" sz="2800" dirty="0">
                <a:latin typeface="Arial" panose="020B0604020202020204" pitchFamily="34" charset="0"/>
                <a:cs typeface="Arial" panose="020B0604020202020204" pitchFamily="34" charset="0"/>
              </a:rPr>
              <a:t>Deixei disponível no meu site : cnt_2021_1tri.pdf</a:t>
            </a:r>
            <a:endParaRPr lang="pt-B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3418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CCA5874-0DCF-4F51-85A4-FB762E713C32}"/>
              </a:ext>
            </a:extLst>
          </p:cNvPr>
          <p:cNvSpPr txBox="1"/>
          <p:nvPr/>
        </p:nvSpPr>
        <p:spPr>
          <a:xfrm>
            <a:off x="185530" y="225291"/>
            <a:ext cx="11794435" cy="7386638"/>
          </a:xfrm>
          <a:prstGeom prst="rect">
            <a:avLst/>
          </a:prstGeom>
          <a:noFill/>
        </p:spPr>
        <p:txBody>
          <a:bodyPr wrap="square" rtlCol="0">
            <a:spAutoFit/>
          </a:bodyPr>
          <a:lstStyle/>
          <a:p>
            <a:pPr marL="457200" indent="-457200" algn="just">
              <a:buFont typeface="Wingdings" panose="05000000000000000000" pitchFamily="2" charset="2"/>
              <a:buChar char="§"/>
            </a:pPr>
            <a:r>
              <a:rPr lang="pt-BR" sz="2800" b="1" dirty="0">
                <a:solidFill>
                  <a:srgbClr val="002060"/>
                </a:solidFill>
                <a:latin typeface="Arial" panose="020B0604020202020204" pitchFamily="34" charset="0"/>
                <a:cs typeface="Arial" panose="020B0604020202020204" pitchFamily="34" charset="0"/>
              </a:rPr>
              <a:t>Aplicação</a:t>
            </a:r>
          </a:p>
          <a:p>
            <a:pPr marL="914400" lvl="1" indent="-457200" algn="just">
              <a:buFont typeface="Wingdings" panose="05000000000000000000" pitchFamily="2" charset="2"/>
              <a:buChar char="§"/>
            </a:pPr>
            <a:r>
              <a:rPr lang="pt-BR" sz="2700" dirty="0">
                <a:solidFill>
                  <a:srgbClr val="002060"/>
                </a:solidFill>
                <a:latin typeface="Arial" panose="020B0604020202020204" pitchFamily="34" charset="0"/>
                <a:cs typeface="Arial" panose="020B0604020202020204" pitchFamily="34" charset="0"/>
              </a:rPr>
              <a:t>Coloque em uma planilha as séries de produção industrial e produção industrial dessazonalizada (indústria Geral – mensal – desde 2010).</a:t>
            </a:r>
          </a:p>
          <a:p>
            <a:pPr marL="1371600" lvl="2" indent="-457200" algn="just">
              <a:buFont typeface="Wingdings" panose="05000000000000000000" pitchFamily="2" charset="2"/>
              <a:buChar char="§"/>
            </a:pPr>
            <a:r>
              <a:rPr lang="pt-BR" sz="2600" dirty="0">
                <a:solidFill>
                  <a:srgbClr val="002060"/>
                </a:solidFill>
                <a:latin typeface="Arial" panose="020B0604020202020204" pitchFamily="34" charset="0"/>
                <a:cs typeface="Arial" panose="020B0604020202020204" pitchFamily="34" charset="0"/>
              </a:rPr>
              <a:t>As séries podem ser obtidas no IBGE ou na base de dados do IPEA (IEADATA) : </a:t>
            </a:r>
            <a:r>
              <a:rPr lang="pt-BR" sz="2600"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http://www.ipeadata.gov.br/Default.aspx</a:t>
            </a:r>
            <a:endParaRPr lang="pt-BR" sz="2600" dirty="0">
              <a:solidFill>
                <a:srgbClr val="002060"/>
              </a:solidFill>
              <a:latin typeface="Arial" panose="020B0604020202020204" pitchFamily="34" charset="0"/>
              <a:cs typeface="Arial" panose="020B0604020202020204" pitchFamily="34" charset="0"/>
            </a:endParaRPr>
          </a:p>
          <a:p>
            <a:pPr marL="1371600" lvl="2" indent="-457200" algn="just">
              <a:buFont typeface="Wingdings" panose="05000000000000000000" pitchFamily="2" charset="2"/>
              <a:buChar char="§"/>
            </a:pPr>
            <a:r>
              <a:rPr lang="pt-BR" sz="2600" dirty="0">
                <a:solidFill>
                  <a:srgbClr val="002060"/>
                </a:solidFill>
                <a:latin typeface="Arial" panose="020B0604020202020204" pitchFamily="34" charset="0"/>
                <a:cs typeface="Arial" panose="020B0604020202020204" pitchFamily="34" charset="0"/>
              </a:rPr>
              <a:t>De qualquer forma, as séries estão disponíveis no meu site (planilha – Atividade_Econômica7.xlx)</a:t>
            </a:r>
          </a:p>
          <a:p>
            <a:pPr marL="914400" lvl="1" indent="-457200" algn="just">
              <a:buFont typeface="Wingdings" panose="05000000000000000000" pitchFamily="2" charset="2"/>
              <a:buChar char="§"/>
            </a:pPr>
            <a:r>
              <a:rPr lang="pt-BR" sz="2600" dirty="0">
                <a:solidFill>
                  <a:srgbClr val="002060"/>
                </a:solidFill>
                <a:latin typeface="Arial" panose="020B0604020202020204" pitchFamily="34" charset="0"/>
                <a:cs typeface="Arial" panose="020B0604020202020204" pitchFamily="34" charset="0"/>
              </a:rPr>
              <a:t>Compre em um gráfico de linha o comportamento das séries.</a:t>
            </a:r>
          </a:p>
          <a:p>
            <a:pPr marL="914400" lvl="1" indent="-457200" algn="just">
              <a:buFont typeface="Wingdings" panose="05000000000000000000" pitchFamily="2" charset="2"/>
              <a:buChar char="§"/>
            </a:pPr>
            <a:r>
              <a:rPr lang="pt-BR" sz="2600" dirty="0">
                <a:solidFill>
                  <a:srgbClr val="002060"/>
                </a:solidFill>
                <a:latin typeface="Arial" panose="020B0604020202020204" pitchFamily="34" charset="0"/>
                <a:cs typeface="Arial" panose="020B0604020202020204" pitchFamily="34" charset="0"/>
              </a:rPr>
              <a:t>Calcule a média móvel (12 meses). Qual a Tendência da série ?</a:t>
            </a:r>
          </a:p>
          <a:p>
            <a:pPr marL="914400" lvl="1" indent="-457200" algn="just">
              <a:buFont typeface="Wingdings" panose="05000000000000000000" pitchFamily="2" charset="2"/>
              <a:buChar char="§"/>
            </a:pPr>
            <a:r>
              <a:rPr lang="pt-BR" sz="2600" dirty="0">
                <a:solidFill>
                  <a:srgbClr val="002060"/>
                </a:solidFill>
                <a:latin typeface="Arial" panose="020B0604020202020204" pitchFamily="34" charset="0"/>
                <a:cs typeface="Arial" panose="020B0604020202020204" pitchFamily="34" charset="0"/>
              </a:rPr>
              <a:t>Calcule as taxas de crescimento em relação ao período anterior.</a:t>
            </a:r>
          </a:p>
          <a:p>
            <a:pPr marL="914400" lvl="1" indent="-457200" algn="just">
              <a:buFont typeface="Wingdings" panose="05000000000000000000" pitchFamily="2" charset="2"/>
              <a:buChar char="§"/>
            </a:pPr>
            <a:r>
              <a:rPr lang="pt-BR" sz="2600" dirty="0">
                <a:solidFill>
                  <a:srgbClr val="002060"/>
                </a:solidFill>
                <a:latin typeface="Arial" panose="020B0604020202020204" pitchFamily="34" charset="0"/>
                <a:cs typeface="Arial" panose="020B0604020202020204" pitchFamily="34" charset="0"/>
              </a:rPr>
              <a:t>Calcule as taxas de crescimento em relação ao mesmo período do ano anterior.</a:t>
            </a:r>
          </a:p>
          <a:p>
            <a:pPr marL="914400" lvl="1" indent="-457200" algn="just">
              <a:buFont typeface="Wingdings" panose="05000000000000000000" pitchFamily="2" charset="2"/>
              <a:buChar char="§"/>
            </a:pPr>
            <a:r>
              <a:rPr lang="pt-BR" sz="2600" dirty="0">
                <a:solidFill>
                  <a:srgbClr val="002060"/>
                </a:solidFill>
                <a:latin typeface="Arial" panose="020B0604020202020204" pitchFamily="34" charset="0"/>
                <a:cs typeface="Arial" panose="020B0604020202020204" pitchFamily="34" charset="0"/>
              </a:rPr>
              <a:t>Calcule as taxas de crescimento anuais.</a:t>
            </a:r>
          </a:p>
          <a:p>
            <a:pPr marL="914400" lvl="1" indent="-457200" algn="just">
              <a:buFont typeface="Wingdings" panose="05000000000000000000" pitchFamily="2" charset="2"/>
              <a:buChar char="§"/>
            </a:pPr>
            <a:r>
              <a:rPr lang="pt-BR" sz="2600" dirty="0">
                <a:solidFill>
                  <a:srgbClr val="002060"/>
                </a:solidFill>
                <a:latin typeface="Arial" panose="020B0604020202020204" pitchFamily="34" charset="0"/>
                <a:cs typeface="Arial" panose="020B0604020202020204" pitchFamily="34" charset="0"/>
              </a:rPr>
              <a:t>Quais devem ser as taxas de crescimento nos próximos meses para que a produção industrial termine o ano de 2021 com um crescimento de 4%  (suponha a mesma taxa para os próximos meses) ? </a:t>
            </a:r>
          </a:p>
          <a:p>
            <a:pPr marL="1371600" lvl="2" indent="-457200" algn="just">
              <a:buFont typeface="Wingdings" panose="05000000000000000000" pitchFamily="2" charset="2"/>
              <a:buChar char="§"/>
            </a:pPr>
            <a:endParaRPr lang="pt-BR" sz="26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954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16606D0E-06BA-46E1-87EC-39E9E0206785}"/>
              </a:ext>
            </a:extLst>
          </p:cNvPr>
          <p:cNvSpPr>
            <a:spLocks noGrp="1"/>
          </p:cNvSpPr>
          <p:nvPr>
            <p:ph idx="1"/>
          </p:nvPr>
        </p:nvSpPr>
        <p:spPr>
          <a:xfrm>
            <a:off x="119271" y="757858"/>
            <a:ext cx="11922674" cy="5419105"/>
          </a:xfrm>
        </p:spPr>
        <p:txBody>
          <a:bodyPr>
            <a:noAutofit/>
          </a:bodyPr>
          <a:lstStyle/>
          <a:p>
            <a:pPr algn="just">
              <a:buClr>
                <a:schemeClr val="tx1"/>
              </a:buClr>
              <a:buSzPct val="101000"/>
              <a:buFont typeface="Wingdings" panose="05000000000000000000" pitchFamily="2" charset="2"/>
              <a:buChar char="§"/>
            </a:pPr>
            <a:r>
              <a:rPr lang="pt-BR" sz="3000" b="1" dirty="0">
                <a:latin typeface="Arial" panose="020B0604020202020204" pitchFamily="34" charset="0"/>
                <a:cs typeface="Arial" panose="020B0604020202020204" pitchFamily="34" charset="0"/>
              </a:rPr>
              <a:t>Outros índices de preços do IBGE:</a:t>
            </a:r>
          </a:p>
          <a:p>
            <a:pPr algn="just">
              <a:buClr>
                <a:schemeClr val="tx1"/>
              </a:buClr>
              <a:buSzPct val="101000"/>
              <a:buFont typeface="Wingdings" panose="05000000000000000000" pitchFamily="2" charset="2"/>
              <a:buChar char="§"/>
            </a:pPr>
            <a:endParaRPr lang="pt-BR" sz="400" b="1" i="0" dirty="0">
              <a:effectLst/>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r>
              <a:rPr lang="pt-BR" sz="3000" b="1" dirty="0">
                <a:latin typeface="Arial" panose="020B0604020202020204" pitchFamily="34" charset="0"/>
                <a:cs typeface="Arial" panose="020B0604020202020204" pitchFamily="34" charset="0"/>
              </a:rPr>
              <a:t>IPCA-15</a:t>
            </a:r>
            <a:r>
              <a:rPr lang="pt-BR" sz="3000" b="0" i="0" dirty="0">
                <a:effectLst/>
                <a:latin typeface="Arial" panose="020B0604020202020204" pitchFamily="34" charset="0"/>
                <a:cs typeface="Arial" panose="020B0604020202020204" pitchFamily="34" charset="0"/>
              </a:rPr>
              <a:t>: difere do IPCA apenas no período de coleta, que abrange, do dia 16 do mês anterior ao dia 15 do mês de referência.</a:t>
            </a:r>
          </a:p>
          <a:p>
            <a:pPr algn="just">
              <a:buClr>
                <a:schemeClr val="tx1"/>
              </a:buClr>
              <a:buSzPct val="101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r>
              <a:rPr lang="pt-BR" sz="3000" b="1" dirty="0">
                <a:latin typeface="Arial" panose="020B0604020202020204" pitchFamily="34" charset="0"/>
                <a:cs typeface="Arial" panose="020B0604020202020204" pitchFamily="34" charset="0"/>
              </a:rPr>
              <a:t>IPCA-E</a:t>
            </a:r>
            <a:r>
              <a:rPr lang="pt-BR" sz="3000" b="0" i="0" dirty="0">
                <a:effectLst/>
                <a:latin typeface="Arial" panose="020B0604020202020204" pitchFamily="34" charset="0"/>
                <a:cs typeface="Arial" panose="020B0604020202020204" pitchFamily="34" charset="0"/>
              </a:rPr>
              <a:t>: é o acumulado trimestral do IPCA-15;</a:t>
            </a:r>
          </a:p>
          <a:p>
            <a:pPr algn="just">
              <a:buClr>
                <a:schemeClr val="tx1"/>
              </a:buClr>
              <a:buSzPct val="101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r>
              <a:rPr lang="pt-BR" sz="3000" b="1" dirty="0">
                <a:latin typeface="Arial" panose="020B0604020202020204" pitchFamily="34" charset="0"/>
                <a:cs typeface="Arial" panose="020B0604020202020204" pitchFamily="34" charset="0"/>
              </a:rPr>
              <a:t>IPP</a:t>
            </a:r>
            <a:r>
              <a:rPr lang="pt-BR" sz="3000" b="0" i="0" dirty="0">
                <a:effectLst/>
                <a:latin typeface="Arial" panose="020B0604020202020204" pitchFamily="34" charset="0"/>
                <a:cs typeface="Arial" panose="020B0604020202020204" pitchFamily="34" charset="0"/>
              </a:rPr>
              <a:t>: Índice de preços ao Produtor, voltado para a indústria, e mede a variação de preços de venda recebidos pelos produtores de bens e serviços. </a:t>
            </a:r>
          </a:p>
          <a:p>
            <a:pPr algn="just">
              <a:buClr>
                <a:schemeClr val="tx1"/>
              </a:buClr>
              <a:buSzPct val="101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r>
              <a:rPr lang="pt-BR" sz="3000" b="1" dirty="0">
                <a:latin typeface="Arial" panose="020B0604020202020204" pitchFamily="34" charset="0"/>
                <a:cs typeface="Arial" panose="020B0604020202020204" pitchFamily="34" charset="0"/>
              </a:rPr>
              <a:t>SINAPI</a:t>
            </a:r>
            <a:r>
              <a:rPr lang="pt-BR" sz="3000" b="0" i="0" dirty="0">
                <a:effectLst/>
                <a:latin typeface="Arial" panose="020B0604020202020204" pitchFamily="34" charset="0"/>
                <a:cs typeface="Arial" panose="020B0604020202020204" pitchFamily="34" charset="0"/>
              </a:rPr>
              <a:t>: Sistema Nacional de Pesquisa de </a:t>
            </a:r>
            <a:r>
              <a:rPr lang="pt-BR" sz="3000" b="0" i="0" u="sng" dirty="0">
                <a:effectLst/>
                <a:latin typeface="Arial" panose="020B0604020202020204" pitchFamily="34" charset="0"/>
                <a:cs typeface="Arial" panose="020B0604020202020204" pitchFamily="34" charset="0"/>
              </a:rPr>
              <a:t>Custos e Índices da Construção Civil</a:t>
            </a:r>
            <a:r>
              <a:rPr lang="pt-BR" sz="3000" b="0" i="0" dirty="0">
                <a:effectLst/>
                <a:latin typeface="Arial" panose="020B0604020202020204" pitchFamily="34" charset="0"/>
                <a:cs typeface="Arial" panose="020B0604020202020204" pitchFamily="34" charset="0"/>
              </a:rPr>
              <a:t>, produzido em conjunto com a CEF e mede a variação de preços para o setor </a:t>
            </a:r>
            <a:r>
              <a:rPr lang="pt-BR" sz="3000" b="0" i="0" u="sng" dirty="0">
                <a:effectLst/>
                <a:latin typeface="Arial" panose="020B0604020202020204" pitchFamily="34" charset="0"/>
                <a:cs typeface="Arial" panose="020B0604020202020204" pitchFamily="34" charset="0"/>
              </a:rPr>
              <a:t>habitacional e de construção</a:t>
            </a:r>
            <a:r>
              <a:rPr lang="pt-BR" sz="3000" b="0" i="0" dirty="0">
                <a:effectLst/>
                <a:latin typeface="Arial" panose="020B0604020202020204" pitchFamily="34" charset="0"/>
                <a:cs typeface="Arial" panose="020B0604020202020204" pitchFamily="34" charset="0"/>
              </a:rPr>
              <a:t>. </a:t>
            </a:r>
            <a:endParaRPr lang="pt-BR" sz="3000" dirty="0">
              <a:latin typeface="Arial" panose="020B0604020202020204" pitchFamily="34" charset="0"/>
              <a:cs typeface="Arial" panose="020B0604020202020204" pitchFamily="34" charset="0"/>
            </a:endParaRPr>
          </a:p>
        </p:txBody>
      </p:sp>
      <p:sp>
        <p:nvSpPr>
          <p:cNvPr id="6" name="Título 2">
            <a:extLst>
              <a:ext uri="{FF2B5EF4-FFF2-40B4-BE49-F238E27FC236}">
                <a16:creationId xmlns:a16="http://schemas.microsoft.com/office/drawing/2014/main" id="{E9496FCA-56BB-4FFF-81D0-EF9078214E59}"/>
              </a:ext>
            </a:extLst>
          </p:cNvPr>
          <p:cNvSpPr>
            <a:spLocks noGrp="1"/>
          </p:cNvSpPr>
          <p:nvPr>
            <p:ph type="title"/>
          </p:nvPr>
        </p:nvSpPr>
        <p:spPr>
          <a:xfrm>
            <a:off x="2305873" y="112646"/>
            <a:ext cx="7112631" cy="857250"/>
          </a:xfrm>
        </p:spPr>
        <p:txBody>
          <a:bodyPr/>
          <a:lstStyle/>
          <a:p>
            <a:pPr algn="ctr"/>
            <a:r>
              <a:rPr lang="pt-BR" sz="3600" b="1" dirty="0">
                <a:solidFill>
                  <a:schemeClr val="tx1"/>
                </a:solidFill>
                <a:effectLst/>
                <a:latin typeface="Arial" panose="020B0604020202020204" pitchFamily="34" charset="0"/>
                <a:cs typeface="Arial" panose="020B0604020202020204" pitchFamily="34" charset="0"/>
              </a:rPr>
              <a:t>Observações Sobre a Inflação</a:t>
            </a:r>
          </a:p>
        </p:txBody>
      </p:sp>
    </p:spTree>
    <p:extLst>
      <p:ext uri="{BB962C8B-B14F-4D97-AF65-F5344CB8AC3E}">
        <p14:creationId xmlns:p14="http://schemas.microsoft.com/office/powerpoint/2010/main" val="169908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650BCF6-2B02-439C-B316-97B3A2812BD9}"/>
              </a:ext>
            </a:extLst>
          </p:cNvPr>
          <p:cNvSpPr txBox="1"/>
          <p:nvPr/>
        </p:nvSpPr>
        <p:spPr>
          <a:xfrm>
            <a:off x="2604051" y="103534"/>
            <a:ext cx="6019800" cy="584775"/>
          </a:xfrm>
          <a:prstGeom prst="rect">
            <a:avLst/>
          </a:prstGeom>
          <a:noFill/>
        </p:spPr>
        <p:txBody>
          <a:bodyPr wrap="square" rtlCol="0">
            <a:spAutoFit/>
          </a:bodyPr>
          <a:lstStyle/>
          <a:p>
            <a:pPr algn="ctr"/>
            <a:r>
              <a:rPr lang="pt-BR" sz="3200" b="1" dirty="0">
                <a:latin typeface="Arial" panose="020B0604020202020204" pitchFamily="34" charset="0"/>
                <a:cs typeface="Arial" panose="020B0604020202020204" pitchFamily="34" charset="0"/>
              </a:rPr>
              <a:t>Abertura e Taxa de Câmbio</a:t>
            </a:r>
            <a:endParaRPr lang="en-US" sz="3200" b="1" dirty="0">
              <a:latin typeface="Arial" panose="020B0604020202020204" pitchFamily="34" charset="0"/>
              <a:cs typeface="Arial" panose="020B0604020202020204" pitchFamily="34" charset="0"/>
            </a:endParaRPr>
          </a:p>
        </p:txBody>
      </p:sp>
      <p:sp>
        <p:nvSpPr>
          <p:cNvPr id="6" name="Espaço Reservado para Conteúdo 1">
            <a:extLst>
              <a:ext uri="{FF2B5EF4-FFF2-40B4-BE49-F238E27FC236}">
                <a16:creationId xmlns:a16="http://schemas.microsoft.com/office/drawing/2014/main" id="{4F7944D3-6453-4EEC-A748-42AE89FC2ADB}"/>
              </a:ext>
            </a:extLst>
          </p:cNvPr>
          <p:cNvSpPr>
            <a:spLocks noGrp="1"/>
          </p:cNvSpPr>
          <p:nvPr>
            <p:ph idx="1"/>
          </p:nvPr>
        </p:nvSpPr>
        <p:spPr>
          <a:xfrm>
            <a:off x="301488" y="818723"/>
            <a:ext cx="11572460" cy="4525963"/>
          </a:xfrm>
        </p:spPr>
        <p:txBody>
          <a:bodyPr>
            <a:noAutofit/>
          </a:bodyPr>
          <a:lstStyle/>
          <a:p>
            <a:pPr marL="457200" indent="-457200" algn="just">
              <a:spcBef>
                <a:spcPct val="20000"/>
              </a:spcBef>
              <a:buClr>
                <a:schemeClr val="tx1"/>
              </a:buClr>
              <a:buSzPct val="101000"/>
              <a:buFont typeface="Wingdings" panose="05000000000000000000" pitchFamily="2" charset="2"/>
              <a:buChar char="§"/>
            </a:pPr>
            <a:r>
              <a:rPr lang="pt-BR" sz="2800" dirty="0">
                <a:latin typeface="Arial" panose="020B0604020202020204" pitchFamily="34" charset="0"/>
                <a:cs typeface="Arial" panose="020B0604020202020204" pitchFamily="34" charset="0"/>
              </a:rPr>
              <a:t>A abertura  no  mercado  de  bens  possibilita  a escolha entre bens domésticos  e estrangeiros.</a:t>
            </a:r>
          </a:p>
          <a:p>
            <a:pPr marL="457200" indent="-457200" algn="just">
              <a:spcBef>
                <a:spcPct val="20000"/>
              </a:spcBef>
              <a:buClr>
                <a:schemeClr val="tx1"/>
              </a:buClr>
              <a:buSzPct val="101000"/>
              <a:buFont typeface="Wingdings" panose="05000000000000000000" pitchFamily="2" charset="2"/>
              <a:buChar char="§"/>
            </a:pPr>
            <a:endParaRPr lang="pt-BR" sz="600" dirty="0">
              <a:latin typeface="Arial" panose="020B0604020202020204" pitchFamily="34" charset="0"/>
              <a:cs typeface="Arial" panose="020B0604020202020204" pitchFamily="34" charset="0"/>
            </a:endParaRPr>
          </a:p>
          <a:p>
            <a:pPr marL="457200" indent="-457200" algn="just">
              <a:spcBef>
                <a:spcPct val="20000"/>
              </a:spcBef>
              <a:buClr>
                <a:schemeClr val="tx1"/>
              </a:buClr>
              <a:buSzPct val="101000"/>
              <a:buFont typeface="Wingdings" panose="05000000000000000000" pitchFamily="2" charset="2"/>
              <a:buChar char="§"/>
            </a:pPr>
            <a:r>
              <a:rPr lang="pt-BR" sz="2800" dirty="0">
                <a:latin typeface="Arial" panose="020B0604020202020204" pitchFamily="34" charset="0"/>
                <a:cs typeface="Arial" panose="020B0604020202020204" pitchFamily="34" charset="0"/>
              </a:rPr>
              <a:t>A  variável determinante de tal escolha é a taxa real de câmbio.</a:t>
            </a:r>
          </a:p>
          <a:p>
            <a:pPr marL="457200" indent="-457200" algn="just">
              <a:spcBef>
                <a:spcPct val="20000"/>
              </a:spcBef>
              <a:buClr>
                <a:schemeClr val="tx1"/>
              </a:buClr>
              <a:buSzPct val="101000"/>
              <a:buFont typeface="Wingdings" panose="05000000000000000000" pitchFamily="2" charset="2"/>
              <a:buChar char="§"/>
            </a:pPr>
            <a:endParaRPr lang="pt-BR" sz="600" dirty="0">
              <a:latin typeface="Arial" panose="020B0604020202020204" pitchFamily="34" charset="0"/>
              <a:cs typeface="Arial" panose="020B0604020202020204" pitchFamily="34" charset="0"/>
            </a:endParaRPr>
          </a:p>
          <a:p>
            <a:pPr marL="457200" indent="-457200" algn="just">
              <a:spcBef>
                <a:spcPct val="20000"/>
              </a:spcBef>
              <a:buClr>
                <a:schemeClr val="tx1"/>
              </a:buClr>
              <a:buSzPct val="101000"/>
              <a:buFont typeface="Wingdings" panose="05000000000000000000" pitchFamily="2" charset="2"/>
              <a:buChar char="§"/>
            </a:pPr>
            <a:r>
              <a:rPr lang="pt-BR" sz="2800" dirty="0">
                <a:latin typeface="Arial" panose="020B0604020202020204" pitchFamily="34" charset="0"/>
                <a:cs typeface="Arial" panose="020B0604020202020204" pitchFamily="34" charset="0"/>
              </a:rPr>
              <a:t>A Taxa de  câmbio  é  o  preço  relativo  dos  bens domésticos comparativamente  aos produzidos no exterior. </a:t>
            </a:r>
          </a:p>
          <a:p>
            <a:pPr marL="457200" indent="-457200" algn="just">
              <a:spcBef>
                <a:spcPct val="20000"/>
              </a:spcBef>
              <a:buClr>
                <a:schemeClr val="tx1"/>
              </a:buClr>
              <a:buSzPct val="101000"/>
              <a:buFont typeface="Wingdings" panose="05000000000000000000" pitchFamily="2" charset="2"/>
              <a:buChar char="§"/>
            </a:pPr>
            <a:endParaRPr lang="pt-BR" sz="600" dirty="0">
              <a:latin typeface="Arial" panose="020B0604020202020204" pitchFamily="34" charset="0"/>
              <a:cs typeface="Arial" panose="020B0604020202020204" pitchFamily="34" charset="0"/>
            </a:endParaRPr>
          </a:p>
          <a:p>
            <a:pPr marL="457200" indent="-457200" algn="just">
              <a:spcBef>
                <a:spcPct val="20000"/>
              </a:spcBef>
              <a:buClr>
                <a:schemeClr val="tx1"/>
              </a:buClr>
              <a:buSzPct val="101000"/>
              <a:buFont typeface="Wingdings" panose="05000000000000000000" pitchFamily="2" charset="2"/>
              <a:buChar char="§"/>
            </a:pPr>
            <a:r>
              <a:rPr lang="pt-BR" sz="2800" dirty="0">
                <a:latin typeface="Arial" panose="020B0604020202020204" pitchFamily="34" charset="0"/>
                <a:cs typeface="Arial" panose="020B0604020202020204" pitchFamily="34" charset="0"/>
              </a:rPr>
              <a:t>Sendo assim, uma alteração em seu valor deve modificar as  quantidades  consumidas  de ambos os bens, importados e produzidos  domesticamente, por dois motivos: </a:t>
            </a:r>
          </a:p>
          <a:p>
            <a:pPr lvl="1" algn="just">
              <a:buClr>
                <a:schemeClr val="tx1"/>
              </a:buClr>
              <a:buSzPct val="101000"/>
              <a:buFont typeface="Wingdings" panose="05000000000000000000" pitchFamily="2" charset="2"/>
              <a:buChar char="§"/>
            </a:pPr>
            <a:r>
              <a:rPr lang="pt-BR" sz="2800" dirty="0">
                <a:latin typeface="Arial" panose="020B0604020202020204" pitchFamily="34" charset="0"/>
                <a:cs typeface="Arial" panose="020B0604020202020204" pitchFamily="34" charset="0"/>
              </a:rPr>
              <a:t>substituição dos bens relativamente   mais  caros  pelos  mais  baratos;  </a:t>
            </a:r>
          </a:p>
          <a:p>
            <a:pPr lvl="1" algn="just">
              <a:buClr>
                <a:schemeClr val="tx1"/>
              </a:buClr>
              <a:buSzPct val="101000"/>
              <a:buFont typeface="Wingdings" panose="05000000000000000000" pitchFamily="2" charset="2"/>
              <a:buChar char="§"/>
            </a:pPr>
            <a:r>
              <a:rPr lang="pt-BR" sz="2800" dirty="0">
                <a:latin typeface="Arial" panose="020B0604020202020204" pitchFamily="34" charset="0"/>
                <a:cs typeface="Arial" panose="020B0604020202020204" pitchFamily="34" charset="0"/>
              </a:rPr>
              <a:t>alteração na renda real.</a:t>
            </a:r>
          </a:p>
          <a:p>
            <a:pPr algn="just">
              <a:buClr>
                <a:schemeClr val="tx1"/>
              </a:buClr>
              <a:buSzPct val="101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95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 calcmode="lin" valueType="num">
                                      <p:cBhvr additive="base">
                                        <p:cTn id="2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 calcmode="lin" valueType="num">
                                      <p:cBhvr additive="base">
                                        <p:cTn id="2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05991636-3D41-41A7-B693-194CEF7E5194}"/>
              </a:ext>
            </a:extLst>
          </p:cNvPr>
          <p:cNvSpPr>
            <a:spLocks noGrp="1"/>
          </p:cNvSpPr>
          <p:nvPr>
            <p:ph idx="1"/>
          </p:nvPr>
        </p:nvSpPr>
        <p:spPr>
          <a:xfrm>
            <a:off x="119271" y="793750"/>
            <a:ext cx="11913704" cy="2844800"/>
          </a:xfrm>
        </p:spPr>
        <p:txBody>
          <a:bodyPr/>
          <a:lstStyle/>
          <a:p>
            <a:pPr marL="566928" indent="-457200" algn="just" fontAlgn="auto">
              <a:lnSpc>
                <a:spcPct val="90000"/>
              </a:lnSpc>
              <a:spcBef>
                <a:spcPts val="400"/>
              </a:spcBef>
              <a:spcAft>
                <a:spcPts val="0"/>
              </a:spcAft>
              <a:buClrTx/>
              <a:buSzPct val="96000"/>
              <a:buFont typeface="Wingdings" panose="05000000000000000000" pitchFamily="2" charset="2"/>
              <a:buChar char="§"/>
              <a:defRPr/>
            </a:pPr>
            <a:r>
              <a:rPr lang="pt-BR" sz="2800" dirty="0">
                <a:latin typeface="Arial" panose="020B0604020202020204" pitchFamily="34" charset="0"/>
                <a:cs typeface="Arial" panose="020B0604020202020204" pitchFamily="34" charset="0"/>
              </a:rPr>
              <a:t>A  taxa  nominal  de  câmbio </a:t>
            </a:r>
            <a:r>
              <a:rPr lang="pt-BR" sz="2800" b="1" dirty="0">
                <a:latin typeface="Arial" panose="020B0604020202020204" pitchFamily="34" charset="0"/>
                <a:cs typeface="Arial" panose="020B0604020202020204" pitchFamily="34" charset="0"/>
              </a:rPr>
              <a:t>(E)</a:t>
            </a:r>
            <a:r>
              <a:rPr lang="pt-BR" sz="2800" dirty="0">
                <a:latin typeface="Arial" panose="020B0604020202020204" pitchFamily="34" charset="0"/>
                <a:cs typeface="Arial" panose="020B0604020202020204" pitchFamily="34" charset="0"/>
              </a:rPr>
              <a:t>  é  a  quantidade da moeda doméstica  que  pode  ser  adquirida  com  uma  unidade  da moeda estrangeira. Logo, se  E = 1 (um dólar compra um real), uma mercadoria que custe R$ 100 pode ser adquirida no exterior por     US$ 100 (preço da mercadoria doméstica em moeda estrangeira).</a:t>
            </a:r>
          </a:p>
          <a:p>
            <a:pPr marL="566928" indent="-457200" algn="just" fontAlgn="auto">
              <a:lnSpc>
                <a:spcPct val="90000"/>
              </a:lnSpc>
              <a:spcBef>
                <a:spcPts val="400"/>
              </a:spcBef>
              <a:spcAft>
                <a:spcPts val="0"/>
              </a:spcAft>
              <a:buClrTx/>
              <a:buSzPct val="96000"/>
              <a:buFont typeface="Wingdings" panose="05000000000000000000" pitchFamily="2" charset="2"/>
              <a:buChar char="§"/>
              <a:defRPr/>
            </a:pPr>
            <a:endParaRPr lang="pt-BR" dirty="0">
              <a:latin typeface="Arial" panose="020B0604020202020204" pitchFamily="34" charset="0"/>
              <a:cs typeface="Arial" panose="020B0604020202020204" pitchFamily="34" charset="0"/>
            </a:endParaRPr>
          </a:p>
          <a:p>
            <a:pPr marL="566928" indent="-457200" algn="just" fontAlgn="auto">
              <a:lnSpc>
                <a:spcPct val="90000"/>
              </a:lnSpc>
              <a:spcBef>
                <a:spcPts val="400"/>
              </a:spcBef>
              <a:spcAft>
                <a:spcPts val="0"/>
              </a:spcAft>
              <a:buClrTx/>
              <a:buSzPct val="96000"/>
              <a:buFont typeface="Wingdings" panose="05000000000000000000" pitchFamily="2" charset="2"/>
              <a:buChar char="§"/>
              <a:defRPr/>
            </a:pPr>
            <a:endParaRPr lang="pt-BR" sz="2800" dirty="0">
              <a:latin typeface="Arial" panose="020B0604020202020204" pitchFamily="34" charset="0"/>
              <a:cs typeface="Arial" panose="020B0604020202020204" pitchFamily="34" charset="0"/>
            </a:endParaRPr>
          </a:p>
          <a:p>
            <a:pPr marL="566928" indent="-457200" algn="just" fontAlgn="auto">
              <a:lnSpc>
                <a:spcPct val="90000"/>
              </a:lnSpc>
              <a:spcBef>
                <a:spcPts val="400"/>
              </a:spcBef>
              <a:spcAft>
                <a:spcPts val="0"/>
              </a:spcAft>
              <a:buClrTx/>
              <a:buSzPct val="96000"/>
              <a:buFont typeface="Wingdings" panose="05000000000000000000" pitchFamily="2" charset="2"/>
              <a:buChar char="§"/>
              <a:defRPr/>
            </a:pPr>
            <a:endParaRPr lang="pt-BR" sz="2800" dirty="0">
              <a:latin typeface="Arial" panose="020B0604020202020204" pitchFamily="34" charset="0"/>
              <a:cs typeface="Arial" panose="020B0604020202020204" pitchFamily="34" charset="0"/>
            </a:endParaRPr>
          </a:p>
          <a:p>
            <a:pPr marL="566928" indent="-457200" algn="just" fontAlgn="auto">
              <a:lnSpc>
                <a:spcPct val="90000"/>
              </a:lnSpc>
              <a:spcBef>
                <a:spcPts val="400"/>
              </a:spcBef>
              <a:spcAft>
                <a:spcPts val="0"/>
              </a:spcAft>
              <a:buClrTx/>
              <a:buSzPct val="96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marL="365760" indent="-256032" algn="just" fontAlgn="auto">
              <a:lnSpc>
                <a:spcPct val="90000"/>
              </a:lnSpc>
              <a:spcBef>
                <a:spcPts val="400"/>
              </a:spcBef>
              <a:spcAft>
                <a:spcPts val="0"/>
              </a:spcAft>
              <a:buClrTx/>
              <a:buSzPct val="96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marL="566928" indent="-457200" algn="just" fontAlgn="auto">
              <a:lnSpc>
                <a:spcPct val="90000"/>
              </a:lnSpc>
              <a:spcBef>
                <a:spcPts val="400"/>
              </a:spcBef>
              <a:spcAft>
                <a:spcPts val="0"/>
              </a:spcAft>
              <a:buClrTx/>
              <a:buSzPct val="96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marL="365760" indent="-256032" algn="just" fontAlgn="auto">
              <a:lnSpc>
                <a:spcPct val="90000"/>
              </a:lnSpc>
              <a:spcBef>
                <a:spcPts val="400"/>
              </a:spcBef>
              <a:spcAft>
                <a:spcPts val="0"/>
              </a:spcAft>
              <a:buClrTx/>
              <a:buSzPct val="96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marL="566928" indent="-457200" algn="just" fontAlgn="auto">
              <a:lnSpc>
                <a:spcPct val="90000"/>
              </a:lnSpc>
              <a:spcBef>
                <a:spcPts val="400"/>
              </a:spcBef>
              <a:spcAft>
                <a:spcPts val="0"/>
              </a:spcAft>
              <a:buClrTx/>
              <a:buSzPct val="96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a:buClrTx/>
              <a:buSzPct val="96000"/>
            </a:pPr>
            <a:endParaRPr lang="pt-BR" sz="2800" dirty="0">
              <a:latin typeface="Arial" panose="020B06040202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D381FE25-35BB-4BC7-AB92-C7118AF02151}"/>
              </a:ext>
            </a:extLst>
          </p:cNvPr>
          <p:cNvPicPr>
            <a:picLocks noChangeAspect="1"/>
          </p:cNvPicPr>
          <p:nvPr/>
        </p:nvPicPr>
        <p:blipFill>
          <a:blip r:embed="rId2"/>
          <a:stretch>
            <a:fillRect/>
          </a:stretch>
        </p:blipFill>
        <p:spPr>
          <a:xfrm>
            <a:off x="732183" y="2916518"/>
            <a:ext cx="10256869" cy="761213"/>
          </a:xfrm>
          <a:prstGeom prst="rect">
            <a:avLst/>
          </a:prstGeom>
        </p:spPr>
      </p:pic>
      <p:sp>
        <p:nvSpPr>
          <p:cNvPr id="9" name="CaixaDeTexto 8">
            <a:extLst>
              <a:ext uri="{FF2B5EF4-FFF2-40B4-BE49-F238E27FC236}">
                <a16:creationId xmlns:a16="http://schemas.microsoft.com/office/drawing/2014/main" id="{A0C081FC-4E12-4DCD-B166-470EED94DCAA}"/>
              </a:ext>
            </a:extLst>
          </p:cNvPr>
          <p:cNvSpPr txBox="1"/>
          <p:nvPr/>
        </p:nvSpPr>
        <p:spPr>
          <a:xfrm>
            <a:off x="2604051" y="103534"/>
            <a:ext cx="6019800" cy="584775"/>
          </a:xfrm>
          <a:prstGeom prst="rect">
            <a:avLst/>
          </a:prstGeom>
          <a:noFill/>
        </p:spPr>
        <p:txBody>
          <a:bodyPr wrap="square" rtlCol="0">
            <a:spAutoFit/>
          </a:bodyPr>
          <a:lstStyle/>
          <a:p>
            <a:pPr algn="ctr"/>
            <a:r>
              <a:rPr lang="pt-BR" sz="3200" b="1" dirty="0">
                <a:latin typeface="Arial" panose="020B0604020202020204" pitchFamily="34" charset="0"/>
                <a:cs typeface="Arial" panose="020B0604020202020204" pitchFamily="34" charset="0"/>
              </a:rPr>
              <a:t>Abertura e Taxa de Câmbio</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91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7EF794DF-E5C1-4B58-8FCF-CFC93393D956}"/>
              </a:ext>
            </a:extLst>
          </p:cNvPr>
          <p:cNvSpPr>
            <a:spLocks noGrp="1"/>
          </p:cNvSpPr>
          <p:nvPr>
            <p:ph idx="1"/>
          </p:nvPr>
        </p:nvSpPr>
        <p:spPr>
          <a:xfrm>
            <a:off x="250288" y="-1041583"/>
            <a:ext cx="11691423" cy="2844800"/>
          </a:xfrm>
        </p:spPr>
        <p:txBody>
          <a:bodyPr/>
          <a:lstStyle/>
          <a:p>
            <a:pPr marL="566928" indent="-457200" algn="just" fontAlgn="auto">
              <a:lnSpc>
                <a:spcPct val="90000"/>
              </a:lnSpc>
              <a:spcBef>
                <a:spcPts val="400"/>
              </a:spcBef>
              <a:spcAft>
                <a:spcPts val="0"/>
              </a:spcAft>
              <a:buClrTx/>
              <a:buSzPct val="96000"/>
              <a:buFont typeface="Wingdings" panose="05000000000000000000" pitchFamily="2" charset="2"/>
              <a:buChar char="§"/>
              <a:defRPr/>
            </a:pPr>
            <a:endParaRPr lang="pt-BR" sz="2800" dirty="0">
              <a:latin typeface="Arial" panose="020B0604020202020204" pitchFamily="34" charset="0"/>
              <a:cs typeface="Arial" panose="020B0604020202020204" pitchFamily="34" charset="0"/>
            </a:endParaRPr>
          </a:p>
          <a:p>
            <a:pPr marL="566928" indent="-457200" algn="just" fontAlgn="auto">
              <a:lnSpc>
                <a:spcPct val="90000"/>
              </a:lnSpc>
              <a:spcBef>
                <a:spcPts val="400"/>
              </a:spcBef>
              <a:spcAft>
                <a:spcPts val="0"/>
              </a:spcAft>
              <a:buClrTx/>
              <a:buSzPct val="96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marL="365760" indent="-256032" algn="just" fontAlgn="auto">
              <a:lnSpc>
                <a:spcPct val="90000"/>
              </a:lnSpc>
              <a:spcBef>
                <a:spcPts val="400"/>
              </a:spcBef>
              <a:spcAft>
                <a:spcPts val="0"/>
              </a:spcAft>
              <a:buClrTx/>
              <a:buSzPct val="96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marL="566928" indent="-457200" algn="just" fontAlgn="auto">
              <a:lnSpc>
                <a:spcPct val="90000"/>
              </a:lnSpc>
              <a:spcBef>
                <a:spcPts val="400"/>
              </a:spcBef>
              <a:spcAft>
                <a:spcPts val="0"/>
              </a:spcAft>
              <a:buClrTx/>
              <a:buSzPct val="96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marL="566928" indent="-457200" algn="just" fontAlgn="auto">
              <a:lnSpc>
                <a:spcPct val="90000"/>
              </a:lnSpc>
              <a:spcBef>
                <a:spcPts val="400"/>
              </a:spcBef>
              <a:spcAft>
                <a:spcPts val="0"/>
              </a:spcAft>
              <a:buClrTx/>
              <a:buSzPct val="96000"/>
              <a:buFont typeface="Wingdings" panose="05000000000000000000" pitchFamily="2" charset="2"/>
              <a:buChar char="§"/>
              <a:defRPr/>
            </a:pPr>
            <a:r>
              <a:rPr lang="pt-BR" sz="2800" dirty="0">
                <a:latin typeface="Arial" panose="020B0604020202020204" pitchFamily="34" charset="0"/>
                <a:cs typeface="Arial" panose="020B0604020202020204" pitchFamily="34" charset="0"/>
              </a:rPr>
              <a:t>Se, por um aumento da demanda por US$, a taxa de câmbio passa  a  ser  E = 1,2  (valorização  da  moeda  estrangeira – desvalorização da moeda doméstica, ou desvalorização cambial), temos:</a:t>
            </a:r>
          </a:p>
          <a:p>
            <a:pPr marL="566928" indent="-457200" algn="just" fontAlgn="auto">
              <a:lnSpc>
                <a:spcPct val="90000"/>
              </a:lnSpc>
              <a:spcBef>
                <a:spcPts val="400"/>
              </a:spcBef>
              <a:spcAft>
                <a:spcPts val="0"/>
              </a:spcAft>
              <a:buClrTx/>
              <a:buSzPct val="96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marL="365760" indent="-256032" algn="just" fontAlgn="auto">
              <a:lnSpc>
                <a:spcPct val="90000"/>
              </a:lnSpc>
              <a:spcBef>
                <a:spcPts val="400"/>
              </a:spcBef>
              <a:spcAft>
                <a:spcPts val="0"/>
              </a:spcAft>
              <a:buClrTx/>
              <a:buSzPct val="96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marL="566928" indent="-457200" algn="just" fontAlgn="auto">
              <a:lnSpc>
                <a:spcPct val="90000"/>
              </a:lnSpc>
              <a:spcBef>
                <a:spcPts val="400"/>
              </a:spcBef>
              <a:spcAft>
                <a:spcPts val="0"/>
              </a:spcAft>
              <a:buClrTx/>
              <a:buSzPct val="96000"/>
              <a:buFont typeface="Wingdings" panose="05000000000000000000" pitchFamily="2" charset="2"/>
              <a:buChar char="§"/>
              <a:defRPr/>
            </a:pPr>
            <a:endParaRPr lang="pt-BR" sz="500" b="1" dirty="0">
              <a:latin typeface="Arial" panose="020B0604020202020204" pitchFamily="34" charset="0"/>
              <a:cs typeface="Arial" panose="020B0604020202020204" pitchFamily="34" charset="0"/>
            </a:endParaRPr>
          </a:p>
          <a:p>
            <a:pPr marL="566928" indent="-457200" algn="just" fontAlgn="auto">
              <a:lnSpc>
                <a:spcPct val="90000"/>
              </a:lnSpc>
              <a:spcBef>
                <a:spcPts val="400"/>
              </a:spcBef>
              <a:spcAft>
                <a:spcPts val="0"/>
              </a:spcAft>
              <a:buClrTx/>
              <a:buSzPct val="96000"/>
              <a:buFont typeface="Wingdings" panose="05000000000000000000" pitchFamily="2" charset="2"/>
              <a:buChar char="§"/>
              <a:defRPr/>
            </a:pPr>
            <a:r>
              <a:rPr lang="pt-BR" sz="2800" b="1" dirty="0">
                <a:latin typeface="Arial" panose="020B0604020202020204" pitchFamily="34" charset="0"/>
                <a:cs typeface="Arial" panose="020B0604020202020204" pitchFamily="34" charset="0"/>
              </a:rPr>
              <a:t>Agora, a mercadoria doméstica ficou mais barata na moeda estrangeira e a mercadoria estrangeira ficou mais cara na moeda doméstica).</a:t>
            </a:r>
          </a:p>
          <a:p>
            <a:pPr marL="566928" indent="-457200" algn="just" fontAlgn="auto">
              <a:lnSpc>
                <a:spcPct val="90000"/>
              </a:lnSpc>
              <a:spcBef>
                <a:spcPts val="400"/>
              </a:spcBef>
              <a:spcAft>
                <a:spcPts val="0"/>
              </a:spcAft>
              <a:buClrTx/>
              <a:buSzPct val="96000"/>
              <a:buFont typeface="Wingdings" panose="05000000000000000000" pitchFamily="2" charset="2"/>
              <a:buChar char="§"/>
              <a:defRPr/>
            </a:pPr>
            <a:r>
              <a:rPr lang="pt-BR" sz="2800" dirty="0">
                <a:latin typeface="Arial" panose="020B0604020202020204" pitchFamily="34" charset="0"/>
                <a:cs typeface="Arial" panose="020B0604020202020204" pitchFamily="34" charset="0"/>
              </a:rPr>
              <a:t>Logo,  uma  desvalorização  (aumento)  da  taxa de câmbio estimula as exportações,  pois  torna  os  bens  domésticos mais baratos em moeda estrangeira e diminui  as  importações, pois torna os bens estrangeiros mais caros  em moeda doméstica (note que,  com         E = 1,2  são  necessários  R$ 120 para a aquisição de US$ 100).</a:t>
            </a:r>
          </a:p>
          <a:p>
            <a:pPr marL="566928" indent="-457200" algn="just" fontAlgn="auto">
              <a:lnSpc>
                <a:spcPct val="90000"/>
              </a:lnSpc>
              <a:spcBef>
                <a:spcPts val="400"/>
              </a:spcBef>
              <a:spcAft>
                <a:spcPts val="0"/>
              </a:spcAft>
              <a:buClrTx/>
              <a:buSzPct val="96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a:buClrTx/>
              <a:buSzPct val="96000"/>
            </a:pPr>
            <a:endParaRPr lang="pt-BR" sz="2800" dirty="0">
              <a:latin typeface="Arial" panose="020B06040202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42F748C7-D755-4C2F-8361-46D19DC4B76C}"/>
              </a:ext>
            </a:extLst>
          </p:cNvPr>
          <p:cNvPicPr>
            <a:picLocks noChangeAspect="1"/>
          </p:cNvPicPr>
          <p:nvPr/>
        </p:nvPicPr>
        <p:blipFill>
          <a:blip r:embed="rId2"/>
          <a:stretch>
            <a:fillRect/>
          </a:stretch>
        </p:blipFill>
        <p:spPr>
          <a:xfrm>
            <a:off x="815008" y="2399565"/>
            <a:ext cx="10374303" cy="754452"/>
          </a:xfrm>
          <a:prstGeom prst="rect">
            <a:avLst/>
          </a:prstGeom>
        </p:spPr>
      </p:pic>
      <p:sp>
        <p:nvSpPr>
          <p:cNvPr id="6" name="CaixaDeTexto 5">
            <a:extLst>
              <a:ext uri="{FF2B5EF4-FFF2-40B4-BE49-F238E27FC236}">
                <a16:creationId xmlns:a16="http://schemas.microsoft.com/office/drawing/2014/main" id="{7B54B42F-0E18-4E6D-8846-38351A50B439}"/>
              </a:ext>
            </a:extLst>
          </p:cNvPr>
          <p:cNvSpPr txBox="1"/>
          <p:nvPr/>
        </p:nvSpPr>
        <p:spPr>
          <a:xfrm>
            <a:off x="2604051" y="103534"/>
            <a:ext cx="6019800" cy="584775"/>
          </a:xfrm>
          <a:prstGeom prst="rect">
            <a:avLst/>
          </a:prstGeom>
          <a:noFill/>
        </p:spPr>
        <p:txBody>
          <a:bodyPr wrap="square" rtlCol="0">
            <a:spAutoFit/>
          </a:bodyPr>
          <a:lstStyle/>
          <a:p>
            <a:pPr algn="ctr"/>
            <a:r>
              <a:rPr lang="pt-BR" sz="3200" b="1" dirty="0">
                <a:latin typeface="Arial" panose="020B0604020202020204" pitchFamily="34" charset="0"/>
                <a:cs typeface="Arial" panose="020B0604020202020204" pitchFamily="34" charset="0"/>
              </a:rPr>
              <a:t>Abertura e Taxa de Câmbio</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9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 calcmode="lin" valueType="num">
                                      <p:cBhvr additive="base">
                                        <p:cTn id="1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 calcmode="lin" valueType="num">
                                      <p:cBhvr additive="base">
                                        <p:cTn id="1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F46728C4-83BA-47C4-A926-BB692FF61A6B}"/>
              </a:ext>
            </a:extLst>
          </p:cNvPr>
          <p:cNvSpPr>
            <a:spLocks noGrp="1"/>
          </p:cNvSpPr>
          <p:nvPr>
            <p:ph idx="1"/>
          </p:nvPr>
        </p:nvSpPr>
        <p:spPr>
          <a:xfrm>
            <a:off x="172279" y="371887"/>
            <a:ext cx="11820938" cy="2844800"/>
          </a:xfrm>
        </p:spPr>
        <p:txBody>
          <a:bodyPr/>
          <a:lstStyle/>
          <a:p>
            <a:pPr marL="109728" indent="0" algn="just" fontAlgn="auto">
              <a:lnSpc>
                <a:spcPct val="90000"/>
              </a:lnSpc>
              <a:spcBef>
                <a:spcPts val="400"/>
              </a:spcBef>
              <a:spcAft>
                <a:spcPts val="0"/>
              </a:spcAft>
              <a:buClrTx/>
              <a:buSzPct val="99000"/>
              <a:buNone/>
              <a:defRPr/>
            </a:pPr>
            <a:endParaRPr lang="pt-BR" sz="2800" dirty="0">
              <a:latin typeface="Arial" panose="020B0604020202020204" pitchFamily="34" charset="0"/>
              <a:cs typeface="Arial" panose="020B0604020202020204" pitchFamily="34" charset="0"/>
            </a:endParaRPr>
          </a:p>
          <a:p>
            <a:pPr marL="566928" indent="-457200" algn="just" fontAlgn="auto">
              <a:lnSpc>
                <a:spcPct val="90000"/>
              </a:lnSpc>
              <a:spcBef>
                <a:spcPts val="400"/>
              </a:spcBef>
              <a:spcAft>
                <a:spcPts val="0"/>
              </a:spcAft>
              <a:buClrTx/>
              <a:buSzPct val="99000"/>
              <a:buFont typeface="Wingdings" panose="05000000000000000000" pitchFamily="2" charset="2"/>
              <a:buChar char="§"/>
              <a:defRPr/>
            </a:pPr>
            <a:r>
              <a:rPr lang="pt-BR" sz="2800" dirty="0">
                <a:latin typeface="Arial" panose="020B0604020202020204" pitchFamily="34" charset="0"/>
                <a:cs typeface="Arial" panose="020B0604020202020204" pitchFamily="34" charset="0"/>
              </a:rPr>
              <a:t>Entretanto,  imagine  que,  no  momento  em que a taxa de câmbio   nominal   se   desvalorizou  em  20%,   os   preços domésticos aumentaram 20%.</a:t>
            </a:r>
          </a:p>
          <a:p>
            <a:pPr marL="566928" indent="-457200" algn="just" fontAlgn="auto">
              <a:lnSpc>
                <a:spcPct val="90000"/>
              </a:lnSpc>
              <a:spcBef>
                <a:spcPts val="400"/>
              </a:spcBef>
              <a:spcAft>
                <a:spcPts val="0"/>
              </a:spcAft>
              <a:buClrTx/>
              <a:buSzPct val="99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marL="566928" indent="-457200" algn="just" fontAlgn="auto">
              <a:lnSpc>
                <a:spcPct val="90000"/>
              </a:lnSpc>
              <a:spcBef>
                <a:spcPts val="400"/>
              </a:spcBef>
              <a:spcAft>
                <a:spcPts val="0"/>
              </a:spcAft>
              <a:buClrTx/>
              <a:buSzPct val="99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marL="365760" indent="-256032" algn="just" fontAlgn="auto">
              <a:lnSpc>
                <a:spcPct val="90000"/>
              </a:lnSpc>
              <a:spcBef>
                <a:spcPts val="400"/>
              </a:spcBef>
              <a:spcAft>
                <a:spcPts val="0"/>
              </a:spcAft>
              <a:buClrTx/>
              <a:buSzPct val="99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marL="566928" indent="-457200" algn="just" fontAlgn="auto">
              <a:lnSpc>
                <a:spcPct val="90000"/>
              </a:lnSpc>
              <a:spcBef>
                <a:spcPts val="400"/>
              </a:spcBef>
              <a:spcAft>
                <a:spcPts val="0"/>
              </a:spcAft>
              <a:buClrTx/>
              <a:buSzPct val="99000"/>
              <a:buFont typeface="Wingdings" panose="05000000000000000000" pitchFamily="2" charset="2"/>
              <a:buChar char="§"/>
              <a:defRPr/>
            </a:pPr>
            <a:r>
              <a:rPr lang="pt-BR" sz="2800" b="1" dirty="0">
                <a:latin typeface="Arial" panose="020B0604020202020204" pitchFamily="34" charset="0"/>
                <a:cs typeface="Arial" panose="020B0604020202020204" pitchFamily="34" charset="0"/>
              </a:rPr>
              <a:t>Agora, mesmo com o câmbio nominal desvalorizado em 20% a mercadoria doméstica continua com o mesmo preço em moeda estrangeira (um dólar compra 20% a mais de reais, mas não compra mais produtos no brasil, pois os preços em reais também subiram 20%).</a:t>
            </a:r>
          </a:p>
          <a:p>
            <a:pPr>
              <a:buClrTx/>
              <a:buSzPct val="99000"/>
            </a:pPr>
            <a:endParaRPr lang="pt-BR" sz="2800" dirty="0">
              <a:latin typeface="Arial" panose="020B06040202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5A20A392-D083-4B70-9386-55992ED991CB}"/>
              </a:ext>
            </a:extLst>
          </p:cNvPr>
          <p:cNvPicPr>
            <a:picLocks noChangeAspect="1"/>
          </p:cNvPicPr>
          <p:nvPr/>
        </p:nvPicPr>
        <p:blipFill>
          <a:blip r:embed="rId2"/>
          <a:stretch>
            <a:fillRect/>
          </a:stretch>
        </p:blipFill>
        <p:spPr>
          <a:xfrm>
            <a:off x="781879" y="2112638"/>
            <a:ext cx="10314615" cy="749830"/>
          </a:xfrm>
          <a:prstGeom prst="rect">
            <a:avLst/>
          </a:prstGeom>
        </p:spPr>
      </p:pic>
      <p:sp>
        <p:nvSpPr>
          <p:cNvPr id="9" name="CaixaDeTexto 8">
            <a:extLst>
              <a:ext uri="{FF2B5EF4-FFF2-40B4-BE49-F238E27FC236}">
                <a16:creationId xmlns:a16="http://schemas.microsoft.com/office/drawing/2014/main" id="{36F85CC2-407E-4900-BD6E-58D52EA0A19F}"/>
              </a:ext>
            </a:extLst>
          </p:cNvPr>
          <p:cNvSpPr txBox="1"/>
          <p:nvPr/>
        </p:nvSpPr>
        <p:spPr>
          <a:xfrm>
            <a:off x="2604051" y="103534"/>
            <a:ext cx="6019800" cy="584775"/>
          </a:xfrm>
          <a:prstGeom prst="rect">
            <a:avLst/>
          </a:prstGeom>
          <a:noFill/>
        </p:spPr>
        <p:txBody>
          <a:bodyPr wrap="square" rtlCol="0">
            <a:spAutoFit/>
          </a:bodyPr>
          <a:lstStyle/>
          <a:p>
            <a:pPr algn="ctr"/>
            <a:r>
              <a:rPr lang="pt-BR" sz="3200" b="1" dirty="0">
                <a:latin typeface="Arial" panose="020B0604020202020204" pitchFamily="34" charset="0"/>
                <a:cs typeface="Arial" panose="020B0604020202020204" pitchFamily="34" charset="0"/>
              </a:rPr>
              <a:t>Abertura e Taxa de Câmbio</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20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774029F3-5099-4B10-9BE0-F9FFEA5A0C2D}"/>
              </a:ext>
            </a:extLst>
          </p:cNvPr>
          <p:cNvSpPr>
            <a:spLocks noGrp="1"/>
          </p:cNvSpPr>
          <p:nvPr>
            <p:ph idx="1"/>
          </p:nvPr>
        </p:nvSpPr>
        <p:spPr>
          <a:xfrm>
            <a:off x="152399" y="822462"/>
            <a:ext cx="11840817" cy="2844800"/>
          </a:xfrm>
        </p:spPr>
        <p:txBody>
          <a:bodyPr/>
          <a:lstStyle/>
          <a:p>
            <a:pPr marL="395478" indent="-285750" algn="just" fontAlgn="auto">
              <a:lnSpc>
                <a:spcPct val="90000"/>
              </a:lnSpc>
              <a:spcBef>
                <a:spcPts val="400"/>
              </a:spcBef>
              <a:spcAft>
                <a:spcPts val="0"/>
              </a:spcAft>
              <a:buClrTx/>
              <a:buSzPct val="95000"/>
              <a:buFont typeface="Wingdings" panose="05000000000000000000" pitchFamily="2" charset="2"/>
              <a:buChar char="§"/>
              <a:defRPr/>
            </a:pPr>
            <a:r>
              <a:rPr lang="pt-BR" sz="2800" dirty="0">
                <a:latin typeface="Arial" panose="020B0604020202020204" pitchFamily="34" charset="0"/>
                <a:cs typeface="Arial" panose="020B0604020202020204" pitchFamily="34" charset="0"/>
              </a:rPr>
              <a:t>Portanto,  a taxa  de  câmbio  relevante  para  medir  a competitividade de uma nação em relação a outra é a taxa de câmbio real </a:t>
            </a:r>
            <a:r>
              <a:rPr lang="pt-BR" sz="2800" b="1" dirty="0">
                <a:latin typeface="Arial" panose="020B0604020202020204" pitchFamily="34" charset="0"/>
                <a:cs typeface="Arial" panose="020B0604020202020204" pitchFamily="34" charset="0"/>
              </a:rPr>
              <a:t>(e)</a:t>
            </a:r>
            <a:r>
              <a:rPr lang="pt-BR" sz="2800" dirty="0">
                <a:latin typeface="Arial" panose="020B0604020202020204" pitchFamily="34" charset="0"/>
                <a:cs typeface="Arial" panose="020B0604020202020204" pitchFamily="34" charset="0"/>
              </a:rPr>
              <a:t>, ou seja, a taxa nominal de câmbio ajustada às variações dos preços nos países, logo:</a:t>
            </a:r>
          </a:p>
          <a:p>
            <a:pPr marL="395478" indent="-285750" algn="just" fontAlgn="auto">
              <a:lnSpc>
                <a:spcPct val="90000"/>
              </a:lnSpc>
              <a:spcBef>
                <a:spcPts val="400"/>
              </a:spcBef>
              <a:spcAft>
                <a:spcPts val="0"/>
              </a:spcAft>
              <a:buClrTx/>
              <a:buSzPct val="95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marL="395478" indent="-285750" algn="just" fontAlgn="auto">
              <a:lnSpc>
                <a:spcPct val="90000"/>
              </a:lnSpc>
              <a:spcBef>
                <a:spcPts val="400"/>
              </a:spcBef>
              <a:spcAft>
                <a:spcPts val="0"/>
              </a:spcAft>
              <a:buClrTx/>
              <a:buSzPct val="95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marL="395478" indent="-285750" algn="just" fontAlgn="auto">
              <a:lnSpc>
                <a:spcPct val="90000"/>
              </a:lnSpc>
              <a:spcBef>
                <a:spcPts val="400"/>
              </a:spcBef>
              <a:spcAft>
                <a:spcPts val="0"/>
              </a:spcAft>
              <a:buClrTx/>
              <a:buSzPct val="95000"/>
              <a:buFont typeface="Wingdings" panose="05000000000000000000" pitchFamily="2" charset="2"/>
              <a:buChar char="§"/>
              <a:defRPr/>
            </a:pPr>
            <a:endParaRPr lang="pt-BR" sz="2800" b="1" dirty="0">
              <a:latin typeface="Arial" panose="020B0604020202020204" pitchFamily="34" charset="0"/>
              <a:cs typeface="Arial" panose="020B0604020202020204" pitchFamily="34" charset="0"/>
            </a:endParaRPr>
          </a:p>
          <a:p>
            <a:pPr marL="109728" indent="0" algn="just" fontAlgn="auto">
              <a:lnSpc>
                <a:spcPct val="90000"/>
              </a:lnSpc>
              <a:spcBef>
                <a:spcPts val="400"/>
              </a:spcBef>
              <a:spcAft>
                <a:spcPts val="0"/>
              </a:spcAft>
              <a:buClrTx/>
              <a:buSzPct val="95000"/>
              <a:buNone/>
              <a:defRPr/>
            </a:pPr>
            <a:endParaRPr lang="pt-BR" sz="2800" b="1" dirty="0">
              <a:latin typeface="Arial" panose="020B0604020202020204" pitchFamily="34" charset="0"/>
              <a:cs typeface="Arial" panose="020B0604020202020204" pitchFamily="34" charset="0"/>
            </a:endParaRPr>
          </a:p>
          <a:p>
            <a:pPr marL="395478" indent="-285750" algn="just" fontAlgn="auto">
              <a:lnSpc>
                <a:spcPct val="90000"/>
              </a:lnSpc>
              <a:spcBef>
                <a:spcPts val="400"/>
              </a:spcBef>
              <a:spcAft>
                <a:spcPts val="0"/>
              </a:spcAft>
              <a:buClrTx/>
              <a:buSzPct val="95000"/>
              <a:buFont typeface="Wingdings" panose="05000000000000000000" pitchFamily="2" charset="2"/>
              <a:buChar char="§"/>
              <a:defRPr/>
            </a:pPr>
            <a:r>
              <a:rPr lang="pt-BR" sz="2800" dirty="0">
                <a:latin typeface="Arial" panose="020B0604020202020204" pitchFamily="34" charset="0"/>
                <a:cs typeface="Arial" panose="020B0604020202020204" pitchFamily="34" charset="0"/>
              </a:rPr>
              <a:t>Assim,  uma desvalorização  real  da   taxa  de  câmbio aumenta as exportações e reduz as importações,  melhorando a  balança comercial  de  uma  nação.  No  caso de uma valorização real, temos os efeitos contrários.</a:t>
            </a:r>
          </a:p>
          <a:p>
            <a:pPr>
              <a:buClrTx/>
              <a:buSzPct val="95000"/>
            </a:pPr>
            <a:endParaRPr lang="pt-BR" sz="2800" dirty="0">
              <a:latin typeface="Arial" panose="020B0604020202020204" pitchFamily="34" charset="0"/>
              <a:cs typeface="Arial" panose="020B0604020202020204" pitchFamily="34" charset="0"/>
            </a:endParaRPr>
          </a:p>
        </p:txBody>
      </p:sp>
      <p:sp>
        <p:nvSpPr>
          <p:cNvPr id="5" name="Título 2">
            <a:extLst>
              <a:ext uri="{FF2B5EF4-FFF2-40B4-BE49-F238E27FC236}">
                <a16:creationId xmlns:a16="http://schemas.microsoft.com/office/drawing/2014/main" id="{56EDD236-006B-4D44-B486-F8BCB8F385C7}"/>
              </a:ext>
            </a:extLst>
          </p:cNvPr>
          <p:cNvSpPr>
            <a:spLocks noGrp="1"/>
          </p:cNvSpPr>
          <p:nvPr>
            <p:ph type="title"/>
          </p:nvPr>
        </p:nvSpPr>
        <p:spPr>
          <a:xfrm>
            <a:off x="3110948" y="113470"/>
            <a:ext cx="8229600" cy="857250"/>
          </a:xfrm>
        </p:spPr>
        <p:txBody>
          <a:bodyPr/>
          <a:lstStyle/>
          <a:p>
            <a:r>
              <a:rPr lang="pt-BR" sz="3400" dirty="0">
                <a:solidFill>
                  <a:schemeClr val="tx1"/>
                </a:solidFill>
                <a:effectLst/>
                <a:latin typeface="Arial" panose="020B0604020202020204" pitchFamily="34" charset="0"/>
                <a:cs typeface="Arial" panose="020B0604020202020204" pitchFamily="34" charset="0"/>
              </a:rPr>
              <a:t>Taxa Real de Câmbio</a:t>
            </a:r>
          </a:p>
        </p:txBody>
      </p:sp>
      <p:pic>
        <p:nvPicPr>
          <p:cNvPr id="6" name="Imagem 5">
            <a:extLst>
              <a:ext uri="{FF2B5EF4-FFF2-40B4-BE49-F238E27FC236}">
                <a16:creationId xmlns:a16="http://schemas.microsoft.com/office/drawing/2014/main" id="{46107DA9-47C9-4A41-829C-EEDDBCE99984}"/>
              </a:ext>
            </a:extLst>
          </p:cNvPr>
          <p:cNvPicPr>
            <a:picLocks noChangeAspect="1"/>
          </p:cNvPicPr>
          <p:nvPr/>
        </p:nvPicPr>
        <p:blipFill>
          <a:blip r:embed="rId2"/>
          <a:stretch>
            <a:fillRect/>
          </a:stretch>
        </p:blipFill>
        <p:spPr>
          <a:xfrm>
            <a:off x="685800" y="2549194"/>
            <a:ext cx="7358270" cy="1379565"/>
          </a:xfrm>
          <a:prstGeom prst="rect">
            <a:avLst/>
          </a:prstGeom>
        </p:spPr>
      </p:pic>
    </p:spTree>
    <p:extLst>
      <p:ext uri="{BB962C8B-B14F-4D97-AF65-F5344CB8AC3E}">
        <p14:creationId xmlns:p14="http://schemas.microsoft.com/office/powerpoint/2010/main" val="123168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CEC64F0C-E3C4-49A5-A52A-E5EA84030B61}"/>
              </a:ext>
            </a:extLst>
          </p:cNvPr>
          <p:cNvSpPr>
            <a:spLocks noGrp="1"/>
          </p:cNvSpPr>
          <p:nvPr>
            <p:ph type="title"/>
          </p:nvPr>
        </p:nvSpPr>
        <p:spPr>
          <a:xfrm>
            <a:off x="2027583" y="83654"/>
            <a:ext cx="9965633" cy="857250"/>
          </a:xfrm>
        </p:spPr>
        <p:txBody>
          <a:bodyPr/>
          <a:lstStyle/>
          <a:p>
            <a:r>
              <a:rPr lang="pt-BR" sz="3400" dirty="0">
                <a:solidFill>
                  <a:schemeClr val="tx1"/>
                </a:solidFill>
                <a:effectLst/>
                <a:latin typeface="Arial" panose="020B0604020202020204" pitchFamily="34" charset="0"/>
                <a:cs typeface="Arial" panose="020B0604020202020204" pitchFamily="34" charset="0"/>
              </a:rPr>
              <a:t>A Taxa de Câmbio Durante o Plano Real</a:t>
            </a:r>
          </a:p>
        </p:txBody>
      </p:sp>
      <p:graphicFrame>
        <p:nvGraphicFramePr>
          <p:cNvPr id="5" name="Object 4">
            <a:extLst>
              <a:ext uri="{FF2B5EF4-FFF2-40B4-BE49-F238E27FC236}">
                <a16:creationId xmlns:a16="http://schemas.microsoft.com/office/drawing/2014/main" id="{C30B4ED5-FFE1-4E4D-8311-3F0BE532BB31}"/>
              </a:ext>
            </a:extLst>
          </p:cNvPr>
          <p:cNvGraphicFramePr>
            <a:graphicFrameLocks noChangeAspect="1"/>
          </p:cNvGraphicFramePr>
          <p:nvPr>
            <p:extLst>
              <p:ext uri="{D42A27DB-BD31-4B8C-83A1-F6EECF244321}">
                <p14:modId xmlns:p14="http://schemas.microsoft.com/office/powerpoint/2010/main" val="405365867"/>
              </p:ext>
            </p:extLst>
          </p:nvPr>
        </p:nvGraphicFramePr>
        <p:xfrm>
          <a:off x="834884" y="1726922"/>
          <a:ext cx="3439755" cy="2381252"/>
        </p:xfrm>
        <a:graphic>
          <a:graphicData uri="http://schemas.openxmlformats.org/presentationml/2006/ole">
            <mc:AlternateContent xmlns:mc="http://schemas.openxmlformats.org/markup-compatibility/2006">
              <mc:Choice xmlns:v="urn:schemas-microsoft-com:vml" Requires="v">
                <p:oleObj name="Equation" r:id="rId2" imgW="1282680" imgH="965160" progId="Equation.DSMT4">
                  <p:embed/>
                </p:oleObj>
              </mc:Choice>
              <mc:Fallback>
                <p:oleObj name="Equation" r:id="rId2" imgW="1282680" imgH="965160" progId="Equation.DSMT4">
                  <p:embed/>
                  <p:pic>
                    <p:nvPicPr>
                      <p:cNvPr id="5" name="Object 4">
                        <a:extLst>
                          <a:ext uri="{FF2B5EF4-FFF2-40B4-BE49-F238E27FC236}">
                            <a16:creationId xmlns:a16="http://schemas.microsoft.com/office/drawing/2014/main" id="{781CCB1D-F225-4BF5-A86A-5F9582239FCF}"/>
                          </a:ext>
                        </a:extLst>
                      </p:cNvPr>
                      <p:cNvPicPr>
                        <a:picLocks noChangeAspect="1" noChangeArrowheads="1"/>
                      </p:cNvPicPr>
                      <p:nvPr/>
                    </p:nvPicPr>
                    <p:blipFill>
                      <a:blip r:embed="rId3"/>
                      <a:srcRect/>
                      <a:stretch>
                        <a:fillRect/>
                      </a:stretch>
                    </p:blipFill>
                    <p:spPr bwMode="auto">
                      <a:xfrm>
                        <a:off x="834884" y="1726922"/>
                        <a:ext cx="3439755" cy="2381252"/>
                      </a:xfrm>
                      <a:prstGeom prst="rect">
                        <a:avLst/>
                      </a:prstGeom>
                      <a:solidFill>
                        <a:schemeClr val="bg1">
                          <a:lumMod val="95000"/>
                        </a:schemeClr>
                      </a:solidFill>
                      <a:ln>
                        <a:solidFill>
                          <a:schemeClr val="tx1"/>
                        </a:solidFill>
                      </a:ln>
                      <a:effectLst/>
                    </p:spPr>
                  </p:pic>
                </p:oleObj>
              </mc:Fallback>
            </mc:AlternateContent>
          </a:graphicData>
        </a:graphic>
      </p:graphicFrame>
      <p:sp>
        <p:nvSpPr>
          <p:cNvPr id="6" name="Espaço Reservado para Conteúdo 1">
            <a:extLst>
              <a:ext uri="{FF2B5EF4-FFF2-40B4-BE49-F238E27FC236}">
                <a16:creationId xmlns:a16="http://schemas.microsoft.com/office/drawing/2014/main" id="{13E7CD01-E19D-4A55-B8B9-F49600EC6529}"/>
              </a:ext>
            </a:extLst>
          </p:cNvPr>
          <p:cNvSpPr>
            <a:spLocks noGrp="1"/>
          </p:cNvSpPr>
          <p:nvPr>
            <p:ph idx="1"/>
          </p:nvPr>
        </p:nvSpPr>
        <p:spPr>
          <a:xfrm>
            <a:off x="221976" y="742952"/>
            <a:ext cx="11811000" cy="4114800"/>
          </a:xfrm>
        </p:spPr>
        <p:txBody>
          <a:bodyPr/>
          <a:lstStyle/>
          <a:p>
            <a:pPr algn="just">
              <a:buClrTx/>
              <a:buSzPct val="96000"/>
              <a:buFont typeface="Wingdings" panose="05000000000000000000" pitchFamily="2" charset="2"/>
              <a:buChar char="§"/>
            </a:pPr>
            <a:r>
              <a:rPr lang="pt-BR" sz="2800" dirty="0">
                <a:latin typeface="Arial" panose="020B0604020202020204" pitchFamily="34" charset="0"/>
                <a:cs typeface="Arial" panose="020B0604020202020204" pitchFamily="34" charset="0"/>
              </a:rPr>
              <a:t>Observe os dados abaixo da balança comercial e da taxa nominal de câmbio.</a:t>
            </a:r>
          </a:p>
          <a:p>
            <a:pPr algn="just">
              <a:buClrTx/>
              <a:buSzPct val="96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endParaRPr lang="pt-BR" sz="5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r>
              <a:rPr lang="pt-BR" sz="2800" dirty="0">
                <a:latin typeface="Arial" panose="020B0604020202020204" pitchFamily="34" charset="0"/>
                <a:cs typeface="Arial" panose="020B0604020202020204" pitchFamily="34" charset="0"/>
              </a:rPr>
              <a:t>O saldo da balança comercial se deteriorou entre 1993 e 1998, mas a taxa de câmbio nominal se depreciou !</a:t>
            </a:r>
          </a:p>
          <a:p>
            <a:pPr algn="just">
              <a:buClrTx/>
              <a:buSzPct val="96000"/>
              <a:buFont typeface="Wingdings" panose="05000000000000000000" pitchFamily="2" charset="2"/>
              <a:buChar char="§"/>
            </a:pPr>
            <a:endParaRPr lang="pt-BR" sz="200" dirty="0">
              <a:latin typeface="Arial" panose="020B0604020202020204" pitchFamily="34" charset="0"/>
              <a:cs typeface="Arial" panose="020B0604020202020204" pitchFamily="34" charset="0"/>
            </a:endParaRPr>
          </a:p>
          <a:p>
            <a:pPr algn="just">
              <a:buClrTx/>
              <a:buSzPct val="96000"/>
              <a:buFont typeface="Wingdings" panose="05000000000000000000" pitchFamily="2" charset="2"/>
              <a:buChar char="§"/>
            </a:pPr>
            <a:r>
              <a:rPr lang="pt-BR" sz="2800" b="1" dirty="0">
                <a:latin typeface="Arial" panose="020B0604020202020204" pitchFamily="34" charset="0"/>
                <a:cs typeface="Arial" panose="020B0604020202020204" pitchFamily="34" charset="0"/>
              </a:rPr>
              <a:t>Como explicar isso ? A Conta corrente também se deteriorou !</a:t>
            </a:r>
          </a:p>
        </p:txBody>
      </p:sp>
    </p:spTree>
    <p:extLst>
      <p:ext uri="{BB962C8B-B14F-4D97-AF65-F5344CB8AC3E}">
        <p14:creationId xmlns:p14="http://schemas.microsoft.com/office/powerpoint/2010/main" val="344976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 calcmode="lin" valueType="num">
                                      <p:cBhvr additive="base">
                                        <p:cTn id="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anim calcmode="lin" valueType="num">
                                      <p:cBhvr additive="base">
                                        <p:cTn id="1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31ABD404-5C40-4606-99BE-51622B7AF5BD}"/>
              </a:ext>
            </a:extLst>
          </p:cNvPr>
          <p:cNvGrpSpPr/>
          <p:nvPr/>
        </p:nvGrpSpPr>
        <p:grpSpPr>
          <a:xfrm>
            <a:off x="145775" y="299001"/>
            <a:ext cx="11926956" cy="6366841"/>
            <a:chOff x="457200" y="680484"/>
            <a:chExt cx="8077200" cy="4329667"/>
          </a:xfrm>
        </p:grpSpPr>
        <p:pic>
          <p:nvPicPr>
            <p:cNvPr id="5" name="Imagem 4">
              <a:extLst>
                <a:ext uri="{FF2B5EF4-FFF2-40B4-BE49-F238E27FC236}">
                  <a16:creationId xmlns:a16="http://schemas.microsoft.com/office/drawing/2014/main" id="{CB9ECFFC-0787-49D1-A089-107E8512374A}"/>
                </a:ext>
              </a:extLst>
            </p:cNvPr>
            <p:cNvPicPr>
              <a:picLocks noChangeAspect="1"/>
            </p:cNvPicPr>
            <p:nvPr/>
          </p:nvPicPr>
          <p:blipFill>
            <a:blip r:embed="rId2"/>
            <a:stretch>
              <a:fillRect/>
            </a:stretch>
          </p:blipFill>
          <p:spPr>
            <a:xfrm>
              <a:off x="457200" y="680484"/>
              <a:ext cx="8077200" cy="4329667"/>
            </a:xfrm>
            <a:prstGeom prst="rect">
              <a:avLst/>
            </a:prstGeom>
            <a:ln w="28575">
              <a:solidFill>
                <a:schemeClr val="tx1"/>
              </a:solidFill>
            </a:ln>
          </p:spPr>
        </p:pic>
        <p:cxnSp>
          <p:nvCxnSpPr>
            <p:cNvPr id="6" name="Conector reto 5">
              <a:extLst>
                <a:ext uri="{FF2B5EF4-FFF2-40B4-BE49-F238E27FC236}">
                  <a16:creationId xmlns:a16="http://schemas.microsoft.com/office/drawing/2014/main" id="{6EBA32DF-EBFE-4855-8624-57217652CEE8}"/>
                </a:ext>
              </a:extLst>
            </p:cNvPr>
            <p:cNvCxnSpPr/>
            <p:nvPr/>
          </p:nvCxnSpPr>
          <p:spPr>
            <a:xfrm>
              <a:off x="2362200" y="819150"/>
              <a:ext cx="0" cy="2971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A5BA777A-E8F1-4C11-BFAC-9CA28489EA35}"/>
                </a:ext>
              </a:extLst>
            </p:cNvPr>
            <p:cNvSpPr txBox="1"/>
            <p:nvPr/>
          </p:nvSpPr>
          <p:spPr>
            <a:xfrm>
              <a:off x="1143000" y="2385596"/>
              <a:ext cx="1143000" cy="293018"/>
            </a:xfrm>
            <a:prstGeom prst="rect">
              <a:avLst/>
            </a:prstGeom>
            <a:solidFill>
              <a:schemeClr val="accent6">
                <a:lumMod val="20000"/>
                <a:lumOff val="80000"/>
              </a:schemeClr>
            </a:solidFill>
            <a:ln w="28575">
              <a:solidFill>
                <a:schemeClr val="tx1"/>
              </a:solidFill>
            </a:ln>
          </p:spPr>
          <p:txBody>
            <a:bodyPr wrap="square" rtlCol="0">
              <a:spAutoFit/>
            </a:bodyPr>
            <a:lstStyle/>
            <a:p>
              <a:r>
                <a:rPr lang="pt-BR" sz="2200" dirty="0"/>
                <a:t>Plano Real</a:t>
              </a:r>
            </a:p>
          </p:txBody>
        </p:sp>
      </p:grpSp>
    </p:spTree>
    <p:extLst>
      <p:ext uri="{BB962C8B-B14F-4D97-AF65-F5344CB8AC3E}">
        <p14:creationId xmlns:p14="http://schemas.microsoft.com/office/powerpoint/2010/main" val="87191679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8CF4BFBB-8AC4-4A5F-B2DC-3E9EA00A218C}"/>
              </a:ext>
            </a:extLst>
          </p:cNvPr>
          <p:cNvSpPr>
            <a:spLocks noGrp="1"/>
          </p:cNvSpPr>
          <p:nvPr>
            <p:ph type="title"/>
          </p:nvPr>
        </p:nvSpPr>
        <p:spPr>
          <a:xfrm>
            <a:off x="1828803" y="83654"/>
            <a:ext cx="9965633" cy="857250"/>
          </a:xfrm>
        </p:spPr>
        <p:txBody>
          <a:bodyPr/>
          <a:lstStyle/>
          <a:p>
            <a:r>
              <a:rPr lang="pt-BR" sz="3400" dirty="0">
                <a:solidFill>
                  <a:schemeClr val="tx1"/>
                </a:solidFill>
                <a:effectLst/>
                <a:latin typeface="Arial" panose="020B0604020202020204" pitchFamily="34" charset="0"/>
                <a:cs typeface="Arial" panose="020B0604020202020204" pitchFamily="34" charset="0"/>
              </a:rPr>
              <a:t>A Taxa de Câmbio Durante o Plano Real</a:t>
            </a:r>
          </a:p>
        </p:txBody>
      </p:sp>
      <p:sp>
        <p:nvSpPr>
          <p:cNvPr id="6" name="CaixaDeTexto 5">
            <a:extLst>
              <a:ext uri="{FF2B5EF4-FFF2-40B4-BE49-F238E27FC236}">
                <a16:creationId xmlns:a16="http://schemas.microsoft.com/office/drawing/2014/main" id="{F894FB66-0AFD-4D9C-9102-129E1FCD1169}"/>
              </a:ext>
            </a:extLst>
          </p:cNvPr>
          <p:cNvSpPr txBox="1"/>
          <p:nvPr/>
        </p:nvSpPr>
        <p:spPr>
          <a:xfrm>
            <a:off x="384313" y="2646927"/>
            <a:ext cx="11410123" cy="1692771"/>
          </a:xfrm>
          <a:prstGeom prst="rect">
            <a:avLst/>
          </a:prstGeom>
          <a:noFill/>
        </p:spPr>
        <p:txBody>
          <a:bodyPr wrap="square" rtlCol="0">
            <a:spAutoFit/>
          </a:bodyPr>
          <a:lstStyle/>
          <a:p>
            <a:pPr marL="285750" indent="-28575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O Real se depreciou 21% em termos nominais. Entretanto, como a inflação doméstica foi 70% e a inflação nos EUA foi 11%, o Real se apreciou em termos reais, reduzindo assim a competitividade dos bens e serviços brasileiros.</a:t>
            </a:r>
          </a:p>
        </p:txBody>
      </p:sp>
      <p:grpSp>
        <p:nvGrpSpPr>
          <p:cNvPr id="17" name="Agrupar 16">
            <a:extLst>
              <a:ext uri="{FF2B5EF4-FFF2-40B4-BE49-F238E27FC236}">
                <a16:creationId xmlns:a16="http://schemas.microsoft.com/office/drawing/2014/main" id="{150150A3-6B6A-4350-B296-A052D121C539}"/>
              </a:ext>
            </a:extLst>
          </p:cNvPr>
          <p:cNvGrpSpPr/>
          <p:nvPr/>
        </p:nvGrpSpPr>
        <p:grpSpPr>
          <a:xfrm>
            <a:off x="477084" y="868020"/>
            <a:ext cx="5976726" cy="1699395"/>
            <a:chOff x="715622" y="1225828"/>
            <a:chExt cx="5976726" cy="1699395"/>
          </a:xfrm>
        </p:grpSpPr>
        <p:sp>
          <p:nvSpPr>
            <p:cNvPr id="5" name="CaixaDeTexto 4">
              <a:extLst>
                <a:ext uri="{FF2B5EF4-FFF2-40B4-BE49-F238E27FC236}">
                  <a16:creationId xmlns:a16="http://schemas.microsoft.com/office/drawing/2014/main" id="{C1C95232-2AA2-4190-837B-35BC8BD4C8DA}"/>
                </a:ext>
              </a:extLst>
            </p:cNvPr>
            <p:cNvSpPr txBox="1"/>
            <p:nvPr/>
          </p:nvSpPr>
          <p:spPr>
            <a:xfrm>
              <a:off x="728870" y="1232452"/>
              <a:ext cx="5963478" cy="1692771"/>
            </a:xfrm>
            <a:prstGeom prst="rect">
              <a:avLst/>
            </a:prstGeom>
            <a:noFill/>
          </p:spPr>
          <p:txBody>
            <a:bodyPr wrap="square" rtlCol="0">
              <a:spAutoFit/>
            </a:bodyPr>
            <a:lstStyle/>
            <a:p>
              <a:r>
                <a:rPr lang="pt-BR" sz="2600" dirty="0">
                  <a:latin typeface="Arial" panose="020B0604020202020204" pitchFamily="34" charset="0"/>
                  <a:cs typeface="Arial" panose="020B0604020202020204" pitchFamily="34" charset="0"/>
                </a:rPr>
                <a:t>                    1994/6            1998/12</a:t>
              </a:r>
            </a:p>
            <a:p>
              <a:r>
                <a:rPr lang="pt-BR" sz="2600" dirty="0">
                  <a:latin typeface="Arial" panose="020B0604020202020204" pitchFamily="34" charset="0"/>
                  <a:cs typeface="Arial" panose="020B0604020202020204" pitchFamily="34" charset="0"/>
                </a:rPr>
                <a:t>E                   1,00                  1,21</a:t>
              </a:r>
            </a:p>
            <a:p>
              <a:r>
                <a:rPr lang="pt-BR" sz="2600" dirty="0">
                  <a:latin typeface="Arial" panose="020B0604020202020204" pitchFamily="34" charset="0"/>
                  <a:cs typeface="Arial" panose="020B0604020202020204" pitchFamily="34" charset="0"/>
                </a:rPr>
                <a:t>IPCA              100                   170</a:t>
              </a:r>
            </a:p>
            <a:p>
              <a:r>
                <a:rPr lang="pt-BR" sz="2600" dirty="0">
                  <a:latin typeface="Arial" panose="020B0604020202020204" pitchFamily="34" charset="0"/>
                  <a:cs typeface="Arial" panose="020B0604020202020204" pitchFamily="34" charset="0"/>
                </a:rPr>
                <a:t>CPI                100                    111</a:t>
              </a:r>
            </a:p>
          </p:txBody>
        </p:sp>
        <p:sp>
          <p:nvSpPr>
            <p:cNvPr id="8" name="Retângulo 7">
              <a:extLst>
                <a:ext uri="{FF2B5EF4-FFF2-40B4-BE49-F238E27FC236}">
                  <a16:creationId xmlns:a16="http://schemas.microsoft.com/office/drawing/2014/main" id="{413D8E91-6776-4CA0-9B1D-1103E36F3C92}"/>
                </a:ext>
              </a:extLst>
            </p:cNvPr>
            <p:cNvSpPr/>
            <p:nvPr/>
          </p:nvSpPr>
          <p:spPr>
            <a:xfrm>
              <a:off x="728870" y="1232452"/>
              <a:ext cx="5804452" cy="1692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0" name="Conector reto 9">
              <a:extLst>
                <a:ext uri="{FF2B5EF4-FFF2-40B4-BE49-F238E27FC236}">
                  <a16:creationId xmlns:a16="http://schemas.microsoft.com/office/drawing/2014/main" id="{9C0D5A90-E5A0-4C76-AB81-9B9DD02BF393}"/>
                </a:ext>
              </a:extLst>
            </p:cNvPr>
            <p:cNvCxnSpPr/>
            <p:nvPr/>
          </p:nvCxnSpPr>
          <p:spPr>
            <a:xfrm>
              <a:off x="2186608" y="1232452"/>
              <a:ext cx="0" cy="1692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4D7A7A0E-4BF4-487E-A9E0-B80F93B40F6D}"/>
                </a:ext>
              </a:extLst>
            </p:cNvPr>
            <p:cNvCxnSpPr/>
            <p:nvPr/>
          </p:nvCxnSpPr>
          <p:spPr>
            <a:xfrm>
              <a:off x="4326835" y="1225828"/>
              <a:ext cx="0" cy="1692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1E378156-EEAC-4A99-A384-EFC62DAF0B52}"/>
                </a:ext>
              </a:extLst>
            </p:cNvPr>
            <p:cNvCxnSpPr>
              <a:cxnSpLocks/>
            </p:cNvCxnSpPr>
            <p:nvPr/>
          </p:nvCxnSpPr>
          <p:spPr>
            <a:xfrm flipH="1">
              <a:off x="728870" y="1663147"/>
              <a:ext cx="58044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D335A4E7-17CB-49F4-BA42-BC8DDA3BAAF5}"/>
                </a:ext>
              </a:extLst>
            </p:cNvPr>
            <p:cNvCxnSpPr>
              <a:cxnSpLocks/>
            </p:cNvCxnSpPr>
            <p:nvPr/>
          </p:nvCxnSpPr>
          <p:spPr>
            <a:xfrm flipH="1">
              <a:off x="722246" y="2067336"/>
              <a:ext cx="58044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D924F1DF-C2CF-4F76-8AC0-FAED93F7F0C4}"/>
                </a:ext>
              </a:extLst>
            </p:cNvPr>
            <p:cNvCxnSpPr>
              <a:cxnSpLocks/>
            </p:cNvCxnSpPr>
            <p:nvPr/>
          </p:nvCxnSpPr>
          <p:spPr>
            <a:xfrm flipH="1">
              <a:off x="715622" y="2471526"/>
              <a:ext cx="58044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8" name="Object 4">
            <a:extLst>
              <a:ext uri="{FF2B5EF4-FFF2-40B4-BE49-F238E27FC236}">
                <a16:creationId xmlns:a16="http://schemas.microsoft.com/office/drawing/2014/main" id="{BDC4735C-C3A1-4BDF-A019-E426BBB5AD32}"/>
              </a:ext>
            </a:extLst>
          </p:cNvPr>
          <p:cNvGraphicFramePr>
            <a:graphicFrameLocks noChangeAspect="1"/>
          </p:cNvGraphicFramePr>
          <p:nvPr>
            <p:extLst>
              <p:ext uri="{D42A27DB-BD31-4B8C-83A1-F6EECF244321}">
                <p14:modId xmlns:p14="http://schemas.microsoft.com/office/powerpoint/2010/main" val="3748759393"/>
              </p:ext>
            </p:extLst>
          </p:nvPr>
        </p:nvGraphicFramePr>
        <p:xfrm>
          <a:off x="797131" y="4419210"/>
          <a:ext cx="7493001" cy="971550"/>
        </p:xfrm>
        <a:graphic>
          <a:graphicData uri="http://schemas.openxmlformats.org/presentationml/2006/ole">
            <mc:AlternateContent xmlns:mc="http://schemas.openxmlformats.org/markup-compatibility/2006">
              <mc:Choice xmlns:v="urn:schemas-microsoft-com:vml" Requires="v">
                <p:oleObj name="Equation" r:id="rId2" imgW="2793960" imgH="393480" progId="Equation.DSMT4">
                  <p:embed/>
                </p:oleObj>
              </mc:Choice>
              <mc:Fallback>
                <p:oleObj name="Equation" r:id="rId2" imgW="2793960" imgH="393480" progId="Equation.DSMT4">
                  <p:embed/>
                  <p:pic>
                    <p:nvPicPr>
                      <p:cNvPr id="5" name="Object 4">
                        <a:extLst>
                          <a:ext uri="{FF2B5EF4-FFF2-40B4-BE49-F238E27FC236}">
                            <a16:creationId xmlns:a16="http://schemas.microsoft.com/office/drawing/2014/main" id="{C30B4ED5-FFE1-4E4D-8311-3F0BE532BB31}"/>
                          </a:ext>
                        </a:extLst>
                      </p:cNvPr>
                      <p:cNvPicPr>
                        <a:picLocks noChangeAspect="1" noChangeArrowheads="1"/>
                      </p:cNvPicPr>
                      <p:nvPr/>
                    </p:nvPicPr>
                    <p:blipFill>
                      <a:blip r:embed="rId3"/>
                      <a:srcRect/>
                      <a:stretch>
                        <a:fillRect/>
                      </a:stretch>
                    </p:blipFill>
                    <p:spPr bwMode="auto">
                      <a:xfrm>
                        <a:off x="797131" y="4419210"/>
                        <a:ext cx="7493001" cy="971550"/>
                      </a:xfrm>
                      <a:prstGeom prst="rect">
                        <a:avLst/>
                      </a:prstGeom>
                      <a:solidFill>
                        <a:schemeClr val="bg1">
                          <a:lumMod val="95000"/>
                        </a:schemeClr>
                      </a:solidFill>
                      <a:ln>
                        <a:solidFill>
                          <a:schemeClr val="tx1"/>
                        </a:solidFill>
                      </a:ln>
                      <a:effectLst/>
                    </p:spPr>
                  </p:pic>
                </p:oleObj>
              </mc:Fallback>
            </mc:AlternateContent>
          </a:graphicData>
        </a:graphic>
      </p:graphicFrame>
      <p:sp>
        <p:nvSpPr>
          <p:cNvPr id="19" name="CaixaDeTexto 18">
            <a:extLst>
              <a:ext uri="{FF2B5EF4-FFF2-40B4-BE49-F238E27FC236}">
                <a16:creationId xmlns:a16="http://schemas.microsoft.com/office/drawing/2014/main" id="{D4B01936-6879-4596-9F26-0F276C3E37EC}"/>
              </a:ext>
            </a:extLst>
          </p:cNvPr>
          <p:cNvSpPr txBox="1"/>
          <p:nvPr/>
        </p:nvSpPr>
        <p:spPr>
          <a:xfrm>
            <a:off x="390941" y="5529277"/>
            <a:ext cx="11410123" cy="892552"/>
          </a:xfrm>
          <a:prstGeom prst="rect">
            <a:avLst/>
          </a:prstGeom>
          <a:noFill/>
        </p:spPr>
        <p:txBody>
          <a:bodyPr wrap="square" rtlCol="0">
            <a:spAutoFit/>
          </a:bodyPr>
          <a:lstStyle/>
          <a:p>
            <a:pPr marL="285750" indent="-28575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O Real se apreciou 21% em termos reais, o que explica a deterioração da Balança Comercial.</a:t>
            </a:r>
          </a:p>
        </p:txBody>
      </p:sp>
    </p:spTree>
    <p:extLst>
      <p:ext uri="{BB962C8B-B14F-4D97-AF65-F5344CB8AC3E}">
        <p14:creationId xmlns:p14="http://schemas.microsoft.com/office/powerpoint/2010/main" val="30914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F72F7450-81EA-40BD-ACF4-CD676BB126DB}"/>
              </a:ext>
            </a:extLst>
          </p:cNvPr>
          <p:cNvSpPr>
            <a:spLocks noGrp="1"/>
          </p:cNvSpPr>
          <p:nvPr>
            <p:ph idx="1"/>
          </p:nvPr>
        </p:nvSpPr>
        <p:spPr>
          <a:xfrm>
            <a:off x="86138" y="819150"/>
            <a:ext cx="11880575" cy="2844800"/>
          </a:xfrm>
        </p:spPr>
        <p:txBody>
          <a:bodyPr/>
          <a:lstStyle/>
          <a:p>
            <a:pPr algn="just">
              <a:buClrTx/>
              <a:buSzPct val="96000"/>
              <a:buFont typeface="Wingdings" panose="05000000000000000000" pitchFamily="2" charset="2"/>
              <a:buChar char="§"/>
            </a:pPr>
            <a:r>
              <a:rPr kumimoji="1" lang="pt-BR" altLang="en-US" sz="2800" dirty="0">
                <a:latin typeface="Arial" panose="020B0604020202020204" pitchFamily="34" charset="0"/>
                <a:cs typeface="Arial" panose="020B0604020202020204" pitchFamily="34" charset="0"/>
              </a:rPr>
              <a:t>Como um país possui vários parceiros comerciais, ele possui várias taxas de câmbio bilaterais. Devido a  isso,  usamos  o  conceito de taxa de câmbio real efetiva, que é uma ponderação  feita  com  as  diversas  taxas reais bilaterais,  onde  os  pesos  referem-se  às  participações  relativas  de  cada parceiro comercial no total do comércio.</a:t>
            </a:r>
          </a:p>
          <a:p>
            <a:pPr algn="just">
              <a:buClrTx/>
              <a:buSzPct val="96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p:txBody>
      </p:sp>
      <p:sp>
        <p:nvSpPr>
          <p:cNvPr id="5" name="Text Box 6">
            <a:extLst>
              <a:ext uri="{FF2B5EF4-FFF2-40B4-BE49-F238E27FC236}">
                <a16:creationId xmlns:a16="http://schemas.microsoft.com/office/drawing/2014/main" id="{14A47856-5075-4FB6-933A-AB50D30EB50A}"/>
              </a:ext>
            </a:extLst>
          </p:cNvPr>
          <p:cNvSpPr txBox="1">
            <a:spLocks noChangeArrowheads="1"/>
          </p:cNvSpPr>
          <p:nvPr/>
        </p:nvSpPr>
        <p:spPr bwMode="auto">
          <a:xfrm>
            <a:off x="152399" y="133350"/>
            <a:ext cx="117878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kumimoji="1" lang="pt-BR" altLang="en-US" sz="3600" b="1" dirty="0">
                <a:latin typeface="Arial" panose="020B0604020202020204" pitchFamily="34" charset="0"/>
                <a:cs typeface="Arial" panose="020B0604020202020204" pitchFamily="34" charset="0"/>
              </a:rPr>
              <a:t>Taxa de Câmbio Real Efetiva</a:t>
            </a:r>
            <a:r>
              <a:rPr kumimoji="1" lang="en-US" altLang="en-US" sz="3600" b="1" dirty="0">
                <a:latin typeface="Arial" panose="020B0604020202020204" pitchFamily="34" charset="0"/>
                <a:cs typeface="Arial" panose="020B0604020202020204" pitchFamily="34" charset="0"/>
              </a:rPr>
              <a:t> (Real Multilateral)</a:t>
            </a:r>
            <a:endParaRPr kumimoji="1" lang="pt-BR" altLang="en-US" sz="3600" b="1" dirty="0">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AFC91430-A141-446E-9DA8-C8E98B65BFD2}"/>
              </a:ext>
            </a:extLst>
          </p:cNvPr>
          <p:cNvPicPr>
            <a:picLocks noChangeAspect="1"/>
          </p:cNvPicPr>
          <p:nvPr/>
        </p:nvPicPr>
        <p:blipFill>
          <a:blip r:embed="rId2"/>
          <a:stretch>
            <a:fillRect/>
          </a:stretch>
        </p:blipFill>
        <p:spPr>
          <a:xfrm>
            <a:off x="718932" y="3525908"/>
            <a:ext cx="10316382" cy="1986998"/>
          </a:xfrm>
          <a:prstGeom prst="rect">
            <a:avLst/>
          </a:prstGeom>
        </p:spPr>
      </p:pic>
    </p:spTree>
    <p:extLst>
      <p:ext uri="{BB962C8B-B14F-4D97-AF65-F5344CB8AC3E}">
        <p14:creationId xmlns:p14="http://schemas.microsoft.com/office/powerpoint/2010/main" val="59321621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9A7A227-E0EF-4EEF-B15E-13F8C6215C87}"/>
              </a:ext>
            </a:extLst>
          </p:cNvPr>
          <p:cNvPicPr>
            <a:picLocks noChangeAspect="1"/>
          </p:cNvPicPr>
          <p:nvPr/>
        </p:nvPicPr>
        <p:blipFill>
          <a:blip r:embed="rId2"/>
          <a:stretch>
            <a:fillRect/>
          </a:stretch>
        </p:blipFill>
        <p:spPr>
          <a:xfrm>
            <a:off x="0" y="209549"/>
            <a:ext cx="12198210" cy="6482799"/>
          </a:xfrm>
          <a:prstGeom prst="rect">
            <a:avLst/>
          </a:prstGeom>
          <a:ln w="28575">
            <a:solidFill>
              <a:schemeClr val="tx1"/>
            </a:solidFill>
          </a:ln>
        </p:spPr>
      </p:pic>
    </p:spTree>
    <p:extLst>
      <p:ext uri="{BB962C8B-B14F-4D97-AF65-F5344CB8AC3E}">
        <p14:creationId xmlns:p14="http://schemas.microsoft.com/office/powerpoint/2010/main" val="2730824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A29DE493-6063-4D58-B29E-91D0FE4C1C68}"/>
              </a:ext>
            </a:extLst>
          </p:cNvPr>
          <p:cNvSpPr>
            <a:spLocks noGrp="1"/>
          </p:cNvSpPr>
          <p:nvPr>
            <p:ph idx="1"/>
          </p:nvPr>
        </p:nvSpPr>
        <p:spPr>
          <a:xfrm>
            <a:off x="111832" y="679444"/>
            <a:ext cx="11907890" cy="4351338"/>
          </a:xfrm>
        </p:spPr>
        <p:txBody>
          <a:bodyPr>
            <a:noAutofit/>
          </a:bodyPr>
          <a:lstStyle/>
          <a:p>
            <a:pPr algn="just">
              <a:buClr>
                <a:schemeClr val="tx1"/>
              </a:buClr>
              <a:buSzPct val="101000"/>
              <a:buFont typeface="Wingdings" panose="05000000000000000000" pitchFamily="2" charset="2"/>
              <a:buChar char="§"/>
            </a:pPr>
            <a:r>
              <a:rPr lang="pt-BR" sz="3000" b="1" i="0" dirty="0">
                <a:effectLst/>
                <a:latin typeface="Arial" panose="020B0604020202020204" pitchFamily="34" charset="0"/>
                <a:cs typeface="Arial" panose="020B0604020202020204" pitchFamily="34" charset="0"/>
              </a:rPr>
              <a:t>Índices de inflação de outras instituições</a:t>
            </a:r>
          </a:p>
          <a:p>
            <a:pPr algn="just">
              <a:buClr>
                <a:schemeClr val="tx1"/>
              </a:buClr>
              <a:buSzPct val="101000"/>
              <a:buFont typeface="Wingdings" panose="05000000000000000000" pitchFamily="2" charset="2"/>
              <a:buChar char="§"/>
            </a:pPr>
            <a:r>
              <a:rPr lang="pt-BR" sz="3000" b="1" dirty="0">
                <a:latin typeface="Arial" panose="020B0604020202020204" pitchFamily="34" charset="0"/>
                <a:cs typeface="Arial" panose="020B0604020202020204" pitchFamily="34" charset="0"/>
              </a:rPr>
              <a:t>IGP-M</a:t>
            </a:r>
            <a:r>
              <a:rPr lang="pt-BR" sz="3000" b="0" i="0" dirty="0">
                <a:effectLst/>
                <a:latin typeface="Arial" panose="020B0604020202020204" pitchFamily="34" charset="0"/>
                <a:cs typeface="Arial" panose="020B0604020202020204" pitchFamily="34" charset="0"/>
              </a:rPr>
              <a:t>:  Índice Geral de Preços do Mercado, calculado pela FGV.</a:t>
            </a:r>
          </a:p>
          <a:p>
            <a:pPr lvl="1" algn="just">
              <a:buClr>
                <a:schemeClr val="tx1"/>
              </a:buClr>
              <a:buSzPct val="101000"/>
              <a:buFont typeface="Wingdings" panose="05000000000000000000" pitchFamily="2" charset="2"/>
              <a:buChar char="§"/>
            </a:pPr>
            <a:r>
              <a:rPr lang="pt-BR" sz="2700" dirty="0">
                <a:latin typeface="Arial" panose="020B0604020202020204" pitchFamily="34" charset="0"/>
                <a:cs typeface="Arial" panose="020B0604020202020204" pitchFamily="34" charset="0"/>
              </a:rPr>
              <a:t>Índice híbrido, </a:t>
            </a:r>
            <a:r>
              <a:rPr lang="pt-BR" sz="2700" b="0" i="0" dirty="0">
                <a:effectLst/>
                <a:latin typeface="Arial" panose="020B0604020202020204" pitchFamily="34" charset="0"/>
                <a:cs typeface="Arial" panose="020B0604020202020204" pitchFamily="34" charset="0"/>
              </a:rPr>
              <a:t> formado por três índices diversos que medem os preços por atacado (IPA-M – 60%), ao consumidor (IPC-M – 30%), e de construção (INCC – 10%).</a:t>
            </a:r>
          </a:p>
          <a:p>
            <a:pPr lvl="1" algn="just">
              <a:buClr>
                <a:schemeClr val="tx1"/>
              </a:buClr>
              <a:buSzPct val="101000"/>
              <a:buFont typeface="Wingdings" panose="05000000000000000000" pitchFamily="2" charset="2"/>
              <a:buChar char="§"/>
            </a:pPr>
            <a:r>
              <a:rPr lang="pt-BR" sz="2700" dirty="0">
                <a:latin typeface="Arial" panose="020B0604020202020204" pitchFamily="34" charset="0"/>
                <a:cs typeface="Arial" panose="020B0604020202020204" pitchFamily="34" charset="0"/>
              </a:rPr>
              <a:t>C</a:t>
            </a:r>
            <a:r>
              <a:rPr lang="pt-BR" sz="2700" b="0" i="0" dirty="0">
                <a:effectLst/>
                <a:latin typeface="Arial" panose="020B0604020202020204" pitchFamily="34" charset="0"/>
                <a:cs typeface="Arial" panose="020B0604020202020204" pitchFamily="34" charset="0"/>
              </a:rPr>
              <a:t>onsidera os preços entre os dias 21 de um mês e 20 do mês. </a:t>
            </a:r>
          </a:p>
          <a:p>
            <a:pPr lvl="1" algn="just">
              <a:buClr>
                <a:schemeClr val="tx1"/>
              </a:buClr>
              <a:buSzPct val="101000"/>
              <a:buFont typeface="Wingdings" panose="05000000000000000000" pitchFamily="2" charset="2"/>
              <a:buChar char="§"/>
            </a:pPr>
            <a:r>
              <a:rPr lang="pt-BR" sz="2700" b="0" i="0" dirty="0">
                <a:effectLst/>
                <a:latin typeface="Arial" panose="020B0604020202020204" pitchFamily="34" charset="0"/>
                <a:cs typeface="Arial" panose="020B0604020202020204" pitchFamily="34" charset="0"/>
              </a:rPr>
              <a:t>O IGP-M é comumente usado para contratos de aluguel, seguros de saúde e reajustes de tarifas públicas.</a:t>
            </a:r>
          </a:p>
          <a:p>
            <a:pPr lvl="1" algn="just">
              <a:buClr>
                <a:schemeClr val="tx1"/>
              </a:buClr>
              <a:buSzPct val="101000"/>
              <a:buFont typeface="Wingdings" panose="05000000000000000000" pitchFamily="2" charset="2"/>
              <a:buChar char="§"/>
            </a:pPr>
            <a:endParaRPr lang="pt-BR" sz="700" b="0" i="0" dirty="0">
              <a:effectLst/>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r>
              <a:rPr lang="pt-BR" sz="3000" b="1" i="0" dirty="0">
                <a:effectLst/>
                <a:latin typeface="Arial" panose="020B0604020202020204" pitchFamily="34" charset="0"/>
                <a:cs typeface="Arial" panose="020B0604020202020204" pitchFamily="34" charset="0"/>
              </a:rPr>
              <a:t>IGP-DI</a:t>
            </a:r>
            <a:r>
              <a:rPr lang="pt-BR" sz="3000" b="0" i="0" dirty="0">
                <a:effectLst/>
                <a:latin typeface="Arial" panose="020B0604020202020204" pitchFamily="34" charset="0"/>
                <a:cs typeface="Arial" panose="020B0604020202020204" pitchFamily="34" charset="0"/>
              </a:rPr>
              <a:t>: Índice Geral de Preços – Demanda Interna. </a:t>
            </a:r>
          </a:p>
          <a:p>
            <a:pPr lvl="1" algn="just">
              <a:buClr>
                <a:schemeClr val="tx1"/>
              </a:buClr>
              <a:buSzPct val="101000"/>
              <a:buFont typeface="Wingdings" panose="05000000000000000000" pitchFamily="2" charset="2"/>
              <a:buChar char="§"/>
            </a:pPr>
            <a:r>
              <a:rPr lang="pt-BR" sz="2700" b="0" i="0" dirty="0">
                <a:effectLst/>
                <a:latin typeface="Arial" panose="020B0604020202020204" pitchFamily="34" charset="0"/>
                <a:cs typeface="Arial" panose="020B0604020202020204" pitchFamily="34" charset="0"/>
              </a:rPr>
              <a:t>Ele foi criado em 1944 como o índice de inflação de toda a cadeia produtiva do país – por isso o acréscimo “demanda interna”. </a:t>
            </a:r>
          </a:p>
          <a:p>
            <a:pPr lvl="1" algn="just">
              <a:buClr>
                <a:schemeClr val="tx1"/>
              </a:buClr>
              <a:buSzPct val="101000"/>
              <a:buFont typeface="Wingdings" panose="05000000000000000000" pitchFamily="2" charset="2"/>
              <a:buChar char="§"/>
            </a:pPr>
            <a:r>
              <a:rPr lang="pt-BR" sz="2700" dirty="0">
                <a:latin typeface="Arial" panose="020B0604020202020204" pitchFamily="34" charset="0"/>
                <a:cs typeface="Arial" panose="020B0604020202020204" pitchFamily="34" charset="0"/>
              </a:rPr>
              <a:t>Estrutura idêntica a do</a:t>
            </a:r>
            <a:r>
              <a:rPr lang="pt-BR" sz="2700" b="0" i="0" dirty="0">
                <a:effectLst/>
                <a:latin typeface="Arial" panose="020B0604020202020204" pitchFamily="34" charset="0"/>
                <a:cs typeface="Arial" panose="020B0604020202020204" pitchFamily="34" charset="0"/>
              </a:rPr>
              <a:t> IGP-M, com a diferença de que os preços considerados são do dia 1 a 30.</a:t>
            </a:r>
            <a:endParaRPr lang="pt-BR" sz="2700" dirty="0">
              <a:latin typeface="Arial" panose="020B0604020202020204" pitchFamily="34" charset="0"/>
              <a:cs typeface="Arial" panose="020B0604020202020204" pitchFamily="34" charset="0"/>
            </a:endParaRPr>
          </a:p>
        </p:txBody>
      </p:sp>
      <p:sp>
        <p:nvSpPr>
          <p:cNvPr id="6" name="Título 2">
            <a:extLst>
              <a:ext uri="{FF2B5EF4-FFF2-40B4-BE49-F238E27FC236}">
                <a16:creationId xmlns:a16="http://schemas.microsoft.com/office/drawing/2014/main" id="{8707212D-66A2-4B93-8933-EEEF1578003C}"/>
              </a:ext>
            </a:extLst>
          </p:cNvPr>
          <p:cNvSpPr>
            <a:spLocks noGrp="1"/>
          </p:cNvSpPr>
          <p:nvPr>
            <p:ph type="title"/>
          </p:nvPr>
        </p:nvSpPr>
        <p:spPr>
          <a:xfrm>
            <a:off x="2305873" y="59638"/>
            <a:ext cx="7112631" cy="857250"/>
          </a:xfrm>
        </p:spPr>
        <p:txBody>
          <a:bodyPr/>
          <a:lstStyle/>
          <a:p>
            <a:pPr algn="ctr"/>
            <a:r>
              <a:rPr lang="pt-BR" sz="3600" b="1" dirty="0">
                <a:solidFill>
                  <a:schemeClr val="tx1"/>
                </a:solidFill>
                <a:effectLst/>
                <a:latin typeface="Arial" panose="020B0604020202020204" pitchFamily="34" charset="0"/>
                <a:cs typeface="Arial" panose="020B0604020202020204" pitchFamily="34" charset="0"/>
              </a:rPr>
              <a:t>Observações Sobre a Inflação</a:t>
            </a:r>
          </a:p>
        </p:txBody>
      </p:sp>
    </p:spTree>
    <p:extLst>
      <p:ext uri="{BB962C8B-B14F-4D97-AF65-F5344CB8AC3E}">
        <p14:creationId xmlns:p14="http://schemas.microsoft.com/office/powerpoint/2010/main" val="1683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 calcmode="lin" valueType="num">
                                      <p:cBhvr additive="base">
                                        <p:cTn id="3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A04314C-6C55-48D3-A2F1-6AFE8629CA1B}"/>
              </a:ext>
            </a:extLst>
          </p:cNvPr>
          <p:cNvSpPr txBox="1"/>
          <p:nvPr/>
        </p:nvSpPr>
        <p:spPr>
          <a:xfrm>
            <a:off x="198783" y="357809"/>
            <a:ext cx="11741426" cy="2862322"/>
          </a:xfrm>
          <a:prstGeom prst="rect">
            <a:avLst/>
          </a:prstGeom>
          <a:noFill/>
        </p:spPr>
        <p:txBody>
          <a:bodyPr wrap="square" rtlCol="0">
            <a:spAutoFit/>
          </a:bodyPr>
          <a:lstStyle/>
          <a:p>
            <a:pPr marL="457200" indent="-457200" algn="just">
              <a:buFont typeface="Wingdings" panose="05000000000000000000" pitchFamily="2" charset="2"/>
              <a:buChar char="§"/>
            </a:pPr>
            <a:r>
              <a:rPr lang="pt-BR" sz="3000" b="1" dirty="0">
                <a:solidFill>
                  <a:srgbClr val="002060"/>
                </a:solidFill>
                <a:latin typeface="Arial" panose="020B0604020202020204" pitchFamily="34" charset="0"/>
                <a:cs typeface="Arial" panose="020B0604020202020204" pitchFamily="34" charset="0"/>
              </a:rPr>
              <a:t>Aplicação</a:t>
            </a:r>
          </a:p>
          <a:p>
            <a:pPr marL="914400" lvl="1" indent="-457200" algn="just">
              <a:buFont typeface="Wingdings" panose="05000000000000000000" pitchFamily="2" charset="2"/>
              <a:buChar char="§"/>
            </a:pPr>
            <a:r>
              <a:rPr lang="pt-BR" sz="3000" dirty="0">
                <a:solidFill>
                  <a:srgbClr val="002060"/>
                </a:solidFill>
                <a:latin typeface="Arial" panose="020B0604020202020204" pitchFamily="34" charset="0"/>
                <a:cs typeface="Arial" panose="020B0604020202020204" pitchFamily="34" charset="0"/>
              </a:rPr>
              <a:t>Vamos utilizar a </a:t>
            </a:r>
            <a:r>
              <a:rPr lang="pt-BR" sz="3000" b="1" dirty="0">
                <a:solidFill>
                  <a:srgbClr val="002060"/>
                </a:solidFill>
                <a:latin typeface="Arial" panose="020B0604020202020204" pitchFamily="34" charset="0"/>
                <a:cs typeface="Arial" panose="020B0604020202020204" pitchFamily="34" charset="0"/>
              </a:rPr>
              <a:t>Planilha 3</a:t>
            </a:r>
            <a:r>
              <a:rPr lang="pt-BR" sz="3000" dirty="0">
                <a:solidFill>
                  <a:srgbClr val="002060"/>
                </a:solidFill>
                <a:latin typeface="Arial" panose="020B0604020202020204" pitchFamily="34" charset="0"/>
                <a:cs typeface="Arial" panose="020B0604020202020204" pitchFamily="34" charset="0"/>
              </a:rPr>
              <a:t> para calcular a taxa real de câmbio (bilateral em relação ao US$).</a:t>
            </a:r>
          </a:p>
          <a:p>
            <a:pPr marL="914400" lvl="1" indent="-457200" algn="just">
              <a:buFont typeface="Wingdings" panose="05000000000000000000" pitchFamily="2" charset="2"/>
              <a:buChar char="§"/>
            </a:pPr>
            <a:r>
              <a:rPr lang="pt-BR" sz="3000" dirty="0">
                <a:solidFill>
                  <a:srgbClr val="002060"/>
                </a:solidFill>
                <a:latin typeface="Arial" panose="020B0604020202020204" pitchFamily="34" charset="0"/>
                <a:cs typeface="Arial" panose="020B0604020202020204" pitchFamily="34" charset="0"/>
              </a:rPr>
              <a:t>Qual seria o comportamento da taxa real de câmbio caso utilizássemos o IPA (Índice de Preços ao Atacado) ?</a:t>
            </a:r>
          </a:p>
          <a:p>
            <a:pPr marL="914400" lvl="1" indent="-457200" algn="just">
              <a:buFont typeface="Wingdings" panose="05000000000000000000" pitchFamily="2" charset="2"/>
              <a:buChar char="§"/>
            </a:pPr>
            <a:endParaRPr lang="pt-BR" sz="3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78427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D0C0A6BA-0884-4D44-9368-1A41A804B7DA}"/>
              </a:ext>
            </a:extLst>
          </p:cNvPr>
          <p:cNvSpPr>
            <a:spLocks noGrp="1"/>
          </p:cNvSpPr>
          <p:nvPr>
            <p:ph idx="1"/>
          </p:nvPr>
        </p:nvSpPr>
        <p:spPr>
          <a:xfrm>
            <a:off x="66260" y="819150"/>
            <a:ext cx="11926957" cy="2133600"/>
          </a:xfrm>
        </p:spPr>
        <p:txBody>
          <a:bodyPr/>
          <a:lstStyle/>
          <a:p>
            <a:pPr algn="just">
              <a:buClrTx/>
              <a:buSzPct val="100000"/>
              <a:buFont typeface="Wingdings" panose="05000000000000000000" pitchFamily="2" charset="2"/>
              <a:buChar char="§"/>
              <a:defRPr/>
            </a:pPr>
            <a:r>
              <a:rPr lang="pt-BR" altLang="en-US" sz="3200" b="1" dirty="0">
                <a:latin typeface="Calibri" panose="020F0502020204030204" pitchFamily="34" charset="0"/>
                <a:cs typeface="Arial" panose="020B0604020202020204" pitchFamily="34" charset="0"/>
              </a:rPr>
              <a:t>1996:</a:t>
            </a:r>
            <a:r>
              <a:rPr lang="pt-BR" altLang="en-US" sz="3200" dirty="0">
                <a:latin typeface="Calibri" panose="020F0502020204030204" pitchFamily="34" charset="0"/>
                <a:cs typeface="Arial" panose="020B0604020202020204" pitchFamily="34" charset="0"/>
              </a:rPr>
              <a:t> o IBGE passa a adotar uma nova estrutura para as contas nacionais de acordo como </a:t>
            </a:r>
            <a:r>
              <a:rPr lang="pt-BR" altLang="en-US" sz="3200" i="1" dirty="0">
                <a:latin typeface="Calibri" panose="020F0502020204030204" pitchFamily="34" charset="0"/>
                <a:cs typeface="Arial" panose="020B0604020202020204" pitchFamily="34" charset="0"/>
              </a:rPr>
              <a:t>system </a:t>
            </a:r>
            <a:r>
              <a:rPr lang="pt-BR" altLang="en-US" sz="3200" i="1" dirty="0" err="1">
                <a:latin typeface="Calibri" panose="020F0502020204030204" pitchFamily="34" charset="0"/>
                <a:cs typeface="Arial" panose="020B0604020202020204" pitchFamily="34" charset="0"/>
              </a:rPr>
              <a:t>of</a:t>
            </a:r>
            <a:r>
              <a:rPr lang="pt-BR" altLang="en-US" sz="3200" i="1" dirty="0">
                <a:latin typeface="Calibri" panose="020F0502020204030204" pitchFamily="34" charset="0"/>
                <a:cs typeface="Arial" panose="020B0604020202020204" pitchFamily="34" charset="0"/>
              </a:rPr>
              <a:t> </a:t>
            </a:r>
            <a:r>
              <a:rPr lang="pt-BR" altLang="en-US" sz="3200" i="1" dirty="0" err="1">
                <a:latin typeface="Calibri" panose="020F0502020204030204" pitchFamily="34" charset="0"/>
                <a:cs typeface="Arial" panose="020B0604020202020204" pitchFamily="34" charset="0"/>
              </a:rPr>
              <a:t>national</a:t>
            </a:r>
            <a:r>
              <a:rPr lang="pt-BR" altLang="en-US" sz="3200" i="1" dirty="0">
                <a:latin typeface="Calibri" panose="020F0502020204030204" pitchFamily="34" charset="0"/>
                <a:cs typeface="Arial" panose="020B0604020202020204" pitchFamily="34" charset="0"/>
              </a:rPr>
              <a:t> </a:t>
            </a:r>
            <a:r>
              <a:rPr lang="pt-BR" altLang="en-US" sz="3200" i="1" dirty="0" err="1">
                <a:latin typeface="Calibri" panose="020F0502020204030204" pitchFamily="34" charset="0"/>
                <a:cs typeface="Arial" panose="020B0604020202020204" pitchFamily="34" charset="0"/>
              </a:rPr>
              <a:t>accounts</a:t>
            </a:r>
            <a:r>
              <a:rPr lang="pt-BR" altLang="en-US" sz="3200" dirty="0">
                <a:latin typeface="Calibri" panose="020F0502020204030204" pitchFamily="34" charset="0"/>
                <a:cs typeface="Arial" panose="020B0604020202020204" pitchFamily="34" charset="0"/>
              </a:rPr>
              <a:t> (1993).</a:t>
            </a:r>
          </a:p>
          <a:p>
            <a:pPr algn="just">
              <a:buClrTx/>
              <a:buSzPct val="100000"/>
              <a:buFont typeface="Wingdings" panose="05000000000000000000" pitchFamily="2" charset="2"/>
              <a:buChar char="§"/>
              <a:defRPr/>
            </a:pPr>
            <a:endParaRPr lang="pt-BR" altLang="en-US" sz="800" dirty="0">
              <a:latin typeface="Calibri" panose="020F0502020204030204" pitchFamily="34" charset="0"/>
              <a:cs typeface="Arial" panose="020B0604020202020204" pitchFamily="34" charset="0"/>
            </a:endParaRPr>
          </a:p>
          <a:p>
            <a:pPr algn="just">
              <a:buClrTx/>
              <a:buSzPct val="100000"/>
              <a:buFont typeface="Wingdings" panose="05000000000000000000" pitchFamily="2" charset="2"/>
              <a:buChar char="§"/>
              <a:defRPr/>
            </a:pPr>
            <a:r>
              <a:rPr lang="pt-BR" altLang="en-US" sz="3200" dirty="0">
                <a:latin typeface="Calibri" panose="020F0502020204030204" pitchFamily="34" charset="0"/>
                <a:cs typeface="Arial" panose="020B0604020202020204" pitchFamily="34" charset="0"/>
              </a:rPr>
              <a:t>O sistema conta agora com uma </a:t>
            </a:r>
            <a:r>
              <a:rPr lang="pt-BR" altLang="en-US" sz="3200" b="1" dirty="0">
                <a:latin typeface="Calibri" panose="020F0502020204030204" pitchFamily="34" charset="0"/>
                <a:cs typeface="Arial" panose="020B0604020202020204" pitchFamily="34" charset="0"/>
              </a:rPr>
              <a:t>Tabela de Recursos e Usos (TRU), </a:t>
            </a:r>
            <a:r>
              <a:rPr lang="pt-BR" altLang="en-US" sz="3200" dirty="0">
                <a:latin typeface="Calibri" panose="020F0502020204030204" pitchFamily="34" charset="0"/>
                <a:cs typeface="Arial" panose="020B0604020202020204" pitchFamily="34" charset="0"/>
              </a:rPr>
              <a:t>em que se apresenta </a:t>
            </a:r>
            <a:r>
              <a:rPr lang="pt-BR" altLang="en-US" sz="3200" dirty="0">
                <a:latin typeface="Calibri" panose="020F0502020204030204" pitchFamily="34" charset="0"/>
                <a:cs typeface="Calibri" panose="020F0502020204030204" pitchFamily="34" charset="0"/>
              </a:rPr>
              <a:t>→ </a:t>
            </a:r>
            <a:r>
              <a:rPr lang="pt-BR" altLang="en-US" sz="3000" b="1" dirty="0">
                <a:latin typeface="Calibri" panose="020F0502020204030204" pitchFamily="34" charset="0"/>
                <a:cs typeface="Arial" panose="020B0604020202020204" pitchFamily="34" charset="0"/>
              </a:rPr>
              <a:t>Oferta Total </a:t>
            </a:r>
            <a:r>
              <a:rPr lang="pt-BR" altLang="en-US" sz="3000" dirty="0">
                <a:latin typeface="Calibri" panose="020F0502020204030204" pitchFamily="34" charset="0"/>
                <a:cs typeface="Arial" panose="020B0604020202020204" pitchFamily="34" charset="0"/>
              </a:rPr>
              <a:t>como somatório da produção e importações e, simultaneamente, como somatório do consumo intermediário e da demanda final.</a:t>
            </a:r>
          </a:p>
          <a:p>
            <a:pPr lvl="2" algn="just">
              <a:buClrTx/>
              <a:buFont typeface="Wingdings" panose="05000000000000000000" pitchFamily="2" charset="2"/>
              <a:buChar char="§"/>
            </a:pPr>
            <a:r>
              <a:rPr lang="pt-BR" sz="2933" dirty="0">
                <a:latin typeface="Calibri" panose="020F0502020204030204" pitchFamily="34" charset="0"/>
                <a:cs typeface="Arial" panose="020B0604020202020204" pitchFamily="34" charset="0"/>
              </a:rPr>
              <a:t>Esta conta </a:t>
            </a:r>
            <a:r>
              <a:rPr lang="pt-BR" sz="2933" b="1" dirty="0">
                <a:latin typeface="Calibri" panose="020F0502020204030204" pitchFamily="34" charset="0"/>
                <a:cs typeface="Arial" panose="020B0604020202020204" pitchFamily="34" charset="0"/>
              </a:rPr>
              <a:t>(Conta de Bens e Serviços) </a:t>
            </a:r>
            <a:r>
              <a:rPr lang="pt-BR" sz="2933" dirty="0">
                <a:latin typeface="Calibri" panose="020F0502020204030204" pitchFamily="34" charset="0"/>
                <a:cs typeface="Arial" panose="020B0604020202020204" pitchFamily="34" charset="0"/>
              </a:rPr>
              <a:t>é apresentada em separado das demais CEIs e é identificada no Sistema de Contas Nacionais (SCN) como </a:t>
            </a:r>
            <a:r>
              <a:rPr lang="pt-BR" sz="2933" b="1" dirty="0">
                <a:latin typeface="Calibri" panose="020F0502020204030204" pitchFamily="34" charset="0"/>
                <a:cs typeface="Arial" panose="020B0604020202020204" pitchFamily="34" charset="0"/>
              </a:rPr>
              <a:t>conta 0</a:t>
            </a:r>
            <a:r>
              <a:rPr lang="pt-BR" sz="2933" dirty="0">
                <a:latin typeface="Calibri" panose="020F0502020204030204" pitchFamily="34" charset="0"/>
                <a:cs typeface="Arial" panose="020B0604020202020204" pitchFamily="34" charset="0"/>
              </a:rPr>
              <a:t>.</a:t>
            </a:r>
          </a:p>
          <a:p>
            <a:pPr lvl="2" algn="just">
              <a:buClrTx/>
              <a:buFont typeface="Wingdings" panose="05000000000000000000" pitchFamily="2" charset="2"/>
              <a:buChar char="§"/>
            </a:pPr>
            <a:r>
              <a:rPr lang="pt-BR" sz="2933" dirty="0">
                <a:latin typeface="Calibri" panose="020F0502020204030204" pitchFamily="34" charset="0"/>
                <a:cs typeface="Arial" panose="020B0604020202020204" pitchFamily="34" charset="0"/>
              </a:rPr>
              <a:t>É considerada a base de todo o sistema, pois retrata a  produção e o destino da produção pelas categorias de demanda final.</a:t>
            </a:r>
            <a:endParaRPr lang="pt-BR" altLang="en-US" sz="2933" dirty="0">
              <a:latin typeface="Calibri" panose="020F0502020204030204" pitchFamily="34" charset="0"/>
              <a:cs typeface="Arial" panose="020B0604020202020204" pitchFamily="34" charset="0"/>
            </a:endParaRPr>
          </a:p>
          <a:p>
            <a:pPr algn="just" eaLnBrk="1" hangingPunct="1">
              <a:defRPr/>
            </a:pPr>
            <a:endParaRPr lang="pt-BR" altLang="en-US" sz="3200" dirty="0">
              <a:latin typeface="Calibri" panose="020F0502020204030204" pitchFamily="34" charset="0"/>
              <a:cs typeface="Arial" panose="020B0604020202020204" pitchFamily="34" charset="0"/>
            </a:endParaRPr>
          </a:p>
        </p:txBody>
      </p:sp>
      <p:sp>
        <p:nvSpPr>
          <p:cNvPr id="5" name="Título 2">
            <a:extLst>
              <a:ext uri="{FF2B5EF4-FFF2-40B4-BE49-F238E27FC236}">
                <a16:creationId xmlns:a16="http://schemas.microsoft.com/office/drawing/2014/main" id="{7A8760A4-3749-42FE-83B1-913FAB033A55}"/>
              </a:ext>
            </a:extLst>
          </p:cNvPr>
          <p:cNvSpPr>
            <a:spLocks noGrp="1"/>
          </p:cNvSpPr>
          <p:nvPr>
            <p:ph type="title"/>
          </p:nvPr>
        </p:nvSpPr>
        <p:spPr>
          <a:xfrm>
            <a:off x="997226" y="100014"/>
            <a:ext cx="10691191" cy="642938"/>
          </a:xfrm>
        </p:spPr>
        <p:txBody>
          <a:bodyPr/>
          <a:lstStyle/>
          <a:p>
            <a:pPr eaLnBrk="1" hangingPunct="1">
              <a:defRPr/>
            </a:pPr>
            <a:r>
              <a:rPr lang="pt-BR" sz="4400" dirty="0">
                <a:solidFill>
                  <a:schemeClr val="tx1"/>
                </a:solidFill>
                <a:effectLst/>
              </a:rPr>
              <a:t>O Novo Sistema de Contas Nacionais</a:t>
            </a:r>
            <a:br>
              <a:rPr lang="pt-BR" sz="4400" dirty="0">
                <a:solidFill>
                  <a:schemeClr val="tx1"/>
                </a:solidFill>
                <a:effectLst/>
              </a:rPr>
            </a:br>
            <a:endParaRPr lang="pt-BR" sz="4400" dirty="0">
              <a:solidFill>
                <a:schemeClr val="tx1"/>
              </a:solidFill>
              <a:effectLst/>
            </a:endParaRPr>
          </a:p>
        </p:txBody>
      </p:sp>
    </p:spTree>
    <p:extLst>
      <p:ext uri="{BB962C8B-B14F-4D97-AF65-F5344CB8AC3E}">
        <p14:creationId xmlns:p14="http://schemas.microsoft.com/office/powerpoint/2010/main" val="209825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317997F6-77CC-4A92-9972-DCDCA5EB9764}"/>
              </a:ext>
            </a:extLst>
          </p:cNvPr>
          <p:cNvSpPr>
            <a:spLocks noGrp="1"/>
          </p:cNvSpPr>
          <p:nvPr>
            <p:ph idx="1"/>
          </p:nvPr>
        </p:nvSpPr>
        <p:spPr>
          <a:xfrm>
            <a:off x="76200" y="925172"/>
            <a:ext cx="11784496" cy="2133600"/>
          </a:xfrm>
        </p:spPr>
        <p:txBody>
          <a:bodyPr/>
          <a:lstStyle/>
          <a:p>
            <a:pPr algn="just" eaLnBrk="1" hangingPunct="1">
              <a:buClrTx/>
              <a:buSzPct val="101000"/>
              <a:buFont typeface="Wingdings" panose="05000000000000000000" pitchFamily="2" charset="2"/>
              <a:buChar char="§"/>
              <a:defRPr/>
            </a:pPr>
            <a:r>
              <a:rPr lang="pt-BR" altLang="en-US" sz="3300" dirty="0">
                <a:latin typeface="Calibri" panose="020F0502020204030204" pitchFamily="34" charset="0"/>
              </a:rPr>
              <a:t>As </a:t>
            </a:r>
            <a:r>
              <a:rPr lang="pt-BR" altLang="en-US" sz="3300" b="1" dirty="0">
                <a:latin typeface="Calibri" panose="020F0502020204030204" pitchFamily="34" charset="0"/>
              </a:rPr>
              <a:t>antigas quatro contas </a:t>
            </a:r>
            <a:r>
              <a:rPr lang="pt-BR" altLang="en-US" sz="3300" dirty="0">
                <a:latin typeface="Calibri" panose="020F0502020204030204" pitchFamily="34" charset="0"/>
              </a:rPr>
              <a:t>foram substituídas pelas </a:t>
            </a:r>
            <a:r>
              <a:rPr lang="pt-BR" altLang="en-US" sz="3300" b="1" dirty="0">
                <a:latin typeface="Calibri" panose="020F0502020204030204" pitchFamily="34" charset="0"/>
              </a:rPr>
              <a:t>contas econômicas integradas (CEI)</a:t>
            </a:r>
            <a:r>
              <a:rPr lang="pt-BR" altLang="en-US" sz="3300" dirty="0">
                <a:latin typeface="Calibri" panose="020F0502020204030204" pitchFamily="34" charset="0"/>
              </a:rPr>
              <a:t> que apresenta </a:t>
            </a:r>
            <a:r>
              <a:rPr lang="pt-BR" altLang="en-US" sz="3300" b="1" dirty="0">
                <a:latin typeface="Calibri" panose="020F0502020204030204" pitchFamily="34" charset="0"/>
              </a:rPr>
              <a:t>três grandes grupos</a:t>
            </a:r>
            <a:r>
              <a:rPr lang="pt-BR" altLang="en-US" sz="3300" dirty="0">
                <a:latin typeface="Calibri" panose="020F0502020204030204" pitchFamily="34" charset="0"/>
              </a:rPr>
              <a:t>:</a:t>
            </a:r>
          </a:p>
          <a:p>
            <a:pPr lvl="1" algn="just" eaLnBrk="1" hangingPunct="1">
              <a:buClrTx/>
              <a:buSzPct val="101000"/>
              <a:buFont typeface="Wingdings" panose="05000000000000000000" pitchFamily="2" charset="2"/>
              <a:buChar char="§"/>
              <a:defRPr/>
            </a:pPr>
            <a:r>
              <a:rPr lang="pt-BR" altLang="en-US" sz="3300" dirty="0">
                <a:latin typeface="Calibri" panose="020F0502020204030204" pitchFamily="34" charset="0"/>
              </a:rPr>
              <a:t>o primeiro constituído pela conta de bens e serviços. </a:t>
            </a:r>
          </a:p>
          <a:p>
            <a:pPr lvl="1" algn="just" eaLnBrk="1" hangingPunct="1">
              <a:buClrTx/>
              <a:buSzPct val="101000"/>
              <a:buFont typeface="Wingdings" panose="05000000000000000000" pitchFamily="2" charset="2"/>
              <a:buChar char="§"/>
              <a:defRPr/>
            </a:pPr>
            <a:r>
              <a:rPr lang="pt-BR" altLang="en-US" sz="3300" dirty="0">
                <a:latin typeface="Calibri" panose="020F0502020204030204" pitchFamily="34" charset="0"/>
              </a:rPr>
              <a:t>o segundo constituído pela conta de produção (antiga conta de PIB), dividida entre conta de renda, geração, alocação, distribuição secundária e usos  e a conta de acumulação (antiga conta de capital).</a:t>
            </a:r>
          </a:p>
          <a:p>
            <a:pPr lvl="1" algn="just" eaLnBrk="1" hangingPunct="1">
              <a:buClrTx/>
              <a:buSzPct val="101000"/>
              <a:buFont typeface="Wingdings" panose="05000000000000000000" pitchFamily="2" charset="2"/>
              <a:buChar char="§"/>
              <a:defRPr/>
            </a:pPr>
            <a:r>
              <a:rPr lang="pt-BR" altLang="en-US" sz="3300" dirty="0">
                <a:latin typeface="Calibri" panose="020F0502020204030204" pitchFamily="34" charset="0"/>
              </a:rPr>
              <a:t>o terceiro grupo é formado pela conta das operações correntes com o resto do mundo (antiga conta com o mesmo nome).</a:t>
            </a:r>
          </a:p>
          <a:p>
            <a:pPr marL="146301" indent="0" algn="just" eaLnBrk="1" hangingPunct="1">
              <a:buNone/>
              <a:defRPr/>
            </a:pPr>
            <a:endParaRPr lang="pt-BR" altLang="en-US" sz="3300" dirty="0">
              <a:latin typeface="Calibri" panose="020F0502020204030204" pitchFamily="34" charset="0"/>
            </a:endParaRPr>
          </a:p>
        </p:txBody>
      </p:sp>
      <p:sp>
        <p:nvSpPr>
          <p:cNvPr id="6" name="Título 2">
            <a:extLst>
              <a:ext uri="{FF2B5EF4-FFF2-40B4-BE49-F238E27FC236}">
                <a16:creationId xmlns:a16="http://schemas.microsoft.com/office/drawing/2014/main" id="{26B60225-A592-43BC-9BE1-16C028176EDC}"/>
              </a:ext>
            </a:extLst>
          </p:cNvPr>
          <p:cNvSpPr>
            <a:spLocks noGrp="1"/>
          </p:cNvSpPr>
          <p:nvPr>
            <p:ph type="title"/>
          </p:nvPr>
        </p:nvSpPr>
        <p:spPr>
          <a:xfrm>
            <a:off x="997226" y="100014"/>
            <a:ext cx="10691191" cy="642938"/>
          </a:xfrm>
        </p:spPr>
        <p:txBody>
          <a:bodyPr/>
          <a:lstStyle/>
          <a:p>
            <a:pPr eaLnBrk="1" hangingPunct="1">
              <a:defRPr/>
            </a:pPr>
            <a:r>
              <a:rPr lang="pt-BR" sz="4400" dirty="0">
                <a:solidFill>
                  <a:schemeClr val="tx1"/>
                </a:solidFill>
                <a:effectLst/>
              </a:rPr>
              <a:t>O Novo Sistema de Contas Nacionais</a:t>
            </a:r>
            <a:br>
              <a:rPr lang="pt-BR" sz="4400" dirty="0">
                <a:solidFill>
                  <a:schemeClr val="tx1"/>
                </a:solidFill>
                <a:effectLst/>
              </a:rPr>
            </a:br>
            <a:endParaRPr lang="pt-BR" sz="4400" dirty="0">
              <a:solidFill>
                <a:schemeClr val="tx1"/>
              </a:solidFill>
              <a:effectLst/>
            </a:endParaRPr>
          </a:p>
        </p:txBody>
      </p:sp>
    </p:spTree>
    <p:extLst>
      <p:ext uri="{BB962C8B-B14F-4D97-AF65-F5344CB8AC3E}">
        <p14:creationId xmlns:p14="http://schemas.microsoft.com/office/powerpoint/2010/main" val="20040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9927D035-8A84-4A01-8AFB-A191A5B44237}"/>
              </a:ext>
            </a:extLst>
          </p:cNvPr>
          <p:cNvSpPr>
            <a:spLocks noGrp="1"/>
          </p:cNvSpPr>
          <p:nvPr>
            <p:ph idx="1"/>
          </p:nvPr>
        </p:nvSpPr>
        <p:spPr>
          <a:xfrm>
            <a:off x="76200" y="819155"/>
            <a:ext cx="11930270" cy="2133600"/>
          </a:xfrm>
        </p:spPr>
        <p:txBody>
          <a:bodyPr/>
          <a:lstStyle/>
          <a:p>
            <a:pPr algn="just">
              <a:buClr>
                <a:schemeClr val="tx1"/>
              </a:buClr>
              <a:buSzPct val="100000"/>
              <a:buFont typeface="Wingdings" panose="05000000000000000000" pitchFamily="2" charset="2"/>
              <a:buChar char="§"/>
            </a:pPr>
            <a:r>
              <a:rPr lang="pt-BR" sz="3000" dirty="0">
                <a:latin typeface="Calibri" panose="020F0502020204030204" pitchFamily="34" charset="0"/>
                <a:cs typeface="Calibri" panose="020F0502020204030204" pitchFamily="34" charset="0"/>
              </a:rPr>
              <a:t>Utiliza-se a terminologia </a:t>
            </a:r>
            <a:r>
              <a:rPr lang="pt-BR" sz="3000" b="1" dirty="0">
                <a:latin typeface="Calibri" panose="020F0502020204030204" pitchFamily="34" charset="0"/>
                <a:cs typeface="Calibri" panose="020F0502020204030204" pitchFamily="34" charset="0"/>
              </a:rPr>
              <a:t>usos e recursos</a:t>
            </a:r>
            <a:r>
              <a:rPr lang="pt-BR" sz="3000" dirty="0">
                <a:latin typeface="Calibri" panose="020F0502020204030204" pitchFamily="34" charset="0"/>
                <a:cs typeface="Calibri" panose="020F0502020204030204" pitchFamily="34" charset="0"/>
              </a:rPr>
              <a:t>, no lugar de débito e crédito, respectivamente.</a:t>
            </a:r>
          </a:p>
          <a:p>
            <a:pPr algn="just">
              <a:buClr>
                <a:schemeClr val="tx1"/>
              </a:buClr>
              <a:buSzPct val="100000"/>
              <a:buFont typeface="Wingdings" panose="05000000000000000000" pitchFamily="2" charset="2"/>
              <a:buChar char="§"/>
            </a:pPr>
            <a:r>
              <a:rPr lang="pt-BR" sz="3000" dirty="0">
                <a:latin typeface="Calibri" panose="020F0502020204030204" pitchFamily="34" charset="0"/>
                <a:cs typeface="Calibri" panose="020F0502020204030204" pitchFamily="34" charset="0"/>
              </a:rPr>
              <a:t>Os saldos se constituem em agregados econômicos de interesse, como o PIB, Renda Nacional, Renda Disponível, Poupança Bruta etc.</a:t>
            </a:r>
          </a:p>
          <a:p>
            <a:pPr algn="just">
              <a:buClr>
                <a:schemeClr val="tx1"/>
              </a:buClr>
              <a:buSzPct val="100000"/>
              <a:buFont typeface="Wingdings" panose="05000000000000000000" pitchFamily="2" charset="2"/>
              <a:buChar char="§"/>
            </a:pPr>
            <a:r>
              <a:rPr lang="pt-BR" sz="3000" dirty="0">
                <a:latin typeface="Calibri" panose="020F0502020204030204" pitchFamily="34" charset="0"/>
                <a:cs typeface="Calibri" panose="020F0502020204030204" pitchFamily="34" charset="0"/>
              </a:rPr>
              <a:t>Os rendimentos pagos aos empregados domésticos são contabilizados no sistema de Contas Nacionais.</a:t>
            </a:r>
          </a:p>
          <a:p>
            <a:pPr algn="just">
              <a:buClr>
                <a:schemeClr val="tx1"/>
              </a:buClr>
              <a:buSzPct val="100000"/>
              <a:buFont typeface="Wingdings" panose="05000000000000000000" pitchFamily="2" charset="2"/>
              <a:buChar char="§"/>
            </a:pPr>
            <a:r>
              <a:rPr lang="pt-BR" sz="3000" dirty="0">
                <a:latin typeface="Calibri" panose="020F0502020204030204" pitchFamily="34" charset="0"/>
                <a:cs typeface="Calibri" panose="020F0502020204030204" pitchFamily="34" charset="0"/>
              </a:rPr>
              <a:t>Os estoques indesejados são contabilizados como investimento nas Contas Nacionais : I = FBKF + </a:t>
            </a:r>
            <a:r>
              <a:rPr lang="pt-BR" sz="3000" dirty="0">
                <a:latin typeface="Symbol" panose="05050102010706020507" pitchFamily="18" charset="2"/>
                <a:cs typeface="Calibri" panose="020F0502020204030204" pitchFamily="34" charset="0"/>
              </a:rPr>
              <a:t>D</a:t>
            </a:r>
            <a:r>
              <a:rPr lang="pt-BR" sz="3000" dirty="0">
                <a:latin typeface="Calibri" panose="020F0502020204030204" pitchFamily="34" charset="0"/>
                <a:cs typeface="Calibri" panose="020F0502020204030204" pitchFamily="34" charset="0"/>
              </a:rPr>
              <a:t>E.</a:t>
            </a:r>
          </a:p>
          <a:p>
            <a:pPr algn="just">
              <a:buClr>
                <a:schemeClr val="tx1"/>
              </a:buClr>
              <a:buSzPct val="100000"/>
              <a:buFont typeface="Wingdings" panose="05000000000000000000" pitchFamily="2" charset="2"/>
              <a:buChar char="§"/>
            </a:pPr>
            <a:r>
              <a:rPr lang="pt-BR" sz="3000" dirty="0">
                <a:latin typeface="Calibri" panose="020F0502020204030204" pitchFamily="34" charset="0"/>
                <a:cs typeface="Calibri" panose="020F0502020204030204" pitchFamily="34" charset="0"/>
              </a:rPr>
              <a:t>A FBKF envolve capital fixo não residencial e residencial.</a:t>
            </a:r>
          </a:p>
          <a:p>
            <a:pPr algn="just">
              <a:buClr>
                <a:schemeClr val="tx1"/>
              </a:buClr>
              <a:buSzPct val="100000"/>
              <a:buFont typeface="Wingdings" panose="05000000000000000000" pitchFamily="2" charset="2"/>
              <a:buChar char="§"/>
            </a:pPr>
            <a:r>
              <a:rPr lang="pt-BR" sz="3000" dirty="0">
                <a:latin typeface="Calibri" panose="020F0502020204030204" pitchFamily="34" charset="0"/>
                <a:cs typeface="Calibri" panose="020F0502020204030204" pitchFamily="34" charset="0"/>
              </a:rPr>
              <a:t>No novo SCN houve a ampliação do escopo da FBKF. Por exemplo, todos os </a:t>
            </a:r>
            <a:r>
              <a:rPr lang="pt-BR" sz="3000" b="1" dirty="0">
                <a:latin typeface="Calibri" panose="020F0502020204030204" pitchFamily="34" charset="0"/>
                <a:cs typeface="Calibri" panose="020F0502020204030204" pitchFamily="34" charset="0"/>
              </a:rPr>
              <a:t>gastos em softwares e (P&amp;D) passaram a ser tratados como FBKF </a:t>
            </a:r>
            <a:r>
              <a:rPr lang="pt-BR" sz="3000" dirty="0">
                <a:latin typeface="Calibri" panose="020F0502020204030204" pitchFamily="34" charset="0"/>
                <a:cs typeface="Calibri" panose="020F0502020204030204" pitchFamily="34" charset="0"/>
              </a:rPr>
              <a:t>e não mais como consumo intermediário.</a:t>
            </a:r>
          </a:p>
          <a:p>
            <a:pPr algn="just">
              <a:buClr>
                <a:schemeClr val="tx1"/>
              </a:buClr>
              <a:buSzPct val="100000"/>
              <a:buFont typeface="Wingdings" panose="05000000000000000000" pitchFamily="2" charset="2"/>
              <a:buChar char="§"/>
            </a:pPr>
            <a:endParaRPr lang="pt-BR" sz="3000" dirty="0">
              <a:latin typeface="Calibri" panose="020F0502020204030204" pitchFamily="34" charset="0"/>
              <a:cs typeface="Calibri" panose="020F0502020204030204" pitchFamily="34" charset="0"/>
            </a:endParaRPr>
          </a:p>
          <a:p>
            <a:pPr algn="just">
              <a:buClr>
                <a:schemeClr val="tx1"/>
              </a:buClr>
              <a:buSzPct val="100000"/>
              <a:buFont typeface="Wingdings" panose="05000000000000000000" pitchFamily="2" charset="2"/>
              <a:buChar char="§"/>
            </a:pPr>
            <a:endParaRPr lang="pt-BR" sz="3000" dirty="0">
              <a:latin typeface="Calibri" panose="020F0502020204030204" pitchFamily="34" charset="0"/>
              <a:cs typeface="Calibri" panose="020F0502020204030204" pitchFamily="34" charset="0"/>
            </a:endParaRPr>
          </a:p>
          <a:p>
            <a:pPr algn="just">
              <a:buClr>
                <a:schemeClr val="tx1"/>
              </a:buClr>
              <a:buSzPct val="100000"/>
              <a:buFont typeface="Wingdings" panose="05000000000000000000" pitchFamily="2" charset="2"/>
              <a:buChar char="§"/>
            </a:pPr>
            <a:endParaRPr lang="pt-BR" sz="3000" dirty="0">
              <a:latin typeface="Calibri" panose="020F0502020204030204" pitchFamily="34" charset="0"/>
              <a:cs typeface="Calibri" panose="020F0502020204030204" pitchFamily="34" charset="0"/>
            </a:endParaRPr>
          </a:p>
          <a:p>
            <a:pPr algn="just">
              <a:buClrTx/>
              <a:buSzPct val="101000"/>
              <a:buFont typeface="Wingdings" panose="05000000000000000000" pitchFamily="2" charset="2"/>
              <a:buChar char="§"/>
              <a:defRPr/>
            </a:pPr>
            <a:endParaRPr lang="pt-BR" altLang="en-US" sz="3000" dirty="0">
              <a:latin typeface="Calibri" panose="020F0502020204030204" pitchFamily="34" charset="0"/>
              <a:cs typeface="Calibri" panose="020F0502020204030204" pitchFamily="34" charset="0"/>
            </a:endParaRPr>
          </a:p>
          <a:p>
            <a:pPr marL="146301" indent="0" algn="just" eaLnBrk="1" hangingPunct="1">
              <a:buNone/>
              <a:defRPr/>
            </a:pPr>
            <a:endParaRPr lang="pt-BR" altLang="en-US" sz="3000" dirty="0">
              <a:latin typeface="Calibri" panose="020F0502020204030204" pitchFamily="34" charset="0"/>
              <a:cs typeface="Calibri" panose="020F0502020204030204" pitchFamily="34" charset="0"/>
            </a:endParaRPr>
          </a:p>
        </p:txBody>
      </p:sp>
      <p:sp>
        <p:nvSpPr>
          <p:cNvPr id="5" name="Título 2">
            <a:extLst>
              <a:ext uri="{FF2B5EF4-FFF2-40B4-BE49-F238E27FC236}">
                <a16:creationId xmlns:a16="http://schemas.microsoft.com/office/drawing/2014/main" id="{E41B18D8-6D01-4831-995F-28B8C565F166}"/>
              </a:ext>
            </a:extLst>
          </p:cNvPr>
          <p:cNvSpPr>
            <a:spLocks noGrp="1"/>
          </p:cNvSpPr>
          <p:nvPr>
            <p:ph type="title"/>
          </p:nvPr>
        </p:nvSpPr>
        <p:spPr>
          <a:xfrm>
            <a:off x="997226" y="153022"/>
            <a:ext cx="10691191" cy="642938"/>
          </a:xfrm>
        </p:spPr>
        <p:txBody>
          <a:bodyPr/>
          <a:lstStyle/>
          <a:p>
            <a:pPr eaLnBrk="1" hangingPunct="1">
              <a:defRPr/>
            </a:pPr>
            <a:r>
              <a:rPr lang="pt-BR" sz="4400" dirty="0">
                <a:solidFill>
                  <a:schemeClr val="tx1"/>
                </a:solidFill>
                <a:effectLst/>
              </a:rPr>
              <a:t>O Novo Sistema de Contas Nacionais</a:t>
            </a:r>
            <a:br>
              <a:rPr lang="pt-BR" sz="4400" dirty="0">
                <a:solidFill>
                  <a:schemeClr val="tx1"/>
                </a:solidFill>
                <a:effectLst/>
              </a:rPr>
            </a:br>
            <a:endParaRPr lang="pt-BR" sz="4400" dirty="0">
              <a:solidFill>
                <a:schemeClr val="tx1"/>
              </a:solidFill>
              <a:effectLst/>
            </a:endParaRPr>
          </a:p>
        </p:txBody>
      </p:sp>
    </p:spTree>
    <p:extLst>
      <p:ext uri="{BB962C8B-B14F-4D97-AF65-F5344CB8AC3E}">
        <p14:creationId xmlns:p14="http://schemas.microsoft.com/office/powerpoint/2010/main" val="334167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8AFAE2D5-29AF-4BC8-829E-A83B99D032F0}"/>
              </a:ext>
            </a:extLst>
          </p:cNvPr>
          <p:cNvSpPr>
            <a:spLocks noGrp="1"/>
          </p:cNvSpPr>
          <p:nvPr>
            <p:ph type="title"/>
          </p:nvPr>
        </p:nvSpPr>
        <p:spPr>
          <a:xfrm>
            <a:off x="997226" y="100014"/>
            <a:ext cx="10691191" cy="642938"/>
          </a:xfrm>
        </p:spPr>
        <p:txBody>
          <a:bodyPr/>
          <a:lstStyle/>
          <a:p>
            <a:pPr eaLnBrk="1" hangingPunct="1">
              <a:defRPr/>
            </a:pPr>
            <a:r>
              <a:rPr lang="pt-BR" sz="4400" dirty="0">
                <a:solidFill>
                  <a:schemeClr val="tx1"/>
                </a:solidFill>
                <a:effectLst/>
              </a:rPr>
              <a:t>O Novo Sistema de Contas Nacionais</a:t>
            </a:r>
            <a:br>
              <a:rPr lang="pt-BR" sz="4400" dirty="0">
                <a:solidFill>
                  <a:schemeClr val="tx1"/>
                </a:solidFill>
                <a:effectLst/>
              </a:rPr>
            </a:br>
            <a:endParaRPr lang="pt-BR" sz="4400" dirty="0">
              <a:solidFill>
                <a:schemeClr val="tx1"/>
              </a:solidFill>
              <a:effectLst/>
            </a:endParaRPr>
          </a:p>
        </p:txBody>
      </p:sp>
      <p:sp>
        <p:nvSpPr>
          <p:cNvPr id="5" name="Espaço Reservado para Conteúdo 1">
            <a:extLst>
              <a:ext uri="{FF2B5EF4-FFF2-40B4-BE49-F238E27FC236}">
                <a16:creationId xmlns:a16="http://schemas.microsoft.com/office/drawing/2014/main" id="{5CE36B05-5575-478B-A6D1-E6DC099CAC69}"/>
              </a:ext>
            </a:extLst>
          </p:cNvPr>
          <p:cNvSpPr>
            <a:spLocks noGrp="1"/>
          </p:cNvSpPr>
          <p:nvPr>
            <p:ph idx="1"/>
          </p:nvPr>
        </p:nvSpPr>
        <p:spPr>
          <a:xfrm>
            <a:off x="76200" y="792646"/>
            <a:ext cx="11930270" cy="2133600"/>
          </a:xfrm>
        </p:spPr>
        <p:txBody>
          <a:bodyPr/>
          <a:lstStyle/>
          <a:p>
            <a:pPr algn="just">
              <a:buClr>
                <a:schemeClr val="tx1"/>
              </a:buClr>
              <a:buSzPct val="100000"/>
              <a:buFont typeface="Wingdings" panose="05000000000000000000" pitchFamily="2" charset="2"/>
              <a:buChar char="§"/>
            </a:pPr>
            <a:r>
              <a:rPr lang="pt-BR" sz="3200" dirty="0">
                <a:latin typeface="Calibri" panose="020F0502020204030204" pitchFamily="34" charset="0"/>
                <a:cs typeface="Calibri" panose="020F0502020204030204" pitchFamily="34" charset="0"/>
              </a:rPr>
              <a:t>Aluguéis entram no PIB, mesmo quando o proprietário mora no imóvel. O cálculo é feito por estimativa, dado que não envolve pagamento.</a:t>
            </a:r>
          </a:p>
          <a:p>
            <a:pPr algn="just">
              <a:buClr>
                <a:schemeClr val="tx1"/>
              </a:buClr>
              <a:buSzPct val="100000"/>
              <a:buFont typeface="Wingdings" panose="05000000000000000000" pitchFamily="2" charset="2"/>
              <a:buChar char="§"/>
            </a:pPr>
            <a:r>
              <a:rPr lang="pt-BR" sz="3200" dirty="0">
                <a:latin typeface="Calibri" panose="020F0502020204030204" pitchFamily="34" charset="0"/>
                <a:cs typeface="Calibri" panose="020F0502020204030204" pitchFamily="34" charset="0"/>
              </a:rPr>
              <a:t>Refeições fora do domicílio são contabilizadas no PIB, mas a refeições em casa, não.</a:t>
            </a:r>
          </a:p>
          <a:p>
            <a:pPr algn="just">
              <a:buClr>
                <a:schemeClr val="tx1"/>
              </a:buClr>
              <a:buSzPct val="100000"/>
              <a:buFont typeface="Wingdings" panose="05000000000000000000" pitchFamily="2" charset="2"/>
              <a:buChar char="§"/>
            </a:pPr>
            <a:r>
              <a:rPr lang="pt-BR" sz="3200" dirty="0">
                <a:latin typeface="Calibri" panose="020F0502020204030204" pitchFamily="34" charset="0"/>
                <a:cs typeface="Calibri" panose="020F0502020204030204" pitchFamily="34" charset="0"/>
              </a:rPr>
              <a:t>Os produtos importados usados são considerados como investimentos (Em geral a importação de produtos usados se concentra em máquinas e equipamentos).</a:t>
            </a:r>
          </a:p>
          <a:p>
            <a:pPr algn="just">
              <a:buClr>
                <a:schemeClr val="tx1"/>
              </a:buClr>
              <a:buSzPct val="100000"/>
              <a:buFont typeface="Wingdings" panose="05000000000000000000" pitchFamily="2" charset="2"/>
              <a:buChar char="§"/>
            </a:pPr>
            <a:endParaRPr lang="pt-BR" sz="3200" dirty="0">
              <a:latin typeface="Calibri" panose="020F0502020204030204" pitchFamily="34" charset="0"/>
              <a:cs typeface="Calibri" panose="020F0502020204030204" pitchFamily="34" charset="0"/>
            </a:endParaRPr>
          </a:p>
          <a:p>
            <a:pPr algn="just">
              <a:buClr>
                <a:schemeClr val="tx1"/>
              </a:buClr>
              <a:buSzPct val="100000"/>
              <a:buFont typeface="Wingdings" panose="05000000000000000000" pitchFamily="2" charset="2"/>
              <a:buChar char="§"/>
            </a:pPr>
            <a:endParaRPr lang="pt-BR" sz="3200" dirty="0">
              <a:latin typeface="Calibri" panose="020F0502020204030204" pitchFamily="34" charset="0"/>
              <a:cs typeface="Calibri" panose="020F0502020204030204" pitchFamily="34" charset="0"/>
            </a:endParaRPr>
          </a:p>
          <a:p>
            <a:pPr algn="just">
              <a:buClr>
                <a:schemeClr val="tx1"/>
              </a:buClr>
              <a:buSzPct val="100000"/>
              <a:buFont typeface="Wingdings" panose="05000000000000000000" pitchFamily="2" charset="2"/>
              <a:buChar char="§"/>
            </a:pPr>
            <a:endParaRPr lang="pt-BR" sz="3200" dirty="0">
              <a:latin typeface="Calibri" panose="020F0502020204030204" pitchFamily="34" charset="0"/>
              <a:cs typeface="Calibri" panose="020F0502020204030204" pitchFamily="34" charset="0"/>
            </a:endParaRPr>
          </a:p>
          <a:p>
            <a:pPr algn="just">
              <a:buClrTx/>
              <a:buSzPct val="101000"/>
              <a:buFont typeface="Wingdings" panose="05000000000000000000" pitchFamily="2" charset="2"/>
              <a:buChar char="§"/>
              <a:defRPr/>
            </a:pPr>
            <a:endParaRPr lang="pt-BR" altLang="en-US" sz="3200" dirty="0">
              <a:latin typeface="Calibri" panose="020F0502020204030204" pitchFamily="34" charset="0"/>
              <a:cs typeface="Calibri" panose="020F0502020204030204" pitchFamily="34" charset="0"/>
            </a:endParaRPr>
          </a:p>
          <a:p>
            <a:pPr marL="146301" indent="0" algn="just" eaLnBrk="1" hangingPunct="1">
              <a:buNone/>
              <a:defRPr/>
            </a:pPr>
            <a:endParaRPr lang="pt-BR"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4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3997D7BC-0FDB-4DFA-94D0-50D941021DA9}"/>
              </a:ext>
            </a:extLst>
          </p:cNvPr>
          <p:cNvSpPr>
            <a:spLocks noGrp="1"/>
          </p:cNvSpPr>
          <p:nvPr>
            <p:ph idx="1"/>
          </p:nvPr>
        </p:nvSpPr>
        <p:spPr>
          <a:xfrm>
            <a:off x="-132518" y="805204"/>
            <a:ext cx="12231754" cy="4866724"/>
          </a:xfrm>
        </p:spPr>
        <p:txBody>
          <a:bodyPr>
            <a:noAutofit/>
          </a:bodyPr>
          <a:lstStyle/>
          <a:p>
            <a:pPr algn="just">
              <a:buClr>
                <a:schemeClr val="tx1"/>
              </a:buClr>
              <a:buSzPct val="101000"/>
              <a:buFont typeface="Wingdings" panose="05000000000000000000" pitchFamily="2" charset="2"/>
              <a:buChar char="§"/>
            </a:pPr>
            <a:r>
              <a:rPr lang="pt-BR" sz="2700" b="1" dirty="0">
                <a:latin typeface="Arial" panose="020B0604020202020204" pitchFamily="34" charset="0"/>
                <a:cs typeface="Arial" panose="020B0604020202020204" pitchFamily="34" charset="0"/>
              </a:rPr>
              <a:t>Produção Ilegal </a:t>
            </a:r>
            <a:r>
              <a:rPr lang="pt-BR" sz="2700" b="1" dirty="0">
                <a:latin typeface="Calibri" panose="020F0502020204030204" pitchFamily="34" charset="0"/>
                <a:cs typeface="Calibri" panose="020F0502020204030204" pitchFamily="34" charset="0"/>
              </a:rPr>
              <a:t>→ </a:t>
            </a:r>
            <a:r>
              <a:rPr lang="pt-BR" sz="2700" dirty="0">
                <a:latin typeface="Arial" panose="020B0604020202020204" pitchFamily="34" charset="0"/>
                <a:cs typeface="Arial" panose="020B0604020202020204" pitchFamily="34" charset="0"/>
              </a:rPr>
              <a:t>Produção realizada em mútuo acordo entre as partes (drogas, contrabando, prostituição). Não deve incluir extorsão ou roubo, pois apenas há transferência de ativos de um agente a outro.       É obtida através de entrevista à população.</a:t>
            </a:r>
            <a:endParaRPr lang="pt-BR" sz="2700" b="1" dirty="0">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r>
              <a:rPr lang="pt-BR" sz="2700" b="1" dirty="0">
                <a:latin typeface="Arial" panose="020B0604020202020204" pitchFamily="34" charset="0"/>
                <a:cs typeface="Arial" panose="020B0604020202020204" pitchFamily="34" charset="0"/>
              </a:rPr>
              <a:t>Produção Oculta </a:t>
            </a:r>
            <a:r>
              <a:rPr lang="pt-BR" sz="2700" b="1" dirty="0">
                <a:latin typeface="Calibri" panose="020F0502020204030204" pitchFamily="34" charset="0"/>
                <a:cs typeface="Calibri" panose="020F0502020204030204" pitchFamily="34" charset="0"/>
              </a:rPr>
              <a:t>→ </a:t>
            </a:r>
            <a:r>
              <a:rPr lang="pt-BR" sz="2700" dirty="0">
                <a:latin typeface="Arial" panose="020B0604020202020204" pitchFamily="34" charset="0"/>
                <a:cs typeface="Arial" panose="020B0604020202020204" pitchFamily="34" charset="0"/>
              </a:rPr>
              <a:t>Refere-se a execução de atividades legais mas que não são declaradas (ou apenas parcialmente declaradas) às autoridades com o objetivo principal de sonegar o pagamento de impostos. Pode ser estimada pela oferta e demanda por bens e serviços.</a:t>
            </a:r>
          </a:p>
          <a:p>
            <a:pPr algn="just">
              <a:buClr>
                <a:schemeClr val="tx1"/>
              </a:buClr>
              <a:buSzPct val="101000"/>
              <a:buFont typeface="Wingdings" panose="05000000000000000000" pitchFamily="2" charset="2"/>
              <a:buChar char="§"/>
            </a:pPr>
            <a:r>
              <a:rPr lang="pt-BR" sz="2700" b="1" dirty="0">
                <a:latin typeface="Arial" panose="020B0604020202020204" pitchFamily="34" charset="0"/>
                <a:cs typeface="Arial" panose="020B0604020202020204" pitchFamily="34" charset="0"/>
              </a:rPr>
              <a:t>Produção Informal </a:t>
            </a:r>
            <a:r>
              <a:rPr lang="pt-BR" sz="2700" b="1" dirty="0">
                <a:latin typeface="Calibri" panose="020F0502020204030204" pitchFamily="34" charset="0"/>
                <a:cs typeface="Calibri" panose="020F0502020204030204" pitchFamily="34" charset="0"/>
              </a:rPr>
              <a:t>→ </a:t>
            </a:r>
            <a:r>
              <a:rPr lang="pt-BR" sz="2700" dirty="0">
                <a:latin typeface="Arial" panose="020B0604020202020204" pitchFamily="34" charset="0"/>
                <a:cs typeface="Arial" panose="020B0604020202020204" pitchFamily="34" charset="0"/>
              </a:rPr>
              <a:t>Consiste na produção do setor institucional famílias. Baixo nível de organização produtiva e não possuem uma clara divisão entre trabalho e capital enquanto fatores de produção. Obtida através de pesquisas domiciliares que captam os ganhos da produção e pelas características da atividade estima-se o valor da produção e do consumo dos bens intermediários.</a:t>
            </a:r>
          </a:p>
        </p:txBody>
      </p:sp>
      <p:sp>
        <p:nvSpPr>
          <p:cNvPr id="5" name="Título 2">
            <a:extLst>
              <a:ext uri="{FF2B5EF4-FFF2-40B4-BE49-F238E27FC236}">
                <a16:creationId xmlns:a16="http://schemas.microsoft.com/office/drawing/2014/main" id="{06A02FB5-BC38-48EF-8CB6-F730A5962A29}"/>
              </a:ext>
            </a:extLst>
          </p:cNvPr>
          <p:cNvSpPr>
            <a:spLocks noGrp="1"/>
          </p:cNvSpPr>
          <p:nvPr>
            <p:ph type="title"/>
          </p:nvPr>
        </p:nvSpPr>
        <p:spPr>
          <a:xfrm>
            <a:off x="997226" y="139770"/>
            <a:ext cx="10691191" cy="642938"/>
          </a:xfrm>
        </p:spPr>
        <p:txBody>
          <a:bodyPr/>
          <a:lstStyle/>
          <a:p>
            <a:pPr eaLnBrk="1" hangingPunct="1">
              <a:defRPr/>
            </a:pPr>
            <a:r>
              <a:rPr lang="pt-BR" sz="4400" dirty="0">
                <a:solidFill>
                  <a:schemeClr val="tx1"/>
                </a:solidFill>
                <a:effectLst/>
              </a:rPr>
              <a:t>O Novo Sistema de Contas Nacionais</a:t>
            </a:r>
            <a:br>
              <a:rPr lang="pt-BR" sz="4400" dirty="0">
                <a:solidFill>
                  <a:schemeClr val="tx1"/>
                </a:solidFill>
                <a:effectLst/>
              </a:rPr>
            </a:br>
            <a:endParaRPr lang="pt-BR" sz="4400" dirty="0">
              <a:solidFill>
                <a:schemeClr val="tx1"/>
              </a:solidFill>
              <a:effectLst/>
            </a:endParaRPr>
          </a:p>
        </p:txBody>
      </p:sp>
    </p:spTree>
    <p:extLst>
      <p:ext uri="{BB962C8B-B14F-4D97-AF65-F5344CB8AC3E}">
        <p14:creationId xmlns:p14="http://schemas.microsoft.com/office/powerpoint/2010/main" val="417455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9A4D08-FFC1-48F4-AF87-C06625C7BDFD}"/>
              </a:ext>
            </a:extLst>
          </p:cNvPr>
          <p:cNvSpPr>
            <a:spLocks noGrp="1"/>
          </p:cNvSpPr>
          <p:nvPr>
            <p:ph type="title"/>
          </p:nvPr>
        </p:nvSpPr>
        <p:spPr>
          <a:xfrm>
            <a:off x="838200" y="100077"/>
            <a:ext cx="10515600" cy="1325563"/>
          </a:xfrm>
        </p:spPr>
        <p:txBody>
          <a:bodyPr>
            <a:normAutofit/>
          </a:bodyPr>
          <a:lstStyle/>
          <a:p>
            <a:pPr algn="ctr"/>
            <a:r>
              <a:rPr lang="pt-BR" sz="3800" dirty="0">
                <a:solidFill>
                  <a:schemeClr val="tx1"/>
                </a:solidFill>
                <a:effectLst/>
                <a:latin typeface="Arial" panose="020B0604020202020204" pitchFamily="34" charset="0"/>
                <a:cs typeface="Arial" panose="020B0604020202020204" pitchFamily="34" charset="0"/>
              </a:rPr>
              <a:t>Conta de Operações de Bens e Serviços</a:t>
            </a:r>
          </a:p>
        </p:txBody>
      </p:sp>
      <p:sp>
        <p:nvSpPr>
          <p:cNvPr id="3" name="Espaço Reservado para Conteúdo 2">
            <a:extLst>
              <a:ext uri="{FF2B5EF4-FFF2-40B4-BE49-F238E27FC236}">
                <a16:creationId xmlns:a16="http://schemas.microsoft.com/office/drawing/2014/main" id="{4A625D21-AD18-4A13-B701-4665A71D23E4}"/>
              </a:ext>
            </a:extLst>
          </p:cNvPr>
          <p:cNvSpPr>
            <a:spLocks noGrp="1"/>
          </p:cNvSpPr>
          <p:nvPr>
            <p:ph idx="1"/>
          </p:nvPr>
        </p:nvSpPr>
        <p:spPr>
          <a:xfrm>
            <a:off x="-13252" y="752198"/>
            <a:ext cx="12099235" cy="4351338"/>
          </a:xfrm>
        </p:spPr>
        <p:txBody>
          <a:bodyPr>
            <a:noAutofit/>
          </a:bodyPr>
          <a:lstStyle/>
          <a:p>
            <a:pPr algn="just">
              <a:buClrTx/>
              <a:buSzPct val="100000"/>
              <a:buFont typeface="Wingdings" panose="05000000000000000000" pitchFamily="2" charset="2"/>
              <a:buChar char="§"/>
            </a:pPr>
            <a:r>
              <a:rPr lang="pt-BR" sz="3100" dirty="0">
                <a:latin typeface="Calibri" panose="020F0502020204030204" pitchFamily="34" charset="0"/>
                <a:cs typeface="Calibri" panose="020F0502020204030204" pitchFamily="34" charset="0"/>
              </a:rPr>
              <a:t>Esta conta é apresentada em separado das demais CEIs e é identificada no Sistema de Contas Nacionais como </a:t>
            </a:r>
            <a:r>
              <a:rPr lang="pt-BR" sz="3100" b="1" dirty="0">
                <a:latin typeface="Calibri" panose="020F0502020204030204" pitchFamily="34" charset="0"/>
                <a:cs typeface="Calibri" panose="020F0502020204030204" pitchFamily="34" charset="0"/>
              </a:rPr>
              <a:t>conta 0</a:t>
            </a:r>
            <a:r>
              <a:rPr lang="pt-BR" sz="3100" dirty="0">
                <a:latin typeface="Calibri" panose="020F0502020204030204" pitchFamily="34" charset="0"/>
                <a:cs typeface="Calibri" panose="020F0502020204030204" pitchFamily="34" charset="0"/>
              </a:rPr>
              <a:t>.</a:t>
            </a:r>
          </a:p>
          <a:p>
            <a:pPr algn="just">
              <a:buClrTx/>
              <a:buSzPct val="100000"/>
              <a:buFont typeface="Wingdings" panose="05000000000000000000" pitchFamily="2" charset="2"/>
              <a:buChar char="§"/>
            </a:pPr>
            <a:r>
              <a:rPr lang="pt-BR" sz="3100" dirty="0">
                <a:latin typeface="Calibri" panose="020F0502020204030204" pitchFamily="34" charset="0"/>
                <a:cs typeface="Calibri" panose="020F0502020204030204" pitchFamily="34" charset="0"/>
              </a:rPr>
              <a:t>É considerada a base de todo o sistema, pois retrata a atividade de produção e o destino da produção pelas categorias de demanda final.</a:t>
            </a:r>
          </a:p>
          <a:p>
            <a:pPr algn="just">
              <a:buClrTx/>
              <a:buSzPct val="100000"/>
              <a:buFont typeface="Wingdings" panose="05000000000000000000" pitchFamily="2" charset="2"/>
              <a:buChar char="§"/>
            </a:pPr>
            <a:r>
              <a:rPr lang="pt-BR" sz="3100" dirty="0">
                <a:latin typeface="Calibri" panose="020F0502020204030204" pitchFamily="34" charset="0"/>
                <a:cs typeface="Calibri" panose="020F0502020204030204" pitchFamily="34" charset="0"/>
              </a:rPr>
              <a:t>Como o saldo dos recursos e usos se equilibram esta conta deve ser interpretada como um resumo dos resultados obtidos nas tabelas de recursos e usos.</a:t>
            </a:r>
          </a:p>
          <a:p>
            <a:pPr algn="just">
              <a:buClrTx/>
              <a:buSzPct val="100000"/>
              <a:buFont typeface="Wingdings" panose="05000000000000000000" pitchFamily="2" charset="2"/>
              <a:buChar char="§"/>
            </a:pPr>
            <a:r>
              <a:rPr lang="pt-BR" sz="3100" dirty="0">
                <a:latin typeface="Calibri" panose="020F0502020204030204" pitchFamily="34" charset="0"/>
                <a:cs typeface="Calibri" panose="020F0502020204030204" pitchFamily="34" charset="0"/>
              </a:rPr>
              <a:t>O objetivo desta conta é apresentar o total da oferta de bens e serviços (produção doméstica + importações) no ano, e o destino desta oferta pelas categorias de demanda: consumo intermediário, consumo final, formação bruta de capital fixo, variações de estoques e exportações de bens e serviços.</a:t>
            </a:r>
          </a:p>
        </p:txBody>
      </p:sp>
    </p:spTree>
    <p:extLst>
      <p:ext uri="{BB962C8B-B14F-4D97-AF65-F5344CB8AC3E}">
        <p14:creationId xmlns:p14="http://schemas.microsoft.com/office/powerpoint/2010/main" val="385870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3A05477-0E01-436A-8A92-5083839AE42F}"/>
              </a:ext>
            </a:extLst>
          </p:cNvPr>
          <p:cNvPicPr>
            <a:picLocks noChangeAspect="1"/>
          </p:cNvPicPr>
          <p:nvPr/>
        </p:nvPicPr>
        <p:blipFill>
          <a:blip r:embed="rId2"/>
          <a:stretch>
            <a:fillRect/>
          </a:stretch>
        </p:blipFill>
        <p:spPr>
          <a:xfrm>
            <a:off x="1" y="662609"/>
            <a:ext cx="12192000" cy="6195391"/>
          </a:xfrm>
          <a:prstGeom prst="rect">
            <a:avLst/>
          </a:prstGeom>
          <a:ln w="38100">
            <a:solidFill>
              <a:schemeClr val="tx1"/>
            </a:solidFill>
          </a:ln>
        </p:spPr>
      </p:pic>
      <p:sp>
        <p:nvSpPr>
          <p:cNvPr id="3" name="Título 1">
            <a:extLst>
              <a:ext uri="{FF2B5EF4-FFF2-40B4-BE49-F238E27FC236}">
                <a16:creationId xmlns:a16="http://schemas.microsoft.com/office/drawing/2014/main" id="{BFD5BF2C-B8D5-4E99-9BC5-E72ECCB3EC89}"/>
              </a:ext>
            </a:extLst>
          </p:cNvPr>
          <p:cNvSpPr>
            <a:spLocks noGrp="1"/>
          </p:cNvSpPr>
          <p:nvPr>
            <p:ph type="title"/>
          </p:nvPr>
        </p:nvSpPr>
        <p:spPr>
          <a:xfrm>
            <a:off x="864704" y="20566"/>
            <a:ext cx="10515600" cy="1325563"/>
          </a:xfrm>
        </p:spPr>
        <p:txBody>
          <a:bodyPr>
            <a:normAutofit/>
          </a:bodyPr>
          <a:lstStyle/>
          <a:p>
            <a:pPr algn="ctr"/>
            <a:r>
              <a:rPr lang="pt-BR" sz="3800" dirty="0">
                <a:solidFill>
                  <a:schemeClr val="tx1"/>
                </a:solidFill>
                <a:effectLst/>
                <a:latin typeface="Arial" panose="020B0604020202020204" pitchFamily="34" charset="0"/>
                <a:cs typeface="Arial" panose="020B0604020202020204" pitchFamily="34" charset="0"/>
              </a:rPr>
              <a:t>Conta de Operações de Bens e Serviços</a:t>
            </a:r>
          </a:p>
        </p:txBody>
      </p:sp>
      <p:sp>
        <p:nvSpPr>
          <p:cNvPr id="2" name="Retângulo 1">
            <a:extLst>
              <a:ext uri="{FF2B5EF4-FFF2-40B4-BE49-F238E27FC236}">
                <a16:creationId xmlns:a16="http://schemas.microsoft.com/office/drawing/2014/main" id="{D13C334C-E1DF-490A-A2B7-A3AF9B372BAC}"/>
              </a:ext>
            </a:extLst>
          </p:cNvPr>
          <p:cNvSpPr/>
          <p:nvPr/>
        </p:nvSpPr>
        <p:spPr>
          <a:xfrm>
            <a:off x="1378227" y="1722783"/>
            <a:ext cx="1775791" cy="17062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624C3370-DA16-47A5-B10A-4C5AF6C3C75E}"/>
              </a:ext>
            </a:extLst>
          </p:cNvPr>
          <p:cNvSpPr/>
          <p:nvPr/>
        </p:nvSpPr>
        <p:spPr>
          <a:xfrm>
            <a:off x="10316827" y="3478698"/>
            <a:ext cx="1775791" cy="21534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A7B473BB-8BC4-42C0-8EED-78E7F67E3F82}"/>
              </a:ext>
            </a:extLst>
          </p:cNvPr>
          <p:cNvSpPr/>
          <p:nvPr/>
        </p:nvSpPr>
        <p:spPr>
          <a:xfrm>
            <a:off x="1384855" y="5718313"/>
            <a:ext cx="1775791" cy="3379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B47DB6DD-CF8C-409D-8747-7236FA05604B}"/>
              </a:ext>
            </a:extLst>
          </p:cNvPr>
          <p:cNvSpPr/>
          <p:nvPr/>
        </p:nvSpPr>
        <p:spPr>
          <a:xfrm>
            <a:off x="10323458" y="5724941"/>
            <a:ext cx="1775791" cy="3379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172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2C1E3EFC-9DA2-4695-84DC-DF8CE618A1EA}"/>
              </a:ext>
            </a:extLst>
          </p:cNvPr>
          <p:cNvSpPr/>
          <p:nvPr/>
        </p:nvSpPr>
        <p:spPr>
          <a:xfrm>
            <a:off x="414133" y="1539624"/>
            <a:ext cx="8411815" cy="67348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4" name="Object 5">
            <a:extLst>
              <a:ext uri="{FF2B5EF4-FFF2-40B4-BE49-F238E27FC236}">
                <a16:creationId xmlns:a16="http://schemas.microsoft.com/office/drawing/2014/main" id="{4AD971AB-2ECB-46B2-8327-DB29255FA90A}"/>
              </a:ext>
            </a:extLst>
          </p:cNvPr>
          <p:cNvGraphicFramePr>
            <a:graphicFrameLocks noChangeAspect="1"/>
          </p:cNvGraphicFramePr>
          <p:nvPr>
            <p:extLst>
              <p:ext uri="{D42A27DB-BD31-4B8C-83A1-F6EECF244321}">
                <p14:modId xmlns:p14="http://schemas.microsoft.com/office/powerpoint/2010/main" val="1689382499"/>
              </p:ext>
            </p:extLst>
          </p:nvPr>
        </p:nvGraphicFramePr>
        <p:xfrm>
          <a:off x="401278" y="329758"/>
          <a:ext cx="8302235" cy="1817092"/>
        </p:xfrm>
        <a:graphic>
          <a:graphicData uri="http://schemas.openxmlformats.org/presentationml/2006/ole">
            <mc:AlternateContent xmlns:mc="http://schemas.openxmlformats.org/markup-compatibility/2006">
              <mc:Choice xmlns:v="urn:schemas-microsoft-com:vml" Requires="v">
                <p:oleObj name="Equation" r:id="rId2" imgW="3314520" imgH="685800" progId="Equation.DSMT4">
                  <p:embed/>
                </p:oleObj>
              </mc:Choice>
              <mc:Fallback>
                <p:oleObj name="Equation" r:id="rId2" imgW="3314520" imgH="685800" progId="Equation.DSMT4">
                  <p:embed/>
                  <p:pic>
                    <p:nvPicPr>
                      <p:cNvPr id="3" name="Object 5"/>
                      <p:cNvPicPr>
                        <a:picLocks noChangeAspect="1" noChangeArrowheads="1"/>
                      </p:cNvPicPr>
                      <p:nvPr/>
                    </p:nvPicPr>
                    <p:blipFill>
                      <a:blip r:embed="rId3"/>
                      <a:srcRect/>
                      <a:stretch>
                        <a:fillRect/>
                      </a:stretch>
                    </p:blipFill>
                    <p:spPr bwMode="auto">
                      <a:xfrm>
                        <a:off x="401278" y="329758"/>
                        <a:ext cx="8302235" cy="1817092"/>
                      </a:xfrm>
                      <a:prstGeom prst="rect">
                        <a:avLst/>
                      </a:prstGeom>
                      <a:noFill/>
                      <a:ln>
                        <a:noFill/>
                      </a:ln>
                    </p:spPr>
                  </p:pic>
                </p:oleObj>
              </mc:Fallback>
            </mc:AlternateContent>
          </a:graphicData>
        </a:graphic>
      </p:graphicFrame>
      <p:graphicFrame>
        <p:nvGraphicFramePr>
          <p:cNvPr id="5" name="Object 5">
            <a:extLst>
              <a:ext uri="{FF2B5EF4-FFF2-40B4-BE49-F238E27FC236}">
                <a16:creationId xmlns:a16="http://schemas.microsoft.com/office/drawing/2014/main" id="{9925B6E8-40CB-4E46-8040-32544018CA35}"/>
              </a:ext>
            </a:extLst>
          </p:cNvPr>
          <p:cNvGraphicFramePr>
            <a:graphicFrameLocks noChangeAspect="1"/>
          </p:cNvGraphicFramePr>
          <p:nvPr>
            <p:extLst>
              <p:ext uri="{D42A27DB-BD31-4B8C-83A1-F6EECF244321}">
                <p14:modId xmlns:p14="http://schemas.microsoft.com/office/powerpoint/2010/main" val="836439293"/>
              </p:ext>
            </p:extLst>
          </p:nvPr>
        </p:nvGraphicFramePr>
        <p:xfrm>
          <a:off x="73728" y="2317149"/>
          <a:ext cx="9693122" cy="4414956"/>
        </p:xfrm>
        <a:graphic>
          <a:graphicData uri="http://schemas.openxmlformats.org/presentationml/2006/ole">
            <mc:AlternateContent xmlns:mc="http://schemas.openxmlformats.org/markup-compatibility/2006">
              <mc:Choice xmlns:v="urn:schemas-microsoft-com:vml" Requires="v">
                <p:oleObj name="Equation" r:id="rId4" imgW="4228920" imgH="1981080" progId="Equation.DSMT4">
                  <p:embed/>
                </p:oleObj>
              </mc:Choice>
              <mc:Fallback>
                <p:oleObj name="Equation" r:id="rId4" imgW="4228920" imgH="1981080" progId="Equation.DSMT4">
                  <p:embed/>
                  <p:pic>
                    <p:nvPicPr>
                      <p:cNvPr id="4" name="Object 5">
                        <a:extLst>
                          <a:ext uri="{FF2B5EF4-FFF2-40B4-BE49-F238E27FC236}">
                            <a16:creationId xmlns:a16="http://schemas.microsoft.com/office/drawing/2014/main" id="{4AD971AB-2ECB-46B2-8327-DB29255FA90A}"/>
                          </a:ext>
                        </a:extLst>
                      </p:cNvPr>
                      <p:cNvPicPr>
                        <a:picLocks noChangeAspect="1" noChangeArrowheads="1"/>
                      </p:cNvPicPr>
                      <p:nvPr/>
                    </p:nvPicPr>
                    <p:blipFill>
                      <a:blip r:embed="rId5"/>
                      <a:srcRect/>
                      <a:stretch>
                        <a:fillRect/>
                      </a:stretch>
                    </p:blipFill>
                    <p:spPr bwMode="auto">
                      <a:xfrm>
                        <a:off x="73728" y="2317149"/>
                        <a:ext cx="9693122" cy="4414956"/>
                      </a:xfrm>
                      <a:prstGeom prst="rect">
                        <a:avLst/>
                      </a:prstGeom>
                      <a:noFill/>
                      <a:ln>
                        <a:noFill/>
                      </a:ln>
                    </p:spPr>
                  </p:pic>
                </p:oleObj>
              </mc:Fallback>
            </mc:AlternateContent>
          </a:graphicData>
        </a:graphic>
      </p:graphicFrame>
      <p:sp>
        <p:nvSpPr>
          <p:cNvPr id="6" name="Chave Esquerda 5">
            <a:extLst>
              <a:ext uri="{FF2B5EF4-FFF2-40B4-BE49-F238E27FC236}">
                <a16:creationId xmlns:a16="http://schemas.microsoft.com/office/drawing/2014/main" id="{F1AE05FF-604F-4203-A3CB-A3E96CF654B8}"/>
              </a:ext>
            </a:extLst>
          </p:cNvPr>
          <p:cNvSpPr/>
          <p:nvPr/>
        </p:nvSpPr>
        <p:spPr>
          <a:xfrm>
            <a:off x="87376" y="396413"/>
            <a:ext cx="373267" cy="994271"/>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0" name="Conector reto 9">
            <a:extLst>
              <a:ext uri="{FF2B5EF4-FFF2-40B4-BE49-F238E27FC236}">
                <a16:creationId xmlns:a16="http://schemas.microsoft.com/office/drawing/2014/main" id="{3C1618DC-BC2E-4802-90C1-A20684D2330A}"/>
              </a:ext>
            </a:extLst>
          </p:cNvPr>
          <p:cNvCxnSpPr>
            <a:cxnSpLocks/>
          </p:cNvCxnSpPr>
          <p:nvPr/>
        </p:nvCxnSpPr>
        <p:spPr>
          <a:xfrm>
            <a:off x="73332" y="906801"/>
            <a:ext cx="0" cy="811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5D745FBC-1A59-4135-A9B7-DD496AC6E73E}"/>
              </a:ext>
            </a:extLst>
          </p:cNvPr>
          <p:cNvCxnSpPr/>
          <p:nvPr/>
        </p:nvCxnSpPr>
        <p:spPr>
          <a:xfrm>
            <a:off x="73332" y="1704583"/>
            <a:ext cx="32754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BDAA526F-35BE-4952-82F0-E412D9CFDF90}"/>
              </a:ext>
            </a:extLst>
          </p:cNvPr>
          <p:cNvSpPr txBox="1"/>
          <p:nvPr/>
        </p:nvSpPr>
        <p:spPr>
          <a:xfrm>
            <a:off x="7195931" y="197238"/>
            <a:ext cx="4850293" cy="1261884"/>
          </a:xfrm>
          <a:prstGeom prst="rect">
            <a:avLst/>
          </a:prstGeom>
          <a:noFill/>
          <a:ln>
            <a:solidFill>
              <a:schemeClr val="tx1"/>
            </a:solidFill>
          </a:ln>
        </p:spPr>
        <p:txBody>
          <a:bodyPr wrap="square" rtlCol="0">
            <a:spAutoFit/>
          </a:bodyPr>
          <a:lstStyle/>
          <a:p>
            <a:pPr algn="just"/>
            <a:r>
              <a:rPr lang="pt-BR" sz="1900" b="1" dirty="0">
                <a:latin typeface="Arial" panose="020B0604020202020204" pitchFamily="34" charset="0"/>
                <a:cs typeface="Arial" panose="020B0604020202020204" pitchFamily="34" charset="0"/>
              </a:rPr>
              <a:t>A conta de bens e serviços é gerada a partir da identidade entre o valor do PIB obtido pela ótica da produção e do dispêndio. </a:t>
            </a:r>
          </a:p>
        </p:txBody>
      </p:sp>
      <p:sp>
        <p:nvSpPr>
          <p:cNvPr id="11" name="Chave Esquerda 10">
            <a:extLst>
              <a:ext uri="{FF2B5EF4-FFF2-40B4-BE49-F238E27FC236}">
                <a16:creationId xmlns:a16="http://schemas.microsoft.com/office/drawing/2014/main" id="{1BC401BC-CD7A-4CD7-9A98-7590FD17F109}"/>
              </a:ext>
            </a:extLst>
          </p:cNvPr>
          <p:cNvSpPr/>
          <p:nvPr/>
        </p:nvSpPr>
        <p:spPr>
          <a:xfrm flipH="1">
            <a:off x="6781799" y="229972"/>
            <a:ext cx="402114" cy="1214513"/>
          </a:xfrm>
          <a:prstGeom prst="leftBrace">
            <a:avLst>
              <a:gd name="adj1" fmla="val 8333"/>
              <a:gd name="adj2" fmla="val 513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322503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2" grpId="0" animBg="1"/>
      <p:bldP spid="11" grpId="0" animBg="1"/>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19424AE-C0DC-47E8-B4BC-2A9C60C513EE}"/>
              </a:ext>
            </a:extLst>
          </p:cNvPr>
          <p:cNvSpPr>
            <a:spLocks noGrp="1"/>
          </p:cNvSpPr>
          <p:nvPr>
            <p:ph type="title"/>
          </p:nvPr>
        </p:nvSpPr>
        <p:spPr>
          <a:xfrm>
            <a:off x="516833" y="60322"/>
            <a:ext cx="11317356" cy="1325563"/>
          </a:xfrm>
        </p:spPr>
        <p:txBody>
          <a:bodyPr>
            <a:noAutofit/>
          </a:bodyPr>
          <a:lstStyle/>
          <a:p>
            <a:pPr algn="ctr"/>
            <a:r>
              <a:rPr lang="pt-BR" sz="4400" dirty="0">
                <a:solidFill>
                  <a:schemeClr val="tx1"/>
                </a:solidFill>
                <a:effectLst/>
                <a:latin typeface="Arial" panose="020B0604020202020204" pitchFamily="34" charset="0"/>
                <a:cs typeface="Arial" panose="020B0604020202020204" pitchFamily="34" charset="0"/>
              </a:rPr>
              <a:t>Conta de Operações de Bens e Serviços</a:t>
            </a:r>
          </a:p>
        </p:txBody>
      </p:sp>
      <p:sp>
        <p:nvSpPr>
          <p:cNvPr id="3" name="Espaço Reservado para Conteúdo 2">
            <a:extLst>
              <a:ext uri="{FF2B5EF4-FFF2-40B4-BE49-F238E27FC236}">
                <a16:creationId xmlns:a16="http://schemas.microsoft.com/office/drawing/2014/main" id="{7983F4EE-4A1D-4E70-992C-E2ECB0C75CE4}"/>
              </a:ext>
            </a:extLst>
          </p:cNvPr>
          <p:cNvSpPr>
            <a:spLocks noGrp="1"/>
          </p:cNvSpPr>
          <p:nvPr>
            <p:ph idx="1"/>
          </p:nvPr>
        </p:nvSpPr>
        <p:spPr>
          <a:xfrm>
            <a:off x="1" y="831711"/>
            <a:ext cx="11860696" cy="944080"/>
          </a:xfrm>
        </p:spPr>
        <p:txBody>
          <a:bodyPr>
            <a:noAutofit/>
          </a:bodyPr>
          <a:lstStyle/>
          <a:p>
            <a:pPr algn="just">
              <a:buClr>
                <a:schemeClr val="tx1"/>
              </a:buClr>
              <a:buSzPct val="100000"/>
              <a:buFont typeface="Wingdings" panose="05000000000000000000" pitchFamily="2" charset="2"/>
              <a:buChar char="§"/>
            </a:pPr>
            <a:r>
              <a:rPr lang="pt-BR" sz="3200" dirty="0">
                <a:latin typeface="Arial" panose="020B0604020202020204" pitchFamily="34" charset="0"/>
                <a:cs typeface="Arial" panose="020B0604020202020204" pitchFamily="34" charset="0"/>
              </a:rPr>
              <a:t>Rearranjando chegamos a igualdade entre recursos e usos, ou seja, o equilíbrio entre oferta e demanda de bens e serviços</a:t>
            </a:r>
          </a:p>
        </p:txBody>
      </p:sp>
      <p:graphicFrame>
        <p:nvGraphicFramePr>
          <p:cNvPr id="5" name="Object 5">
            <a:extLst>
              <a:ext uri="{FF2B5EF4-FFF2-40B4-BE49-F238E27FC236}">
                <a16:creationId xmlns:a16="http://schemas.microsoft.com/office/drawing/2014/main" id="{87148764-7F0E-453A-9E45-BA5A3C7644C1}"/>
              </a:ext>
            </a:extLst>
          </p:cNvPr>
          <p:cNvGraphicFramePr>
            <a:graphicFrameLocks noChangeAspect="1"/>
          </p:cNvGraphicFramePr>
          <p:nvPr>
            <p:extLst>
              <p:ext uri="{D42A27DB-BD31-4B8C-83A1-F6EECF244321}">
                <p14:modId xmlns:p14="http://schemas.microsoft.com/office/powerpoint/2010/main" val="40012345"/>
              </p:ext>
            </p:extLst>
          </p:nvPr>
        </p:nvGraphicFramePr>
        <p:xfrm>
          <a:off x="621005" y="2445375"/>
          <a:ext cx="8933812" cy="707886"/>
        </p:xfrm>
        <a:graphic>
          <a:graphicData uri="http://schemas.openxmlformats.org/presentationml/2006/ole">
            <mc:AlternateContent xmlns:mc="http://schemas.openxmlformats.org/markup-compatibility/2006">
              <mc:Choice xmlns:v="urn:schemas-microsoft-com:vml" Requires="v">
                <p:oleObj name="Equation" r:id="rId2" imgW="3314520" imgH="228600" progId="Equation.DSMT4">
                  <p:embed/>
                </p:oleObj>
              </mc:Choice>
              <mc:Fallback>
                <p:oleObj name="Equation" r:id="rId2" imgW="3314520" imgH="228600" progId="Equation.DSMT4">
                  <p:embed/>
                  <p:pic>
                    <p:nvPicPr>
                      <p:cNvPr id="4" name="Object 5">
                        <a:extLst>
                          <a:ext uri="{FF2B5EF4-FFF2-40B4-BE49-F238E27FC236}">
                            <a16:creationId xmlns:a16="http://schemas.microsoft.com/office/drawing/2014/main" id="{6365C150-0D1E-497E-9A44-0FFB89384827}"/>
                          </a:ext>
                        </a:extLst>
                      </p:cNvPr>
                      <p:cNvPicPr>
                        <a:picLocks noChangeAspect="1" noChangeArrowheads="1"/>
                      </p:cNvPicPr>
                      <p:nvPr/>
                    </p:nvPicPr>
                    <p:blipFill>
                      <a:blip r:embed="rId3"/>
                      <a:srcRect/>
                      <a:stretch>
                        <a:fillRect/>
                      </a:stretch>
                    </p:blipFill>
                    <p:spPr bwMode="auto">
                      <a:xfrm>
                        <a:off x="621005" y="2445375"/>
                        <a:ext cx="8933812" cy="707886"/>
                      </a:xfrm>
                      <a:prstGeom prst="rect">
                        <a:avLst/>
                      </a:prstGeom>
                      <a:solidFill>
                        <a:schemeClr val="bg1">
                          <a:lumMod val="95000"/>
                        </a:schemeClr>
                      </a:solidFill>
                      <a:ln>
                        <a:solidFill>
                          <a:schemeClr val="tx1"/>
                        </a:solidFill>
                      </a:ln>
                    </p:spPr>
                  </p:pic>
                </p:oleObj>
              </mc:Fallback>
            </mc:AlternateContent>
          </a:graphicData>
        </a:graphic>
      </p:graphicFrame>
      <p:sp>
        <p:nvSpPr>
          <p:cNvPr id="6" name="Chave Esquerda 5">
            <a:extLst>
              <a:ext uri="{FF2B5EF4-FFF2-40B4-BE49-F238E27FC236}">
                <a16:creationId xmlns:a16="http://schemas.microsoft.com/office/drawing/2014/main" id="{12428D58-A543-4AB7-9331-F9602E673420}"/>
              </a:ext>
            </a:extLst>
          </p:cNvPr>
          <p:cNvSpPr/>
          <p:nvPr/>
        </p:nvSpPr>
        <p:spPr>
          <a:xfrm rot="16200000">
            <a:off x="1673025" y="2017645"/>
            <a:ext cx="534989" cy="25860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aixaDeTexto 6">
            <a:extLst>
              <a:ext uri="{FF2B5EF4-FFF2-40B4-BE49-F238E27FC236}">
                <a16:creationId xmlns:a16="http://schemas.microsoft.com/office/drawing/2014/main" id="{360C0CF4-90DA-4690-A3F5-2D7B966487D0}"/>
              </a:ext>
            </a:extLst>
          </p:cNvPr>
          <p:cNvSpPr txBox="1"/>
          <p:nvPr/>
        </p:nvSpPr>
        <p:spPr>
          <a:xfrm>
            <a:off x="622850" y="3604595"/>
            <a:ext cx="3538330" cy="707886"/>
          </a:xfrm>
          <a:prstGeom prst="rect">
            <a:avLst/>
          </a:prstGeom>
          <a:noFill/>
          <a:ln>
            <a:solidFill>
              <a:schemeClr val="tx1"/>
            </a:solidFill>
          </a:ln>
        </p:spPr>
        <p:txBody>
          <a:bodyPr wrap="square" rtlCol="0">
            <a:spAutoFit/>
          </a:bodyPr>
          <a:lstStyle/>
          <a:p>
            <a:pPr algn="ctr"/>
            <a:r>
              <a:rPr lang="pt-BR" sz="2000" b="1" dirty="0"/>
              <a:t>Oferta de Bens e Serviços</a:t>
            </a:r>
          </a:p>
          <a:p>
            <a:pPr algn="ctr"/>
            <a:r>
              <a:rPr lang="pt-BR" sz="2000" b="1" dirty="0"/>
              <a:t>(Recursos)</a:t>
            </a:r>
          </a:p>
        </p:txBody>
      </p:sp>
      <p:sp>
        <p:nvSpPr>
          <p:cNvPr id="8" name="Chave Esquerda 7">
            <a:extLst>
              <a:ext uri="{FF2B5EF4-FFF2-40B4-BE49-F238E27FC236}">
                <a16:creationId xmlns:a16="http://schemas.microsoft.com/office/drawing/2014/main" id="{F28CB91B-36F4-4B18-BFC0-8E8C008C434C}"/>
              </a:ext>
            </a:extLst>
          </p:cNvPr>
          <p:cNvSpPr/>
          <p:nvPr/>
        </p:nvSpPr>
        <p:spPr>
          <a:xfrm rot="16200000">
            <a:off x="6298068" y="407538"/>
            <a:ext cx="534988" cy="581949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9" name="CaixaDeTexto 8">
            <a:extLst>
              <a:ext uri="{FF2B5EF4-FFF2-40B4-BE49-F238E27FC236}">
                <a16:creationId xmlns:a16="http://schemas.microsoft.com/office/drawing/2014/main" id="{6C9A9D3D-FDBC-442D-BB9B-E6B0339EF3AA}"/>
              </a:ext>
            </a:extLst>
          </p:cNvPr>
          <p:cNvSpPr txBox="1"/>
          <p:nvPr/>
        </p:nvSpPr>
        <p:spPr>
          <a:xfrm>
            <a:off x="5087049" y="3611223"/>
            <a:ext cx="3871419" cy="707886"/>
          </a:xfrm>
          <a:prstGeom prst="rect">
            <a:avLst/>
          </a:prstGeom>
          <a:noFill/>
          <a:ln>
            <a:solidFill>
              <a:schemeClr val="tx1"/>
            </a:solidFill>
          </a:ln>
        </p:spPr>
        <p:txBody>
          <a:bodyPr wrap="square" rtlCol="0">
            <a:spAutoFit/>
          </a:bodyPr>
          <a:lstStyle/>
          <a:p>
            <a:pPr algn="ctr"/>
            <a:r>
              <a:rPr lang="pt-BR" sz="2000" b="1" dirty="0"/>
              <a:t>Demanda de Bens e Serviços</a:t>
            </a:r>
          </a:p>
          <a:p>
            <a:pPr algn="ctr"/>
            <a:r>
              <a:rPr lang="pt-BR" sz="2000" b="1" dirty="0"/>
              <a:t>(Usos)</a:t>
            </a:r>
          </a:p>
        </p:txBody>
      </p:sp>
    </p:spTree>
    <p:extLst>
      <p:ext uri="{BB962C8B-B14F-4D97-AF65-F5344CB8AC3E}">
        <p14:creationId xmlns:p14="http://schemas.microsoft.com/office/powerpoint/2010/main" val="168600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a:extLst>
              <a:ext uri="{FF2B5EF4-FFF2-40B4-BE49-F238E27FC236}">
                <a16:creationId xmlns:a16="http://schemas.microsoft.com/office/drawing/2014/main" id="{21C69D4C-1F9B-4657-9B9B-B16042BBE308}"/>
              </a:ext>
            </a:extLst>
          </p:cNvPr>
          <p:cNvSpPr txBox="1">
            <a:spLocks/>
          </p:cNvSpPr>
          <p:nvPr/>
        </p:nvSpPr>
        <p:spPr>
          <a:xfrm>
            <a:off x="191344" y="980728"/>
            <a:ext cx="1180931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pt-BR" sz="3000" b="1" dirty="0">
                <a:latin typeface="Arial" panose="020B0604020202020204" pitchFamily="34" charset="0"/>
                <a:cs typeface="Arial" panose="020B0604020202020204" pitchFamily="34" charset="0"/>
              </a:rPr>
              <a:t>Índices de inflação de outras instituições</a:t>
            </a:r>
          </a:p>
          <a:p>
            <a:pPr lvl="1" algn="just">
              <a:buFont typeface="Wingdings" panose="05000000000000000000" pitchFamily="2" charset="2"/>
              <a:buChar char="§"/>
            </a:pPr>
            <a:endParaRPr lang="pt-BR" sz="6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pt-BR" sz="3000" b="1" dirty="0">
                <a:latin typeface="Arial" panose="020B0604020202020204" pitchFamily="34" charset="0"/>
                <a:cs typeface="Arial" panose="020B0604020202020204" pitchFamily="34" charset="0"/>
              </a:rPr>
              <a:t>IPC-Fipe</a:t>
            </a:r>
            <a:r>
              <a:rPr lang="pt-BR" sz="3000" dirty="0">
                <a:latin typeface="Arial" panose="020B0604020202020204" pitchFamily="34" charset="0"/>
                <a:cs typeface="Arial" panose="020B0604020202020204" pitchFamily="34" charset="0"/>
              </a:rPr>
              <a:t>: Índice de Preços ao Consumidor, calculado pela Fundação Instituto de Pesquisas Econômicas - FIPE, mede a variação de preços no Município de São Paulo. </a:t>
            </a:r>
          </a:p>
          <a:p>
            <a:pPr lvl="1"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Variação do custo de vida de famílias com renda de 1 a 10 salários mínimos.</a:t>
            </a:r>
          </a:p>
          <a:p>
            <a:pPr lvl="1" algn="just">
              <a:buFont typeface="Wingdings" panose="05000000000000000000" pitchFamily="2" charset="2"/>
              <a:buChar char="§"/>
            </a:pPr>
            <a:endParaRPr lang="pt-BR" sz="6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pt-BR" sz="3000" b="1" dirty="0">
                <a:latin typeface="Arial" panose="020B0604020202020204" pitchFamily="34" charset="0"/>
                <a:cs typeface="Arial" panose="020B0604020202020204" pitchFamily="34" charset="0"/>
              </a:rPr>
              <a:t>Observação importante:</a:t>
            </a:r>
            <a:r>
              <a:rPr lang="pt-BR" sz="3000" dirty="0">
                <a:latin typeface="Arial" panose="020B0604020202020204" pitchFamily="34" charset="0"/>
                <a:cs typeface="Arial" panose="020B0604020202020204" pitchFamily="34" charset="0"/>
              </a:rPr>
              <a:t> um índice acumula as variações. Logo, a variação de um índice nos mostra a taxa de inflação (variação dos preços no período).</a:t>
            </a:r>
          </a:p>
          <a:p>
            <a:pPr algn="just">
              <a:buFont typeface="Wingdings" panose="05000000000000000000" pitchFamily="2" charset="2"/>
              <a:buChar char="§"/>
            </a:pPr>
            <a:endParaRPr lang="pt-BR" sz="3000" dirty="0">
              <a:latin typeface="Arial" panose="020B0604020202020204" pitchFamily="34" charset="0"/>
              <a:cs typeface="Arial" panose="020B0604020202020204" pitchFamily="34" charset="0"/>
            </a:endParaRPr>
          </a:p>
        </p:txBody>
      </p:sp>
      <p:sp>
        <p:nvSpPr>
          <p:cNvPr id="6" name="Título 2">
            <a:extLst>
              <a:ext uri="{FF2B5EF4-FFF2-40B4-BE49-F238E27FC236}">
                <a16:creationId xmlns:a16="http://schemas.microsoft.com/office/drawing/2014/main" id="{C061D9C8-979A-45B9-A8CD-0303A8D1F7E6}"/>
              </a:ext>
            </a:extLst>
          </p:cNvPr>
          <p:cNvSpPr>
            <a:spLocks noGrp="1"/>
          </p:cNvSpPr>
          <p:nvPr>
            <p:ph type="title"/>
          </p:nvPr>
        </p:nvSpPr>
        <p:spPr>
          <a:xfrm>
            <a:off x="2305873" y="112646"/>
            <a:ext cx="7112631" cy="857250"/>
          </a:xfrm>
        </p:spPr>
        <p:txBody>
          <a:bodyPr/>
          <a:lstStyle/>
          <a:p>
            <a:pPr algn="ctr"/>
            <a:r>
              <a:rPr lang="pt-BR" sz="3600" b="1" dirty="0">
                <a:solidFill>
                  <a:schemeClr val="tx1"/>
                </a:solidFill>
                <a:effectLst/>
                <a:latin typeface="Arial" panose="020B0604020202020204" pitchFamily="34" charset="0"/>
                <a:cs typeface="Arial" panose="020B0604020202020204" pitchFamily="34" charset="0"/>
              </a:rPr>
              <a:t>Observações Sobre a Inflação</a:t>
            </a:r>
          </a:p>
        </p:txBody>
      </p:sp>
    </p:spTree>
    <p:extLst>
      <p:ext uri="{BB962C8B-B14F-4D97-AF65-F5344CB8AC3E}">
        <p14:creationId xmlns:p14="http://schemas.microsoft.com/office/powerpoint/2010/main" val="130783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additive="base">
                                        <p:cTn id="1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76CCCA1-053F-4F20-A723-2D3AB61855C1}"/>
              </a:ext>
            </a:extLst>
          </p:cNvPr>
          <p:cNvSpPr>
            <a:spLocks noGrp="1"/>
          </p:cNvSpPr>
          <p:nvPr>
            <p:ph type="title"/>
          </p:nvPr>
        </p:nvSpPr>
        <p:spPr>
          <a:xfrm>
            <a:off x="92765" y="20564"/>
            <a:ext cx="11887200" cy="1325563"/>
          </a:xfrm>
        </p:spPr>
        <p:txBody>
          <a:bodyPr>
            <a:noAutofit/>
          </a:bodyPr>
          <a:lstStyle/>
          <a:p>
            <a:pPr algn="ctr"/>
            <a:r>
              <a:rPr lang="pt-BR" sz="4400" dirty="0">
                <a:solidFill>
                  <a:schemeClr val="tx1"/>
                </a:solidFill>
                <a:effectLst/>
                <a:latin typeface="Arial" panose="020B0604020202020204" pitchFamily="34" charset="0"/>
                <a:cs typeface="Arial" panose="020B0604020202020204" pitchFamily="34" charset="0"/>
              </a:rPr>
              <a:t>Conta de Operações de Bens e Serviços</a:t>
            </a:r>
          </a:p>
        </p:txBody>
      </p:sp>
      <p:sp>
        <p:nvSpPr>
          <p:cNvPr id="3" name="Espaço Reservado para Conteúdo 2">
            <a:extLst>
              <a:ext uri="{FF2B5EF4-FFF2-40B4-BE49-F238E27FC236}">
                <a16:creationId xmlns:a16="http://schemas.microsoft.com/office/drawing/2014/main" id="{A63034FC-D5FB-462A-9D9B-FC3235BB2FE0}"/>
              </a:ext>
            </a:extLst>
          </p:cNvPr>
          <p:cNvSpPr>
            <a:spLocks noGrp="1"/>
          </p:cNvSpPr>
          <p:nvPr>
            <p:ph idx="1"/>
          </p:nvPr>
        </p:nvSpPr>
        <p:spPr>
          <a:xfrm>
            <a:off x="185529" y="818460"/>
            <a:ext cx="11741427" cy="4351338"/>
          </a:xfrm>
        </p:spPr>
        <p:txBody>
          <a:bodyPr>
            <a:noAutofit/>
          </a:bodyPr>
          <a:lstStyle/>
          <a:p>
            <a:pPr algn="just">
              <a:buClr>
                <a:schemeClr val="tx1"/>
              </a:buClr>
              <a:buSzPct val="100000"/>
              <a:buFont typeface="Wingdings" panose="05000000000000000000" pitchFamily="2" charset="2"/>
              <a:buChar char="§"/>
            </a:pPr>
            <a:r>
              <a:rPr lang="pt-BR" sz="3200" dirty="0">
                <a:latin typeface="Arial" panose="020B0604020202020204" pitchFamily="34" charset="0"/>
                <a:cs typeface="Arial" panose="020B0604020202020204" pitchFamily="34" charset="0"/>
              </a:rPr>
              <a:t>Como valor de produção (</a:t>
            </a:r>
            <a:r>
              <a:rPr lang="pt-BR" sz="3200" i="1" dirty="0">
                <a:latin typeface="Arial" panose="020B0604020202020204" pitchFamily="34" charset="0"/>
                <a:cs typeface="Arial" panose="020B0604020202020204" pitchFamily="34" charset="0"/>
              </a:rPr>
              <a:t>VP</a:t>
            </a:r>
            <a:r>
              <a:rPr lang="pt-BR" sz="2200" i="1" dirty="0">
                <a:latin typeface="Arial" panose="020B0604020202020204" pitchFamily="34" charset="0"/>
                <a:cs typeface="Arial" panose="020B0604020202020204" pitchFamily="34" charset="0"/>
              </a:rPr>
              <a:t>PB</a:t>
            </a:r>
            <a:r>
              <a:rPr lang="pt-BR" sz="3200" dirty="0">
                <a:latin typeface="Arial" panose="020B0604020202020204" pitchFamily="34" charset="0"/>
                <a:cs typeface="Arial" panose="020B0604020202020204" pitchFamily="34" charset="0"/>
              </a:rPr>
              <a:t>) considera-se a produção de bens e serviços. No caso de bens, a produção voltada para o mercado, ou seja, produção mercantil. Já os serviços estão divididos em mercantis (vendidos no mercado) e não mercantis*.</a:t>
            </a:r>
          </a:p>
          <a:p>
            <a:pPr algn="just">
              <a:buClr>
                <a:schemeClr val="tx1"/>
              </a:buClr>
              <a:buSzPct val="100000"/>
              <a:buFont typeface="Wingdings" panose="05000000000000000000" pitchFamily="2" charset="2"/>
              <a:buChar char="§"/>
            </a:pPr>
            <a:r>
              <a:rPr lang="pt-BR" sz="3200" dirty="0">
                <a:latin typeface="Arial" panose="020B0604020202020204" pitchFamily="34" charset="0"/>
                <a:cs typeface="Arial" panose="020B0604020202020204" pitchFamily="34" charset="0"/>
              </a:rPr>
              <a:t>Como consumo intermediário (</a:t>
            </a:r>
            <a:r>
              <a:rPr lang="pt-BR" sz="3200" i="1" dirty="0">
                <a:latin typeface="Arial" panose="020B0604020202020204" pitchFamily="34" charset="0"/>
                <a:cs typeface="Arial" panose="020B0604020202020204" pitchFamily="34" charset="0"/>
              </a:rPr>
              <a:t>CI</a:t>
            </a:r>
            <a:r>
              <a:rPr lang="pt-BR" sz="2200" i="1" dirty="0">
                <a:latin typeface="Arial" panose="020B0604020202020204" pitchFamily="34" charset="0"/>
                <a:cs typeface="Arial" panose="020B0604020202020204" pitchFamily="34" charset="0"/>
              </a:rPr>
              <a:t>PM</a:t>
            </a:r>
            <a:r>
              <a:rPr lang="pt-BR" sz="3200" dirty="0">
                <a:latin typeface="Arial" panose="020B0604020202020204" pitchFamily="34" charset="0"/>
                <a:cs typeface="Arial" panose="020B0604020202020204" pitchFamily="34" charset="0"/>
              </a:rPr>
              <a:t>) considera-se o consumo de bens e serviços mercantis utilizados na produção de outros bens e serviços, mercantis ou não.</a:t>
            </a:r>
          </a:p>
        </p:txBody>
      </p:sp>
      <p:sp>
        <p:nvSpPr>
          <p:cNvPr id="5" name="CaixaDeTexto 4">
            <a:extLst>
              <a:ext uri="{FF2B5EF4-FFF2-40B4-BE49-F238E27FC236}">
                <a16:creationId xmlns:a16="http://schemas.microsoft.com/office/drawing/2014/main" id="{3FB34750-A87B-4796-B6F0-A007E8364495}"/>
              </a:ext>
            </a:extLst>
          </p:cNvPr>
          <p:cNvSpPr txBox="1"/>
          <p:nvPr/>
        </p:nvSpPr>
        <p:spPr>
          <a:xfrm>
            <a:off x="185530" y="4903309"/>
            <a:ext cx="11887200" cy="1892826"/>
          </a:xfrm>
          <a:prstGeom prst="rect">
            <a:avLst/>
          </a:prstGeom>
          <a:noFill/>
        </p:spPr>
        <p:txBody>
          <a:bodyPr wrap="square" rtlCol="0">
            <a:spAutoFit/>
          </a:bodyPr>
          <a:lstStyle/>
          <a:p>
            <a:pPr algn="just"/>
            <a:r>
              <a:rPr lang="pt-BR" sz="2500" dirty="0">
                <a:cs typeface="Arial" panose="020B0604020202020204" pitchFamily="34" charset="0"/>
              </a:rPr>
              <a:t>*</a:t>
            </a:r>
            <a:r>
              <a:rPr lang="pt-BR" sz="2300" dirty="0">
                <a:cs typeface="Arial" panose="020B0604020202020204" pitchFamily="34" charset="0"/>
              </a:rPr>
              <a:t>A produção pode ser mercantil ou não mercantil, sendo considerada mercantil sempre que for trocada ou susceptível de ser trocada no mercado a preços positivos. A produção de bens utilizados no próprio processo produtivo também é considerada produção mercantil. Já a produção não mercantil compreende os serviços prestados gratuitamente.</a:t>
            </a:r>
          </a:p>
        </p:txBody>
      </p:sp>
    </p:spTree>
    <p:extLst>
      <p:ext uri="{BB962C8B-B14F-4D97-AF65-F5344CB8AC3E}">
        <p14:creationId xmlns:p14="http://schemas.microsoft.com/office/powerpoint/2010/main" val="180381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22B2A1A5-092D-4212-9E0C-3B9593BE4BCA}"/>
              </a:ext>
            </a:extLst>
          </p:cNvPr>
          <p:cNvSpPr>
            <a:spLocks noGrp="1"/>
          </p:cNvSpPr>
          <p:nvPr>
            <p:ph type="title"/>
          </p:nvPr>
        </p:nvSpPr>
        <p:spPr>
          <a:xfrm>
            <a:off x="92765" y="47068"/>
            <a:ext cx="11887200" cy="1325563"/>
          </a:xfrm>
        </p:spPr>
        <p:txBody>
          <a:bodyPr>
            <a:noAutofit/>
          </a:bodyPr>
          <a:lstStyle/>
          <a:p>
            <a:pPr algn="ctr"/>
            <a:r>
              <a:rPr lang="pt-BR" sz="4400" dirty="0">
                <a:solidFill>
                  <a:schemeClr val="tx1"/>
                </a:solidFill>
                <a:effectLst/>
                <a:latin typeface="Arial" panose="020B0604020202020204" pitchFamily="34" charset="0"/>
                <a:cs typeface="Arial" panose="020B0604020202020204" pitchFamily="34" charset="0"/>
              </a:rPr>
              <a:t>Conta de Operações de Bens e Serviços</a:t>
            </a:r>
          </a:p>
        </p:txBody>
      </p:sp>
      <p:sp>
        <p:nvSpPr>
          <p:cNvPr id="6" name="Espaço Reservado para Conteúdo 2">
            <a:extLst>
              <a:ext uri="{FF2B5EF4-FFF2-40B4-BE49-F238E27FC236}">
                <a16:creationId xmlns:a16="http://schemas.microsoft.com/office/drawing/2014/main" id="{15BB8101-66F2-4E6B-AE40-9BEFA0CBEB7E}"/>
              </a:ext>
            </a:extLst>
          </p:cNvPr>
          <p:cNvSpPr>
            <a:spLocks noGrp="1"/>
          </p:cNvSpPr>
          <p:nvPr>
            <p:ph idx="1"/>
          </p:nvPr>
        </p:nvSpPr>
        <p:spPr>
          <a:xfrm>
            <a:off x="238540" y="844964"/>
            <a:ext cx="11608904" cy="4351338"/>
          </a:xfrm>
        </p:spPr>
        <p:txBody>
          <a:bodyPr>
            <a:noAutofit/>
          </a:bodyPr>
          <a:lstStyle/>
          <a:p>
            <a:pPr algn="just">
              <a:buClr>
                <a:schemeClr val="tx1"/>
              </a:buClr>
              <a:buSzPct val="100000"/>
              <a:buFont typeface="Wingdings" panose="05000000000000000000" pitchFamily="2" charset="2"/>
              <a:buChar char="§"/>
            </a:pPr>
            <a:r>
              <a:rPr lang="pt-BR" sz="3200" dirty="0">
                <a:latin typeface="Arial" panose="020B0604020202020204" pitchFamily="34" charset="0"/>
                <a:cs typeface="Arial" panose="020B0604020202020204" pitchFamily="34" charset="0"/>
              </a:rPr>
              <a:t>Como </a:t>
            </a:r>
            <a:r>
              <a:rPr lang="pt-BR" sz="3200" b="1" dirty="0">
                <a:latin typeface="Arial" panose="020B0604020202020204" pitchFamily="34" charset="0"/>
                <a:cs typeface="Arial" panose="020B0604020202020204" pitchFamily="34" charset="0"/>
              </a:rPr>
              <a:t>consumo final (</a:t>
            </a:r>
            <a:r>
              <a:rPr lang="pt-BR" sz="3200" b="1" i="1" dirty="0">
                <a:latin typeface="Arial" panose="020B0604020202020204" pitchFamily="34" charset="0"/>
                <a:cs typeface="Arial" panose="020B0604020202020204" pitchFamily="34" charset="0"/>
              </a:rPr>
              <a:t>C</a:t>
            </a:r>
            <a:r>
              <a:rPr lang="pt-BR" sz="2200" b="1" i="1" dirty="0">
                <a:latin typeface="Arial" panose="020B0604020202020204" pitchFamily="34" charset="0"/>
                <a:cs typeface="Arial" panose="020B0604020202020204" pitchFamily="34" charset="0"/>
              </a:rPr>
              <a:t>PM</a:t>
            </a:r>
            <a:r>
              <a:rPr lang="pt-BR" sz="3200" b="1" dirty="0">
                <a:latin typeface="Arial" panose="020B0604020202020204" pitchFamily="34" charset="0"/>
                <a:cs typeface="Arial" panose="020B0604020202020204" pitchFamily="34" charset="0"/>
              </a:rPr>
              <a:t>) </a:t>
            </a:r>
            <a:r>
              <a:rPr lang="pt-BR" sz="3200" dirty="0">
                <a:latin typeface="Arial" panose="020B0604020202020204" pitchFamily="34" charset="0"/>
                <a:cs typeface="Arial" panose="020B0604020202020204" pitchFamily="34" charset="0"/>
              </a:rPr>
              <a:t>consideram os bens e serviços de uso privado (consumo das famílias) ou coletivo (administrações públicas) destinados a satisfação das necessidades da população, ou seja, </a:t>
            </a:r>
            <a:r>
              <a:rPr lang="pt-BR" sz="3200" b="1" i="1" dirty="0">
                <a:latin typeface="Arial" panose="020B0604020202020204" pitchFamily="34" charset="0"/>
                <a:cs typeface="Arial" panose="020B0604020202020204" pitchFamily="34" charset="0"/>
              </a:rPr>
              <a:t>C</a:t>
            </a:r>
            <a:r>
              <a:rPr lang="pt-BR" sz="2200" b="1" i="1" dirty="0">
                <a:latin typeface="Arial" panose="020B0604020202020204" pitchFamily="34" charset="0"/>
                <a:cs typeface="Arial" panose="020B0604020202020204" pitchFamily="34" charset="0"/>
              </a:rPr>
              <a:t>PM</a:t>
            </a:r>
            <a:r>
              <a:rPr lang="pt-BR" sz="3200" b="1" i="1" dirty="0">
                <a:latin typeface="Arial" panose="020B0604020202020204" pitchFamily="34" charset="0"/>
                <a:cs typeface="Arial" panose="020B0604020202020204" pitchFamily="34" charset="0"/>
              </a:rPr>
              <a:t> = C + G</a:t>
            </a:r>
            <a:r>
              <a:rPr lang="pt-BR" sz="3200" b="1" dirty="0">
                <a:latin typeface="Arial" panose="020B0604020202020204" pitchFamily="34" charset="0"/>
                <a:cs typeface="Arial" panose="020B0604020202020204" pitchFamily="34" charset="0"/>
              </a:rPr>
              <a:t>.</a:t>
            </a:r>
          </a:p>
          <a:p>
            <a:pPr algn="just">
              <a:buClr>
                <a:schemeClr val="tx1"/>
              </a:buClr>
              <a:buSzPct val="100000"/>
              <a:buFont typeface="Wingdings" panose="05000000000000000000" pitchFamily="2" charset="2"/>
              <a:buChar char="§"/>
            </a:pPr>
            <a:endParaRPr lang="pt-BR" sz="200" dirty="0">
              <a:latin typeface="Arial" panose="020B0604020202020204" pitchFamily="34" charset="0"/>
              <a:cs typeface="Arial" panose="020B0604020202020204" pitchFamily="34" charset="0"/>
            </a:endParaRPr>
          </a:p>
          <a:p>
            <a:pPr algn="just">
              <a:buClr>
                <a:schemeClr val="tx1"/>
              </a:buClr>
              <a:buSzPct val="100000"/>
              <a:buFont typeface="Wingdings" panose="05000000000000000000" pitchFamily="2" charset="2"/>
              <a:buChar char="§"/>
            </a:pPr>
            <a:r>
              <a:rPr lang="pt-BR" sz="3200" dirty="0">
                <a:latin typeface="Arial" panose="020B0604020202020204" pitchFamily="34" charset="0"/>
                <a:cs typeface="Arial" panose="020B0604020202020204" pitchFamily="34" charset="0"/>
              </a:rPr>
              <a:t>A ampliação de capacidade produtiva é representada pela formação bruta de capital fixo </a:t>
            </a:r>
            <a:r>
              <a:rPr lang="pt-BR" sz="3200" b="1" dirty="0">
                <a:latin typeface="Arial" panose="020B0604020202020204" pitchFamily="34" charset="0"/>
                <a:cs typeface="Arial" panose="020B0604020202020204" pitchFamily="34" charset="0"/>
              </a:rPr>
              <a:t>(</a:t>
            </a:r>
            <a:r>
              <a:rPr lang="pt-BR" sz="3200" b="1" i="1" dirty="0">
                <a:latin typeface="Arial" panose="020B0604020202020204" pitchFamily="34" charset="0"/>
                <a:cs typeface="Arial" panose="020B0604020202020204" pitchFamily="34" charset="0"/>
              </a:rPr>
              <a:t>FBKF</a:t>
            </a:r>
            <a:r>
              <a:rPr lang="pt-BR" sz="2200" b="1" i="1" dirty="0">
                <a:latin typeface="Arial" panose="020B0604020202020204" pitchFamily="34" charset="0"/>
                <a:cs typeface="Arial" panose="020B0604020202020204" pitchFamily="34" charset="0"/>
              </a:rPr>
              <a:t>PM</a:t>
            </a:r>
            <a:r>
              <a:rPr lang="pt-BR" sz="3200" b="1" dirty="0">
                <a:latin typeface="Arial" panose="020B0604020202020204" pitchFamily="34" charset="0"/>
                <a:cs typeface="Arial" panose="020B0604020202020204" pitchFamily="34" charset="0"/>
              </a:rPr>
              <a:t>). </a:t>
            </a:r>
          </a:p>
          <a:p>
            <a:pPr lvl="1" algn="just">
              <a:buClr>
                <a:schemeClr val="tx1"/>
              </a:buClr>
              <a:buSzPct val="100000"/>
              <a:buFont typeface="Wingdings" panose="05000000000000000000" pitchFamily="2" charset="2"/>
              <a:buChar char="§"/>
            </a:pPr>
            <a:r>
              <a:rPr lang="pt-BR" sz="2667" dirty="0">
                <a:latin typeface="Arial" panose="020B0604020202020204" pitchFamily="34" charset="0"/>
                <a:cs typeface="Arial" panose="020B0604020202020204" pitchFamily="34" charset="0"/>
              </a:rPr>
              <a:t>O IBGE considera os bens duráveis e os serviços a eles incorporados adquiridos através de compra, troca, formação de capital para uso próprio e ajudas recebidas em espécie.</a:t>
            </a:r>
          </a:p>
        </p:txBody>
      </p:sp>
    </p:spTree>
    <p:extLst>
      <p:ext uri="{BB962C8B-B14F-4D97-AF65-F5344CB8AC3E}">
        <p14:creationId xmlns:p14="http://schemas.microsoft.com/office/powerpoint/2010/main" val="191407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BDF3787-F0D3-4D12-BE7E-AE288064F38D}"/>
              </a:ext>
            </a:extLst>
          </p:cNvPr>
          <p:cNvSpPr>
            <a:spLocks noGrp="1"/>
          </p:cNvSpPr>
          <p:nvPr>
            <p:ph type="title"/>
          </p:nvPr>
        </p:nvSpPr>
        <p:spPr>
          <a:xfrm>
            <a:off x="251789" y="47070"/>
            <a:ext cx="11463129" cy="1325563"/>
          </a:xfrm>
        </p:spPr>
        <p:txBody>
          <a:bodyPr>
            <a:noAutofit/>
          </a:bodyPr>
          <a:lstStyle/>
          <a:p>
            <a:pPr algn="ctr"/>
            <a:r>
              <a:rPr lang="pt-BR" sz="4400" dirty="0">
                <a:solidFill>
                  <a:schemeClr val="tx1"/>
                </a:solidFill>
                <a:effectLst/>
                <a:latin typeface="Arial" panose="020B0604020202020204" pitchFamily="34" charset="0"/>
                <a:cs typeface="Arial" panose="020B0604020202020204" pitchFamily="34" charset="0"/>
              </a:rPr>
              <a:t>Conta de Operações de Bens e Serviços</a:t>
            </a:r>
          </a:p>
        </p:txBody>
      </p:sp>
      <p:sp>
        <p:nvSpPr>
          <p:cNvPr id="3" name="Espaço Reservado para Conteúdo 2">
            <a:extLst>
              <a:ext uri="{FF2B5EF4-FFF2-40B4-BE49-F238E27FC236}">
                <a16:creationId xmlns:a16="http://schemas.microsoft.com/office/drawing/2014/main" id="{F8D22635-DDE2-4A9A-AF82-76E9BF4F1CE5}"/>
              </a:ext>
            </a:extLst>
          </p:cNvPr>
          <p:cNvSpPr>
            <a:spLocks noGrp="1"/>
          </p:cNvSpPr>
          <p:nvPr>
            <p:ph idx="1"/>
          </p:nvPr>
        </p:nvSpPr>
        <p:spPr>
          <a:xfrm>
            <a:off x="0" y="911225"/>
            <a:ext cx="11820939" cy="4351338"/>
          </a:xfrm>
        </p:spPr>
        <p:txBody>
          <a:bodyPr>
            <a:noAutofit/>
          </a:bodyPr>
          <a:lstStyle/>
          <a:p>
            <a:pPr algn="just">
              <a:buClr>
                <a:schemeClr val="tx1"/>
              </a:buClr>
              <a:buSzPct val="101000"/>
              <a:buFont typeface="Wingdings" panose="05000000000000000000" pitchFamily="2" charset="2"/>
              <a:buChar char="§"/>
            </a:pPr>
            <a:r>
              <a:rPr lang="pt-BR" sz="3400" b="1" dirty="0">
                <a:latin typeface="Arial" panose="020B0604020202020204" pitchFamily="34" charset="0"/>
                <a:cs typeface="Arial" panose="020B0604020202020204" pitchFamily="34" charset="0"/>
              </a:rPr>
              <a:t>Exemplos de FBKF:</a:t>
            </a:r>
          </a:p>
          <a:p>
            <a:pPr algn="just">
              <a:buClr>
                <a:schemeClr val="tx1"/>
              </a:buClr>
              <a:buSzPct val="101000"/>
              <a:buFont typeface="Wingdings" panose="05000000000000000000" pitchFamily="2" charset="2"/>
              <a:buChar char="§"/>
            </a:pPr>
            <a:endParaRPr lang="pt-BR" sz="200" dirty="0">
              <a:latin typeface="Arial" panose="020B0604020202020204" pitchFamily="34" charset="0"/>
              <a:cs typeface="Arial" panose="020B0604020202020204" pitchFamily="34" charset="0"/>
            </a:endParaRPr>
          </a:p>
          <a:p>
            <a:pPr lvl="1" algn="just">
              <a:buClr>
                <a:schemeClr val="tx1"/>
              </a:buClr>
              <a:buSzPct val="101000"/>
              <a:buFont typeface="Wingdings" panose="05000000000000000000" pitchFamily="2" charset="2"/>
              <a:buChar char="§"/>
            </a:pPr>
            <a:r>
              <a:rPr lang="pt-BR" sz="2800" dirty="0">
                <a:latin typeface="Arial" panose="020B0604020202020204" pitchFamily="34" charset="0"/>
                <a:cs typeface="Arial" panose="020B0604020202020204" pitchFamily="34" charset="0"/>
              </a:rPr>
              <a:t>Edifícios e construções, equipamentos, máquinas e instalações industriais, veículos, móveis, utensílios, e instalações comerciais, recursos minerais, florestamento e reflorestamento, direitos contratuais de exploração de florestas e outras imobilizações.</a:t>
            </a:r>
          </a:p>
          <a:p>
            <a:pPr lvl="1" algn="just">
              <a:buClr>
                <a:schemeClr val="tx1"/>
              </a:buClr>
              <a:buSzPct val="101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lvl="1" algn="just">
              <a:buClr>
                <a:schemeClr val="tx1"/>
              </a:buClr>
              <a:buSzPct val="101000"/>
              <a:buFont typeface="Wingdings" panose="05000000000000000000" pitchFamily="2" charset="2"/>
              <a:buChar char="§"/>
            </a:pPr>
            <a:r>
              <a:rPr lang="pt-BR" sz="2800" dirty="0">
                <a:latin typeface="Arial" panose="020B0604020202020204" pitchFamily="34" charset="0"/>
                <a:cs typeface="Arial" panose="020B0604020202020204" pitchFamily="34" charset="0"/>
              </a:rPr>
              <a:t>Despesas com formação profissional feitas pelas firmas (</a:t>
            </a:r>
            <a:r>
              <a:rPr lang="pt-BR" sz="2800" i="1" dirty="0">
                <a:latin typeface="Arial" panose="020B0604020202020204" pitchFamily="34" charset="0"/>
                <a:cs typeface="Arial" panose="020B0604020202020204" pitchFamily="34" charset="0"/>
              </a:rPr>
              <a:t>P&amp;D</a:t>
            </a:r>
            <a:r>
              <a:rPr lang="pt-BR" sz="2800" dirty="0">
                <a:latin typeface="Arial" panose="020B0604020202020204" pitchFamily="34" charset="0"/>
                <a:cs typeface="Arial" panose="020B0604020202020204" pitchFamily="34" charset="0"/>
              </a:rPr>
              <a:t>) aquisição de softwares e importações de bens usados. </a:t>
            </a:r>
          </a:p>
          <a:p>
            <a:pPr lvl="1" algn="just">
              <a:buClr>
                <a:schemeClr val="tx1"/>
              </a:buClr>
              <a:buSzPct val="101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lvl="1" algn="just">
              <a:buClr>
                <a:schemeClr val="tx1"/>
              </a:buClr>
              <a:buSzPct val="101000"/>
              <a:buFont typeface="Wingdings" panose="05000000000000000000" pitchFamily="2" charset="2"/>
              <a:buChar char="§"/>
            </a:pPr>
            <a:r>
              <a:rPr lang="pt-BR" sz="2800" dirty="0">
                <a:latin typeface="Arial" panose="020B0604020202020204" pitchFamily="34" charset="0"/>
                <a:cs typeface="Arial" panose="020B0604020202020204" pitchFamily="34" charset="0"/>
              </a:rPr>
              <a:t>A variação de estoque (</a:t>
            </a:r>
            <a:r>
              <a:rPr lang="pt-BR" sz="2800" dirty="0">
                <a:latin typeface="Symbol" panose="05050102010706020507" pitchFamily="18" charset="2"/>
                <a:cs typeface="Arial" panose="020B0604020202020204" pitchFamily="34" charset="0"/>
              </a:rPr>
              <a:t>D</a:t>
            </a:r>
            <a:r>
              <a:rPr lang="pt-BR" sz="2800" i="1" dirty="0">
                <a:latin typeface="Arial" panose="020B0604020202020204" pitchFamily="34" charset="0"/>
                <a:cs typeface="Arial" panose="020B0604020202020204" pitchFamily="34" charset="0"/>
              </a:rPr>
              <a:t>E</a:t>
            </a:r>
            <a:r>
              <a:rPr lang="pt-BR" sz="2800" dirty="0">
                <a:latin typeface="Arial" panose="020B0604020202020204" pitchFamily="34" charset="0"/>
                <a:cs typeface="Arial" panose="020B0604020202020204" pitchFamily="34" charset="0"/>
              </a:rPr>
              <a:t>) corresponde à variação líquida nos estoques de bens acabados ou em elaboração ou de matérias primas utilizadas no processo de produção.</a:t>
            </a:r>
          </a:p>
        </p:txBody>
      </p:sp>
    </p:spTree>
    <p:extLst>
      <p:ext uri="{BB962C8B-B14F-4D97-AF65-F5344CB8AC3E}">
        <p14:creationId xmlns:p14="http://schemas.microsoft.com/office/powerpoint/2010/main" val="243337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8B7E1AD-39F2-4D72-8870-AA4A36394475}"/>
              </a:ext>
            </a:extLst>
          </p:cNvPr>
          <p:cNvSpPr>
            <a:spLocks noGrp="1"/>
          </p:cNvSpPr>
          <p:nvPr>
            <p:ph type="title"/>
          </p:nvPr>
        </p:nvSpPr>
        <p:spPr>
          <a:xfrm>
            <a:off x="251790" y="47071"/>
            <a:ext cx="11569147" cy="1325563"/>
          </a:xfrm>
        </p:spPr>
        <p:txBody>
          <a:bodyPr>
            <a:noAutofit/>
          </a:bodyPr>
          <a:lstStyle/>
          <a:p>
            <a:pPr algn="ctr"/>
            <a:r>
              <a:rPr lang="pt-BR" sz="4400" dirty="0">
                <a:solidFill>
                  <a:schemeClr val="tx1"/>
                </a:solidFill>
                <a:effectLst/>
                <a:latin typeface="Arial" panose="020B0604020202020204" pitchFamily="34" charset="0"/>
                <a:cs typeface="Arial" panose="020B0604020202020204" pitchFamily="34" charset="0"/>
              </a:rPr>
              <a:t>Conta de Operações de Bens e Serviços</a:t>
            </a:r>
          </a:p>
        </p:txBody>
      </p:sp>
      <p:sp>
        <p:nvSpPr>
          <p:cNvPr id="3" name="Espaço Reservado para Conteúdo 2">
            <a:extLst>
              <a:ext uri="{FF2B5EF4-FFF2-40B4-BE49-F238E27FC236}">
                <a16:creationId xmlns:a16="http://schemas.microsoft.com/office/drawing/2014/main" id="{D7060CC0-FB3A-475C-99C2-3BBF173FB49C}"/>
              </a:ext>
            </a:extLst>
          </p:cNvPr>
          <p:cNvSpPr>
            <a:spLocks noGrp="1"/>
          </p:cNvSpPr>
          <p:nvPr>
            <p:ph idx="1"/>
          </p:nvPr>
        </p:nvSpPr>
        <p:spPr>
          <a:xfrm>
            <a:off x="251791" y="1030494"/>
            <a:ext cx="11569146" cy="4351338"/>
          </a:xfrm>
        </p:spPr>
        <p:txBody>
          <a:bodyPr>
            <a:noAutofit/>
          </a:bodyPr>
          <a:lstStyle/>
          <a:p>
            <a:pPr algn="just">
              <a:buClr>
                <a:schemeClr val="tx1"/>
              </a:buClr>
              <a:buSzPct val="100000"/>
              <a:buFont typeface="Wingdings" panose="05000000000000000000" pitchFamily="2" charset="2"/>
              <a:buChar char="§"/>
            </a:pPr>
            <a:r>
              <a:rPr lang="en-US" sz="2800" b="1" dirty="0" err="1">
                <a:latin typeface="Arial" panose="020B0604020202020204" pitchFamily="34" charset="0"/>
                <a:cs typeface="Arial" panose="020B0604020202020204" pitchFamily="34" charset="0"/>
              </a:rPr>
              <a:t>Frete</a:t>
            </a:r>
            <a:r>
              <a:rPr lang="en-US" sz="2800" b="1" dirty="0">
                <a:latin typeface="Arial" panose="020B0604020202020204" pitchFamily="34" charset="0"/>
                <a:cs typeface="Arial" panose="020B0604020202020204" pitchFamily="34" charset="0"/>
              </a:rPr>
              <a:t> FOB: </a:t>
            </a:r>
            <a:r>
              <a:rPr lang="en-US" sz="2800" dirty="0">
                <a:latin typeface="Arial" panose="020B0604020202020204" pitchFamily="34" charset="0"/>
                <a:cs typeface="Arial" panose="020B0604020202020204" pitchFamily="34" charset="0"/>
              </a:rPr>
              <a:t>a sigla FOB </a:t>
            </a:r>
            <a:r>
              <a:rPr lang="en-US" sz="2800" dirty="0" err="1">
                <a:latin typeface="Arial" panose="020B0604020202020204" pitchFamily="34" charset="0"/>
                <a:cs typeface="Arial" panose="020B0604020202020204" pitchFamily="34" charset="0"/>
              </a:rPr>
              <a:t>significa</a:t>
            </a:r>
            <a:r>
              <a:rPr lang="en-US" sz="2800"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free on board </a:t>
            </a:r>
            <a:r>
              <a:rPr lang="en-US" sz="2800" dirty="0">
                <a:latin typeface="Arial" panose="020B0604020202020204" pitchFamily="34" charset="0"/>
                <a:cs typeface="Arial" panose="020B0604020202020204" pitchFamily="34" charset="0"/>
              </a:rPr>
              <a:t>e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português pode ser traduzida por “livre a bordo”. Neste tipo de frete, o comprador assume todos os riscos e custos com o transporte da mercadoria, assim que ela é colocada a bordo do navio. Por conta e risco do fornecedor fica a obrigação de colocar a mercadoria a bordo, no porto de embarque designado pelo importador.</a:t>
            </a:r>
          </a:p>
          <a:p>
            <a:pPr algn="just">
              <a:buClr>
                <a:schemeClr val="tx1"/>
              </a:buClr>
              <a:buSzPct val="100000"/>
              <a:buFont typeface="Wingdings" panose="05000000000000000000" pitchFamily="2" charset="2"/>
              <a:buChar char="§"/>
            </a:pPr>
            <a:endParaRPr lang="pt-BR" sz="800" dirty="0">
              <a:latin typeface="Arial" panose="020B0604020202020204" pitchFamily="34" charset="0"/>
              <a:cs typeface="Arial" panose="020B0604020202020204" pitchFamily="34" charset="0"/>
            </a:endParaRPr>
          </a:p>
          <a:p>
            <a:pPr algn="just">
              <a:buClr>
                <a:schemeClr val="tx1"/>
              </a:buClr>
              <a:buSzPct val="100000"/>
              <a:buFont typeface="Wingdings" panose="05000000000000000000" pitchFamily="2" charset="2"/>
              <a:buChar char="§"/>
            </a:pPr>
            <a:r>
              <a:rPr lang="en-US" sz="2800" b="1" dirty="0" err="1">
                <a:latin typeface="Arial" panose="020B0604020202020204" pitchFamily="34" charset="0"/>
                <a:cs typeface="Arial" panose="020B0604020202020204" pitchFamily="34" charset="0"/>
              </a:rPr>
              <a:t>Frete</a:t>
            </a:r>
            <a:r>
              <a:rPr lang="en-US" sz="2800" b="1" dirty="0">
                <a:latin typeface="Arial" panose="020B0604020202020204" pitchFamily="34" charset="0"/>
                <a:cs typeface="Arial" panose="020B0604020202020204" pitchFamily="34" charset="0"/>
              </a:rPr>
              <a:t> CIF: </a:t>
            </a:r>
            <a:r>
              <a:rPr lang="en-US" sz="2800" dirty="0">
                <a:latin typeface="Arial" panose="020B0604020202020204" pitchFamily="34" charset="0"/>
                <a:cs typeface="Arial" panose="020B0604020202020204" pitchFamily="34" charset="0"/>
              </a:rPr>
              <a:t>CIF é a sigla para </a:t>
            </a:r>
            <a:r>
              <a:rPr lang="en-US" sz="2800" b="1" i="1" dirty="0">
                <a:latin typeface="Arial" panose="020B0604020202020204" pitchFamily="34" charset="0"/>
                <a:cs typeface="Arial" panose="020B0604020202020204" pitchFamily="34" charset="0"/>
              </a:rPr>
              <a:t>Cost, </a:t>
            </a:r>
            <a:r>
              <a:rPr lang="pt-BR" sz="2800" b="1" i="1" dirty="0" err="1">
                <a:latin typeface="Arial" panose="020B0604020202020204" pitchFamily="34" charset="0"/>
                <a:cs typeface="Arial" panose="020B0604020202020204" pitchFamily="34" charset="0"/>
              </a:rPr>
              <a:t>Insurance</a:t>
            </a:r>
            <a:r>
              <a:rPr lang="pt-BR" sz="2800" b="1" i="1" dirty="0">
                <a:latin typeface="Arial" panose="020B0604020202020204" pitchFamily="34" charset="0"/>
                <a:cs typeface="Arial" panose="020B0604020202020204" pitchFamily="34" charset="0"/>
              </a:rPr>
              <a:t> </a:t>
            </a:r>
            <a:r>
              <a:rPr lang="pt-BR" sz="2800" b="1" i="1" dirty="0" err="1">
                <a:latin typeface="Arial" panose="020B0604020202020204" pitchFamily="34" charset="0"/>
                <a:cs typeface="Arial" panose="020B0604020202020204" pitchFamily="34" charset="0"/>
              </a:rPr>
              <a:t>and</a:t>
            </a:r>
            <a:r>
              <a:rPr lang="pt-BR" sz="2800" b="1" i="1" dirty="0">
                <a:latin typeface="Arial" panose="020B0604020202020204" pitchFamily="34" charset="0"/>
                <a:cs typeface="Arial" panose="020B0604020202020204" pitchFamily="34" charset="0"/>
              </a:rPr>
              <a:t> </a:t>
            </a:r>
            <a:r>
              <a:rPr lang="pt-BR" sz="2800" b="1" i="1" dirty="0" err="1">
                <a:latin typeface="Arial" panose="020B0604020202020204" pitchFamily="34" charset="0"/>
                <a:cs typeface="Arial" panose="020B0604020202020204" pitchFamily="34" charset="0"/>
              </a:rPr>
              <a:t>Freight</a:t>
            </a:r>
            <a:r>
              <a:rPr lang="pt-BR" sz="2800" dirty="0">
                <a:latin typeface="Arial" panose="020B0604020202020204" pitchFamily="34" charset="0"/>
                <a:cs typeface="Arial" panose="020B0604020202020204" pitchFamily="34" charset="0"/>
              </a:rPr>
              <a:t>, que em português, significa “Custo, Seguros e Frete”. Neste tipo de frete, o fornecedor é responsável por todos os custos e riscos com a entrega da mercadoria, incluindo o seguro marítimo e frete. Esta responsabilidade finda quando a mercadoria chega ao porto de destino designado pelo comprador.</a:t>
            </a:r>
          </a:p>
        </p:txBody>
      </p:sp>
    </p:spTree>
    <p:extLst>
      <p:ext uri="{BB962C8B-B14F-4D97-AF65-F5344CB8AC3E}">
        <p14:creationId xmlns:p14="http://schemas.microsoft.com/office/powerpoint/2010/main" val="294432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34D2040-1176-4F66-846B-B4B1F8F33962}"/>
              </a:ext>
            </a:extLst>
          </p:cNvPr>
          <p:cNvSpPr>
            <a:spLocks noGrp="1"/>
          </p:cNvSpPr>
          <p:nvPr>
            <p:ph type="title"/>
          </p:nvPr>
        </p:nvSpPr>
        <p:spPr>
          <a:xfrm>
            <a:off x="212036" y="20567"/>
            <a:ext cx="11873948" cy="1325563"/>
          </a:xfrm>
        </p:spPr>
        <p:txBody>
          <a:bodyPr>
            <a:noAutofit/>
          </a:bodyPr>
          <a:lstStyle/>
          <a:p>
            <a:pPr algn="ctr"/>
            <a:r>
              <a:rPr lang="pt-BR" sz="4400" dirty="0">
                <a:solidFill>
                  <a:schemeClr val="tx1"/>
                </a:solidFill>
                <a:effectLst/>
                <a:latin typeface="Arial" panose="020B0604020202020204" pitchFamily="34" charset="0"/>
                <a:cs typeface="Arial" panose="020B0604020202020204" pitchFamily="34" charset="0"/>
              </a:rPr>
              <a:t>Conta de Operações de Bens e Serviços</a:t>
            </a:r>
          </a:p>
        </p:txBody>
      </p:sp>
      <p:sp>
        <p:nvSpPr>
          <p:cNvPr id="3" name="Espaço Reservado para Conteúdo 2">
            <a:extLst>
              <a:ext uri="{FF2B5EF4-FFF2-40B4-BE49-F238E27FC236}">
                <a16:creationId xmlns:a16="http://schemas.microsoft.com/office/drawing/2014/main" id="{C3BDDF98-3E2B-4BE7-92F9-5E88E48E3419}"/>
              </a:ext>
            </a:extLst>
          </p:cNvPr>
          <p:cNvSpPr>
            <a:spLocks noGrp="1"/>
          </p:cNvSpPr>
          <p:nvPr>
            <p:ph idx="1"/>
          </p:nvPr>
        </p:nvSpPr>
        <p:spPr>
          <a:xfrm>
            <a:off x="-39756" y="725696"/>
            <a:ext cx="12192000" cy="4351338"/>
          </a:xfrm>
        </p:spPr>
        <p:txBody>
          <a:bodyPr>
            <a:noAutofit/>
          </a:bodyPr>
          <a:lstStyle/>
          <a:p>
            <a:pPr algn="just">
              <a:buClr>
                <a:schemeClr val="tx1"/>
              </a:buClr>
              <a:buSzPct val="100000"/>
              <a:buFont typeface="Wingdings" panose="05000000000000000000" pitchFamily="2" charset="2"/>
              <a:buChar char="§"/>
            </a:pPr>
            <a:r>
              <a:rPr lang="pt-BR" sz="2700" dirty="0">
                <a:latin typeface="Arial" panose="020B0604020202020204" pitchFamily="34" charset="0"/>
                <a:cs typeface="Arial" panose="020B0604020202020204" pitchFamily="34" charset="0"/>
              </a:rPr>
              <a:t>As importações de mercadorias são valoradas a preço CIF, significando que inclui além do seu preço de produção no resto do mundo, os custos de seguros e fretes até o porto nacional, representando o preço de entrada no país</a:t>
            </a:r>
          </a:p>
          <a:p>
            <a:pPr algn="just">
              <a:buClr>
                <a:schemeClr val="tx1"/>
              </a:buClr>
              <a:buSzPct val="100000"/>
              <a:buFont typeface="Wingdings" panose="05000000000000000000" pitchFamily="2" charset="2"/>
              <a:buChar char="§"/>
            </a:pPr>
            <a:r>
              <a:rPr lang="pt-BR" sz="2700" dirty="0">
                <a:latin typeface="Arial" panose="020B0604020202020204" pitchFamily="34" charset="0"/>
                <a:cs typeface="Arial" panose="020B0604020202020204" pitchFamily="34" charset="0"/>
              </a:rPr>
              <a:t>A responsabilidade sobre a mercadoria é transferida do vendedor para o comprador no momento da transposição da amurada do navio no porto de embarque;</a:t>
            </a:r>
          </a:p>
          <a:p>
            <a:pPr algn="just">
              <a:buClr>
                <a:schemeClr val="tx1"/>
              </a:buClr>
              <a:buSzPct val="100000"/>
              <a:buFont typeface="Wingdings" panose="05000000000000000000" pitchFamily="2" charset="2"/>
              <a:buChar char="§"/>
            </a:pPr>
            <a:r>
              <a:rPr lang="pt-BR" sz="2700" dirty="0">
                <a:latin typeface="Arial" panose="020B0604020202020204" pitchFamily="34" charset="0"/>
                <a:cs typeface="Arial" panose="020B0604020202020204" pitchFamily="34" charset="0"/>
              </a:rPr>
              <a:t>O vendedor é o responsável pelo pagamento dos custos e do frete necessários para levar a mercadoria até o porto de destino indicado; O comprador deverá receber a mercadoria no porto de destino e daí para a frente se responsabilizar por todas as despesas;</a:t>
            </a:r>
          </a:p>
          <a:p>
            <a:pPr algn="just">
              <a:buClr>
                <a:schemeClr val="tx1"/>
              </a:buClr>
              <a:buSzPct val="100000"/>
              <a:buFont typeface="Wingdings" panose="05000000000000000000" pitchFamily="2" charset="2"/>
              <a:buChar char="§"/>
            </a:pPr>
            <a:r>
              <a:rPr lang="pt-BR" sz="2700" dirty="0">
                <a:latin typeface="Arial" panose="020B0604020202020204" pitchFamily="34" charset="0"/>
                <a:cs typeface="Arial" panose="020B0604020202020204" pitchFamily="34" charset="0"/>
              </a:rPr>
              <a:t>Os impostos sobre produtos (</a:t>
            </a:r>
            <a:r>
              <a:rPr lang="pt-BR" sz="2700" i="1" dirty="0">
                <a:latin typeface="Arial" panose="020B0604020202020204" pitchFamily="34" charset="0"/>
                <a:cs typeface="Arial" panose="020B0604020202020204" pitchFamily="34" charset="0"/>
              </a:rPr>
              <a:t>IP</a:t>
            </a:r>
            <a:r>
              <a:rPr lang="pt-BR" sz="2700" dirty="0">
                <a:latin typeface="Arial" panose="020B0604020202020204" pitchFamily="34" charset="0"/>
                <a:cs typeface="Arial" panose="020B0604020202020204" pitchFamily="34" charset="0"/>
              </a:rPr>
              <a:t>) recaem sobre o valor dos bens e serviços mercantis, sendo compostos por: impostos sobre valor adicionado, impostos sobre importação e outros impostos sobre produto.</a:t>
            </a:r>
          </a:p>
        </p:txBody>
      </p:sp>
    </p:spTree>
    <p:extLst>
      <p:ext uri="{BB962C8B-B14F-4D97-AF65-F5344CB8AC3E}">
        <p14:creationId xmlns:p14="http://schemas.microsoft.com/office/powerpoint/2010/main" val="229415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657998-1D68-45AD-9A26-87DF0848CEAB}"/>
              </a:ext>
            </a:extLst>
          </p:cNvPr>
          <p:cNvSpPr>
            <a:spLocks noGrp="1"/>
          </p:cNvSpPr>
          <p:nvPr>
            <p:ph type="title"/>
          </p:nvPr>
        </p:nvSpPr>
        <p:spPr>
          <a:xfrm>
            <a:off x="79512" y="33818"/>
            <a:ext cx="12192000" cy="1325563"/>
          </a:xfrm>
        </p:spPr>
        <p:txBody>
          <a:bodyPr>
            <a:normAutofit/>
          </a:bodyPr>
          <a:lstStyle/>
          <a:p>
            <a:r>
              <a:rPr lang="pt-BR" sz="3600" dirty="0" err="1">
                <a:solidFill>
                  <a:schemeClr val="tx1"/>
                </a:solidFill>
                <a:effectLst/>
                <a:latin typeface="Arial" panose="020B0604020202020204" pitchFamily="34" charset="0"/>
                <a:cs typeface="Arial" panose="020B0604020202020204" pitchFamily="34" charset="0"/>
              </a:rPr>
              <a:t>CEIs</a:t>
            </a:r>
            <a:r>
              <a:rPr lang="pt-BR" sz="3600" dirty="0">
                <a:solidFill>
                  <a:schemeClr val="tx1"/>
                </a:solidFill>
                <a:effectLst/>
                <a:latin typeface="Arial" panose="020B0604020202020204" pitchFamily="34" charset="0"/>
                <a:cs typeface="Arial" panose="020B0604020202020204" pitchFamily="34" charset="0"/>
              </a:rPr>
              <a:t>: Contas Correntes </a:t>
            </a:r>
            <a:r>
              <a:rPr lang="pt-BR" sz="3600" dirty="0">
                <a:solidFill>
                  <a:schemeClr val="tx1"/>
                </a:solidFill>
                <a:effectLst/>
                <a:latin typeface="Arial" panose="020B0604020202020204" pitchFamily="34" charset="0"/>
                <a:cs typeface="Arial" panose="020B0604020202020204" pitchFamily="34" charset="0"/>
                <a:sym typeface="Symbol" panose="05050102010706020507" pitchFamily="18" charset="2"/>
              </a:rPr>
              <a:t></a:t>
            </a:r>
            <a:r>
              <a:rPr lang="pt-BR" sz="3600" dirty="0">
                <a:solidFill>
                  <a:schemeClr val="tx1"/>
                </a:solidFill>
                <a:effectLst/>
                <a:latin typeface="Arial" panose="020B0604020202020204" pitchFamily="34" charset="0"/>
                <a:cs typeface="Arial" panose="020B0604020202020204" pitchFamily="34" charset="0"/>
              </a:rPr>
              <a:t> Conta de Produção </a:t>
            </a:r>
            <a:r>
              <a:rPr lang="pt-BR" sz="3000" dirty="0">
                <a:solidFill>
                  <a:schemeClr val="tx1"/>
                </a:solidFill>
                <a:effectLst/>
                <a:latin typeface="Arial" panose="020B0604020202020204" pitchFamily="34" charset="0"/>
                <a:cs typeface="Arial" panose="020B0604020202020204" pitchFamily="34" charset="0"/>
              </a:rPr>
              <a:t>(Conta 1)</a:t>
            </a:r>
          </a:p>
        </p:txBody>
      </p:sp>
      <p:sp>
        <p:nvSpPr>
          <p:cNvPr id="3" name="Espaço Reservado para Conteúdo 2">
            <a:extLst>
              <a:ext uri="{FF2B5EF4-FFF2-40B4-BE49-F238E27FC236}">
                <a16:creationId xmlns:a16="http://schemas.microsoft.com/office/drawing/2014/main" id="{CB9F5FA8-5E5F-4C34-B8A6-06121817F26B}"/>
              </a:ext>
            </a:extLst>
          </p:cNvPr>
          <p:cNvSpPr>
            <a:spLocks noGrp="1"/>
          </p:cNvSpPr>
          <p:nvPr>
            <p:ph idx="1"/>
          </p:nvPr>
        </p:nvSpPr>
        <p:spPr>
          <a:xfrm>
            <a:off x="13252" y="566666"/>
            <a:ext cx="11940210" cy="1169368"/>
          </a:xfrm>
        </p:spPr>
        <p:txBody>
          <a:bodyPr>
            <a:noAutofit/>
          </a:bodyPr>
          <a:lstStyle/>
          <a:p>
            <a:pPr algn="just">
              <a:buClr>
                <a:schemeClr val="tx1"/>
              </a:buClr>
              <a:buSzPct val="100000"/>
              <a:buFont typeface="Wingdings" panose="05000000000000000000" pitchFamily="2" charset="2"/>
              <a:buChar char="§"/>
            </a:pPr>
            <a:r>
              <a:rPr lang="pt-BR" sz="2600" dirty="0">
                <a:latin typeface="Arial" panose="020B0604020202020204" pitchFamily="34" charset="0"/>
                <a:cs typeface="Arial" panose="020B0604020202020204" pitchFamily="34" charset="0"/>
              </a:rPr>
              <a:t>O objetivo da conta de produção é deduzir o valor adicionado bruto (PIB) e pode ser descrita como a atividade pela qual um agente econômico consome bens e serviços, e na qual toda a renda é gerada.</a:t>
            </a:r>
          </a:p>
        </p:txBody>
      </p:sp>
      <p:pic>
        <p:nvPicPr>
          <p:cNvPr id="4" name="Imagem 3">
            <a:extLst>
              <a:ext uri="{FF2B5EF4-FFF2-40B4-BE49-F238E27FC236}">
                <a16:creationId xmlns:a16="http://schemas.microsoft.com/office/drawing/2014/main" id="{B630F179-C4E2-459D-A1B7-7AB632C97D6F}"/>
              </a:ext>
            </a:extLst>
          </p:cNvPr>
          <p:cNvPicPr>
            <a:picLocks noChangeAspect="1"/>
          </p:cNvPicPr>
          <p:nvPr/>
        </p:nvPicPr>
        <p:blipFill>
          <a:blip r:embed="rId2"/>
          <a:stretch>
            <a:fillRect/>
          </a:stretch>
        </p:blipFill>
        <p:spPr>
          <a:xfrm>
            <a:off x="202498" y="1839222"/>
            <a:ext cx="11750964" cy="4124256"/>
          </a:xfrm>
          <a:prstGeom prst="rect">
            <a:avLst/>
          </a:prstGeom>
          <a:ln w="38100">
            <a:solidFill>
              <a:schemeClr val="tx1"/>
            </a:solidFill>
          </a:ln>
        </p:spPr>
      </p:pic>
      <p:graphicFrame>
        <p:nvGraphicFramePr>
          <p:cNvPr id="5" name="Object 5">
            <a:extLst>
              <a:ext uri="{FF2B5EF4-FFF2-40B4-BE49-F238E27FC236}">
                <a16:creationId xmlns:a16="http://schemas.microsoft.com/office/drawing/2014/main" id="{4D454001-4921-4440-8D3E-45F803C17F4A}"/>
              </a:ext>
            </a:extLst>
          </p:cNvPr>
          <p:cNvGraphicFramePr>
            <a:graphicFrameLocks noChangeAspect="1"/>
          </p:cNvGraphicFramePr>
          <p:nvPr>
            <p:extLst>
              <p:ext uri="{D42A27DB-BD31-4B8C-83A1-F6EECF244321}">
                <p14:modId xmlns:p14="http://schemas.microsoft.com/office/powerpoint/2010/main" val="2719145746"/>
              </p:ext>
            </p:extLst>
          </p:nvPr>
        </p:nvGraphicFramePr>
        <p:xfrm>
          <a:off x="175993" y="6003236"/>
          <a:ext cx="4316494" cy="728870"/>
        </p:xfrm>
        <a:graphic>
          <a:graphicData uri="http://schemas.openxmlformats.org/presentationml/2006/ole">
            <mc:AlternateContent xmlns:mc="http://schemas.openxmlformats.org/markup-compatibility/2006">
              <mc:Choice xmlns:v="urn:schemas-microsoft-com:vml" Requires="v">
                <p:oleObj name="Equation" r:id="rId3" imgW="1562040" imgH="253800" progId="Equation.DSMT4">
                  <p:embed/>
                </p:oleObj>
              </mc:Choice>
              <mc:Fallback>
                <p:oleObj name="Equation" r:id="rId3" imgW="1562040" imgH="253800" progId="Equation.DSMT4">
                  <p:embed/>
                  <p:pic>
                    <p:nvPicPr>
                      <p:cNvPr id="4" name="Object 5">
                        <a:extLst>
                          <a:ext uri="{FF2B5EF4-FFF2-40B4-BE49-F238E27FC236}">
                            <a16:creationId xmlns:a16="http://schemas.microsoft.com/office/drawing/2014/main" id="{98C5F02B-A080-4D84-A4A1-0E7E926BE532}"/>
                          </a:ext>
                        </a:extLst>
                      </p:cNvPr>
                      <p:cNvPicPr>
                        <a:picLocks noChangeAspect="1" noChangeArrowheads="1"/>
                      </p:cNvPicPr>
                      <p:nvPr/>
                    </p:nvPicPr>
                    <p:blipFill>
                      <a:blip r:embed="rId4"/>
                      <a:srcRect/>
                      <a:stretch>
                        <a:fillRect/>
                      </a:stretch>
                    </p:blipFill>
                    <p:spPr bwMode="auto">
                      <a:xfrm>
                        <a:off x="175993" y="6003236"/>
                        <a:ext cx="4316494" cy="728870"/>
                      </a:xfrm>
                      <a:prstGeom prst="rect">
                        <a:avLst/>
                      </a:prstGeom>
                      <a:solidFill>
                        <a:schemeClr val="bg1">
                          <a:lumMod val="95000"/>
                        </a:schemeClr>
                      </a:solidFill>
                      <a:ln>
                        <a:solidFill>
                          <a:schemeClr val="tx1"/>
                        </a:solidFill>
                      </a:ln>
                    </p:spPr>
                  </p:pic>
                </p:oleObj>
              </mc:Fallback>
            </mc:AlternateContent>
          </a:graphicData>
        </a:graphic>
      </p:graphicFrame>
      <p:sp>
        <p:nvSpPr>
          <p:cNvPr id="6" name="Retângulo 5">
            <a:extLst>
              <a:ext uri="{FF2B5EF4-FFF2-40B4-BE49-F238E27FC236}">
                <a16:creationId xmlns:a16="http://schemas.microsoft.com/office/drawing/2014/main" id="{D88223D3-92F1-4995-BB54-9DE18A5ACAD4}"/>
              </a:ext>
            </a:extLst>
          </p:cNvPr>
          <p:cNvSpPr/>
          <p:nvPr/>
        </p:nvSpPr>
        <p:spPr>
          <a:xfrm>
            <a:off x="4121427" y="3455504"/>
            <a:ext cx="7619997" cy="4108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2A248E23-E3EE-435B-AA51-334A19DB871A}"/>
              </a:ext>
            </a:extLst>
          </p:cNvPr>
          <p:cNvSpPr/>
          <p:nvPr/>
        </p:nvSpPr>
        <p:spPr>
          <a:xfrm>
            <a:off x="2524536" y="3992216"/>
            <a:ext cx="4750907" cy="4108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9306DB4C-3731-4728-969F-699C91CDB59E}"/>
              </a:ext>
            </a:extLst>
          </p:cNvPr>
          <p:cNvSpPr/>
          <p:nvPr/>
        </p:nvSpPr>
        <p:spPr>
          <a:xfrm>
            <a:off x="4134676" y="4502425"/>
            <a:ext cx="7606748" cy="4108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9D98D11E-18C7-4A95-9B22-C701A86066FE}"/>
              </a:ext>
            </a:extLst>
          </p:cNvPr>
          <p:cNvSpPr/>
          <p:nvPr/>
        </p:nvSpPr>
        <p:spPr>
          <a:xfrm>
            <a:off x="4154556" y="4959623"/>
            <a:ext cx="7606748" cy="4108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6166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0251A-0E15-4990-BA15-513A49253413}"/>
              </a:ext>
            </a:extLst>
          </p:cNvPr>
          <p:cNvSpPr>
            <a:spLocks noGrp="1"/>
          </p:cNvSpPr>
          <p:nvPr>
            <p:ph type="title"/>
          </p:nvPr>
        </p:nvSpPr>
        <p:spPr>
          <a:xfrm>
            <a:off x="278294" y="60325"/>
            <a:ext cx="11648663" cy="1325563"/>
          </a:xfrm>
        </p:spPr>
        <p:txBody>
          <a:bodyPr>
            <a:normAutofit/>
          </a:bodyPr>
          <a:lstStyle/>
          <a:p>
            <a:r>
              <a:rPr lang="pt-BR" sz="3600" dirty="0" err="1">
                <a:solidFill>
                  <a:schemeClr val="tx1"/>
                </a:solidFill>
                <a:effectLst/>
                <a:latin typeface="Arial" panose="020B0604020202020204" pitchFamily="34" charset="0"/>
                <a:cs typeface="Arial" panose="020B0604020202020204" pitchFamily="34" charset="0"/>
              </a:rPr>
              <a:t>CEIs</a:t>
            </a:r>
            <a:r>
              <a:rPr lang="pt-BR" sz="3600" dirty="0">
                <a:solidFill>
                  <a:schemeClr val="tx1"/>
                </a:solidFill>
                <a:effectLst/>
                <a:latin typeface="Arial" panose="020B0604020202020204" pitchFamily="34" charset="0"/>
                <a:cs typeface="Arial" panose="020B0604020202020204" pitchFamily="34" charset="0"/>
              </a:rPr>
              <a:t>: Contas Correntes – Conta de Renda (Conta 2)</a:t>
            </a:r>
          </a:p>
        </p:txBody>
      </p:sp>
      <p:sp>
        <p:nvSpPr>
          <p:cNvPr id="3" name="Espaço Reservado para Conteúdo 2">
            <a:extLst>
              <a:ext uri="{FF2B5EF4-FFF2-40B4-BE49-F238E27FC236}">
                <a16:creationId xmlns:a16="http://schemas.microsoft.com/office/drawing/2014/main" id="{9BBF19D6-C188-4213-9494-A5DF24B54ED3}"/>
              </a:ext>
            </a:extLst>
          </p:cNvPr>
          <p:cNvSpPr>
            <a:spLocks noGrp="1"/>
          </p:cNvSpPr>
          <p:nvPr>
            <p:ph idx="1"/>
          </p:nvPr>
        </p:nvSpPr>
        <p:spPr>
          <a:xfrm>
            <a:off x="145772" y="672690"/>
            <a:ext cx="11873950" cy="5946773"/>
          </a:xfrm>
        </p:spPr>
        <p:txBody>
          <a:bodyPr>
            <a:noAutofit/>
          </a:bodyPr>
          <a:lstStyle/>
          <a:p>
            <a:pPr algn="just">
              <a:buClr>
                <a:schemeClr val="tx1"/>
              </a:buClr>
              <a:buSzPct val="100000"/>
              <a:buFont typeface="Wingdings" panose="05000000000000000000" pitchFamily="2" charset="2"/>
              <a:buChar char="§"/>
            </a:pPr>
            <a:r>
              <a:rPr lang="pt-BR" sz="2600" dirty="0">
                <a:latin typeface="Arial" panose="020B0604020202020204" pitchFamily="34" charset="0"/>
                <a:cs typeface="Arial" panose="020B0604020202020204" pitchFamily="34" charset="0"/>
              </a:rPr>
              <a:t>Na </a:t>
            </a:r>
            <a:r>
              <a:rPr lang="pt-BR" sz="2600" b="1" dirty="0">
                <a:latin typeface="Arial" panose="020B0604020202020204" pitchFamily="34" charset="0"/>
                <a:cs typeface="Arial" panose="020B0604020202020204" pitchFamily="34" charset="0"/>
              </a:rPr>
              <a:t>conta de geração de renda </a:t>
            </a:r>
            <a:r>
              <a:rPr lang="pt-BR" sz="2600" dirty="0">
                <a:latin typeface="Arial" panose="020B0604020202020204" pitchFamily="34" charset="0"/>
                <a:cs typeface="Arial" panose="020B0604020202020204" pitchFamily="34" charset="0"/>
              </a:rPr>
              <a:t>discriminam-se os componentes do PIB na ótica da remuneração dos fatores; é explicitado o uso dos fatores trabalho e capital na geração do Produto.</a:t>
            </a:r>
          </a:p>
          <a:p>
            <a:pPr algn="just">
              <a:buClr>
                <a:schemeClr val="tx1"/>
              </a:buClr>
              <a:buSzPct val="100000"/>
              <a:buFont typeface="Wingdings" panose="05000000000000000000" pitchFamily="2" charset="2"/>
              <a:buChar char="§"/>
            </a:pPr>
            <a:endParaRPr lang="pt-BR" sz="200" dirty="0">
              <a:latin typeface="Arial" panose="020B0604020202020204" pitchFamily="34" charset="0"/>
              <a:cs typeface="Arial" panose="020B0604020202020204" pitchFamily="34" charset="0"/>
            </a:endParaRPr>
          </a:p>
          <a:p>
            <a:pPr algn="just">
              <a:buClr>
                <a:schemeClr val="tx1"/>
              </a:buClr>
              <a:buSzPct val="100000"/>
              <a:buFont typeface="Wingdings" panose="05000000000000000000" pitchFamily="2" charset="2"/>
              <a:buChar char="§"/>
            </a:pPr>
            <a:r>
              <a:rPr lang="pt-BR" sz="2600" dirty="0">
                <a:latin typeface="Arial" panose="020B0604020202020204" pitchFamily="34" charset="0"/>
                <a:cs typeface="Arial" panose="020B0604020202020204" pitchFamily="34" charset="0"/>
              </a:rPr>
              <a:t>O </a:t>
            </a:r>
            <a:r>
              <a:rPr lang="pt-BR" sz="2600" b="1" dirty="0">
                <a:latin typeface="Arial" panose="020B0604020202020204" pitchFamily="34" charset="0"/>
                <a:cs typeface="Arial" panose="020B0604020202020204" pitchFamily="34" charset="0"/>
              </a:rPr>
              <a:t>PIB é lançado como um recurso</a:t>
            </a:r>
            <a:r>
              <a:rPr lang="pt-BR" sz="2600" dirty="0">
                <a:latin typeface="Arial" panose="020B0604020202020204" pitchFamily="34" charset="0"/>
                <a:cs typeface="Arial" panose="020B0604020202020204" pitchFamily="34" charset="0"/>
              </a:rPr>
              <a:t>, cujo </a:t>
            </a:r>
            <a:r>
              <a:rPr lang="pt-BR" sz="2600" b="1" dirty="0">
                <a:latin typeface="Arial" panose="020B0604020202020204" pitchFamily="34" charset="0"/>
                <a:cs typeface="Arial" panose="020B0604020202020204" pitchFamily="34" charset="0"/>
              </a:rPr>
              <a:t>uso resulta no pagamento das remunerações aos residentes e não residentes </a:t>
            </a:r>
            <a:r>
              <a:rPr lang="pt-BR" sz="2600" dirty="0">
                <a:latin typeface="Arial" panose="020B0604020202020204" pitchFamily="34" charset="0"/>
                <a:cs typeface="Arial" panose="020B0604020202020204" pitchFamily="34" charset="0"/>
              </a:rPr>
              <a:t>e dos impostos sobre produção e importação, líquido de subsídios.</a:t>
            </a:r>
          </a:p>
          <a:p>
            <a:pPr algn="just">
              <a:buClr>
                <a:schemeClr val="tx1"/>
              </a:buClr>
              <a:buSzPct val="100000"/>
              <a:buFont typeface="Wingdings" panose="05000000000000000000" pitchFamily="2" charset="2"/>
              <a:buChar char="§"/>
            </a:pPr>
            <a:endParaRPr lang="pt-BR" sz="200" dirty="0">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r>
              <a:rPr lang="pt-BR" sz="2600" b="1" dirty="0">
                <a:latin typeface="Arial" panose="020B0604020202020204" pitchFamily="34" charset="0"/>
                <a:cs typeface="Arial" panose="020B0604020202020204" pitchFamily="34" charset="0"/>
              </a:rPr>
              <a:t>Excedente Operacional Bruto </a:t>
            </a:r>
            <a:r>
              <a:rPr lang="pt-BR" sz="2600" b="1" dirty="0">
                <a:latin typeface="Calibri" panose="020F0502020204030204" pitchFamily="34" charset="0"/>
                <a:cs typeface="Calibri" panose="020F0502020204030204" pitchFamily="34" charset="0"/>
              </a:rPr>
              <a:t>→ </a:t>
            </a:r>
            <a:r>
              <a:rPr lang="pt-BR" sz="2600" dirty="0">
                <a:latin typeface="Arial" panose="020B0604020202020204" pitchFamily="34" charset="0"/>
                <a:cs typeface="Arial" panose="020B0604020202020204" pitchFamily="34" charset="0"/>
              </a:rPr>
              <a:t>É uma </a:t>
            </a:r>
            <a:r>
              <a:rPr lang="pt-BR" sz="2600" i="1" dirty="0">
                <a:latin typeface="Arial" panose="020B0604020202020204" pitchFamily="34" charset="0"/>
                <a:cs typeface="Arial" panose="020B0604020202020204" pitchFamily="34" charset="0"/>
              </a:rPr>
              <a:t>proxy </a:t>
            </a:r>
            <a:r>
              <a:rPr lang="pt-BR" sz="2600" dirty="0">
                <a:latin typeface="Arial" panose="020B0604020202020204" pitchFamily="34" charset="0"/>
                <a:cs typeface="Arial" panose="020B0604020202020204" pitchFamily="34" charset="0"/>
              </a:rPr>
              <a:t>do lucro bruto da renda gerada pelas empresas. Lucro líquido do exercício, antes do IR; doações e contribuições; resultado em participações societárias; despesas com </a:t>
            </a:r>
            <a:r>
              <a:rPr lang="pt-BR" sz="2600" i="1" dirty="0">
                <a:latin typeface="Arial" panose="020B0604020202020204" pitchFamily="34" charset="0"/>
                <a:cs typeface="Arial" panose="020B0604020202020204" pitchFamily="34" charset="0"/>
              </a:rPr>
              <a:t>royalties</a:t>
            </a:r>
            <a:r>
              <a:rPr lang="pt-BR" sz="2600" dirty="0">
                <a:latin typeface="Arial" panose="020B0604020202020204" pitchFamily="34" charset="0"/>
                <a:cs typeface="Arial" panose="020B0604020202020204" pitchFamily="34" charset="0"/>
              </a:rPr>
              <a:t>, distribuições no exercício.</a:t>
            </a:r>
          </a:p>
          <a:p>
            <a:pPr algn="just">
              <a:buClr>
                <a:schemeClr val="tx1"/>
              </a:buClr>
              <a:buSzPct val="101000"/>
              <a:buFont typeface="Wingdings" panose="05000000000000000000" pitchFamily="2" charset="2"/>
              <a:buChar char="§"/>
            </a:pPr>
            <a:endParaRPr lang="pt-BR" sz="200" dirty="0">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r>
              <a:rPr lang="pt-BR" sz="2600" b="1" dirty="0">
                <a:latin typeface="Arial" panose="020B0604020202020204" pitchFamily="34" charset="0"/>
                <a:cs typeface="Arial" panose="020B0604020202020204" pitchFamily="34" charset="0"/>
              </a:rPr>
              <a:t>Rendimento Misto </a:t>
            </a:r>
            <a:r>
              <a:rPr lang="pt-BR" sz="2600" b="1" dirty="0">
                <a:latin typeface="Calibri" panose="020F0502020204030204" pitchFamily="34" charset="0"/>
                <a:cs typeface="Calibri" panose="020F0502020204030204" pitchFamily="34" charset="0"/>
              </a:rPr>
              <a:t>→ </a:t>
            </a:r>
            <a:r>
              <a:rPr lang="pt-BR" sz="2600" dirty="0">
                <a:latin typeface="Arial" panose="020B0604020202020204" pitchFamily="34" charset="0"/>
                <a:cs typeface="Arial" panose="020B0604020202020204" pitchFamily="34" charset="0"/>
              </a:rPr>
              <a:t>Ganhos recebidos pelos proprietários de empresas não constituídas em sociedade, pertencentes às famílias, sejam eles trabalhadores por conta própria (autônomos) ou empregadores informais. É obtido através de entrevistas à população.</a:t>
            </a:r>
          </a:p>
          <a:p>
            <a:pPr lvl="1" algn="just">
              <a:buClr>
                <a:schemeClr val="tx1"/>
              </a:buClr>
              <a:buSzPct val="101000"/>
              <a:buFont typeface="Wingdings" panose="05000000000000000000" pitchFamily="2" charset="2"/>
              <a:buChar char="§"/>
            </a:pPr>
            <a:endParaRPr lang="pt-BR" sz="2600" dirty="0">
              <a:latin typeface="Arial" panose="020B0604020202020204" pitchFamily="34" charset="0"/>
              <a:cs typeface="Arial" panose="020B0604020202020204" pitchFamily="34" charset="0"/>
            </a:endParaRPr>
          </a:p>
          <a:p>
            <a:pPr algn="just">
              <a:buClr>
                <a:schemeClr val="tx1"/>
              </a:buClr>
              <a:buSzPct val="100000"/>
              <a:buFont typeface="Wingdings" panose="05000000000000000000" pitchFamily="2" charset="2"/>
              <a:buChar char="§"/>
            </a:pPr>
            <a:endParaRPr lang="pt-BR" sz="2600" dirty="0">
              <a:latin typeface="Arial" panose="020B0604020202020204" pitchFamily="34" charset="0"/>
              <a:cs typeface="Arial" panose="020B0604020202020204" pitchFamily="34" charset="0"/>
            </a:endParaRPr>
          </a:p>
          <a:p>
            <a:pPr algn="just">
              <a:buClr>
                <a:schemeClr val="tx1"/>
              </a:buClr>
              <a:buSzPct val="100000"/>
              <a:buFont typeface="Wingdings" panose="05000000000000000000" pitchFamily="2" charset="2"/>
              <a:buChar char="§"/>
            </a:pPr>
            <a:endParaRPr lang="pt-BR" sz="2600" dirty="0">
              <a:latin typeface="Arial" panose="020B0604020202020204" pitchFamily="34" charset="0"/>
              <a:cs typeface="Arial" panose="020B0604020202020204" pitchFamily="34" charset="0"/>
            </a:endParaRPr>
          </a:p>
          <a:p>
            <a:pPr algn="just">
              <a:buClr>
                <a:schemeClr val="tx1"/>
              </a:buClr>
              <a:buSzPct val="100000"/>
              <a:buFont typeface="Wingdings" panose="05000000000000000000" pitchFamily="2" charset="2"/>
              <a:buChar char="§"/>
            </a:pPr>
            <a:endParaRPr lang="pt-BR" sz="2600" dirty="0">
              <a:latin typeface="Arial" panose="020B0604020202020204" pitchFamily="34" charset="0"/>
              <a:cs typeface="Arial" panose="020B0604020202020204" pitchFamily="34" charset="0"/>
            </a:endParaRPr>
          </a:p>
          <a:p>
            <a:pPr algn="just">
              <a:buClr>
                <a:schemeClr val="tx1"/>
              </a:buClr>
              <a:buSzPct val="100000"/>
              <a:buFont typeface="Wingdings" panose="05000000000000000000" pitchFamily="2" charset="2"/>
              <a:buChar char="§"/>
            </a:pPr>
            <a:endParaRPr lang="pt-B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75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5728BBD-C5CB-481F-B511-38CA46FBD2FD}"/>
              </a:ext>
            </a:extLst>
          </p:cNvPr>
          <p:cNvSpPr>
            <a:spLocks noGrp="1"/>
          </p:cNvSpPr>
          <p:nvPr>
            <p:ph type="title"/>
          </p:nvPr>
        </p:nvSpPr>
        <p:spPr>
          <a:xfrm>
            <a:off x="278294" y="113333"/>
            <a:ext cx="11648663" cy="1325563"/>
          </a:xfrm>
        </p:spPr>
        <p:txBody>
          <a:bodyPr>
            <a:normAutofit/>
          </a:bodyPr>
          <a:lstStyle/>
          <a:p>
            <a:r>
              <a:rPr lang="pt-BR" sz="3600" dirty="0" err="1">
                <a:solidFill>
                  <a:schemeClr val="tx1"/>
                </a:solidFill>
                <a:effectLst/>
                <a:latin typeface="Arial" panose="020B0604020202020204" pitchFamily="34" charset="0"/>
                <a:cs typeface="Arial" panose="020B0604020202020204" pitchFamily="34" charset="0"/>
              </a:rPr>
              <a:t>CEIs</a:t>
            </a:r>
            <a:r>
              <a:rPr lang="pt-BR" sz="3600" dirty="0">
                <a:solidFill>
                  <a:schemeClr val="tx1"/>
                </a:solidFill>
                <a:effectLst/>
                <a:latin typeface="Arial" panose="020B0604020202020204" pitchFamily="34" charset="0"/>
                <a:cs typeface="Arial" panose="020B0604020202020204" pitchFamily="34" charset="0"/>
              </a:rPr>
              <a:t>: Contas Correntes – Conta de Renda (Conta 2)</a:t>
            </a:r>
          </a:p>
        </p:txBody>
      </p:sp>
      <p:sp>
        <p:nvSpPr>
          <p:cNvPr id="5" name="Espaço Reservado para Conteúdo 2">
            <a:extLst>
              <a:ext uri="{FF2B5EF4-FFF2-40B4-BE49-F238E27FC236}">
                <a16:creationId xmlns:a16="http://schemas.microsoft.com/office/drawing/2014/main" id="{58724C0F-DF70-430E-BF30-4675B574A97E}"/>
              </a:ext>
            </a:extLst>
          </p:cNvPr>
          <p:cNvSpPr>
            <a:spLocks noGrp="1"/>
          </p:cNvSpPr>
          <p:nvPr>
            <p:ph idx="1"/>
          </p:nvPr>
        </p:nvSpPr>
        <p:spPr>
          <a:xfrm>
            <a:off x="198780" y="911227"/>
            <a:ext cx="11714926" cy="4283624"/>
          </a:xfrm>
        </p:spPr>
        <p:txBody>
          <a:bodyPr>
            <a:noAutofit/>
          </a:bodyPr>
          <a:lstStyle/>
          <a:p>
            <a:pPr algn="just">
              <a:buClr>
                <a:schemeClr val="tx1"/>
              </a:buClr>
              <a:buSzPct val="101000"/>
              <a:buFont typeface="Wingdings" panose="05000000000000000000" pitchFamily="2" charset="2"/>
              <a:buChar char="§"/>
            </a:pPr>
            <a:r>
              <a:rPr lang="pt-BR" sz="3000" b="1" dirty="0">
                <a:latin typeface="Arial" panose="020B0604020202020204" pitchFamily="34" charset="0"/>
                <a:cs typeface="Arial" panose="020B0604020202020204" pitchFamily="34" charset="0"/>
              </a:rPr>
              <a:t>2. Conta da Renda</a:t>
            </a:r>
          </a:p>
          <a:p>
            <a:pPr algn="just">
              <a:buClr>
                <a:schemeClr val="tx1"/>
              </a:buClr>
              <a:buSzPct val="101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lvl="1" algn="just">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2.1. Conta de Distribuição Primária da Renda</a:t>
            </a:r>
          </a:p>
          <a:p>
            <a:pPr lvl="1" algn="just">
              <a:buClr>
                <a:schemeClr val="tx1"/>
              </a:buClr>
              <a:buSzPct val="101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lvl="2" algn="just">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2.1.1. Conta de Geração da Renda </a:t>
            </a:r>
            <a:r>
              <a:rPr lang="pt-BR" sz="3000" dirty="0">
                <a:latin typeface="Arial" panose="020B0604020202020204" pitchFamily="34" charset="0"/>
                <a:cs typeface="Arial" panose="020B0604020202020204" pitchFamily="34" charset="0"/>
                <a:sym typeface="Symbol" panose="05050102010706020507" pitchFamily="18" charset="2"/>
              </a:rPr>
              <a:t></a:t>
            </a:r>
            <a:r>
              <a:rPr lang="pt-BR" sz="3000" dirty="0">
                <a:latin typeface="Arial" panose="020B0604020202020204" pitchFamily="34" charset="0"/>
                <a:cs typeface="Arial" panose="020B0604020202020204" pitchFamily="34" charset="0"/>
              </a:rPr>
              <a:t> </a:t>
            </a:r>
            <a:r>
              <a:rPr lang="pt-BR" sz="3000" b="1" dirty="0">
                <a:latin typeface="Arial" panose="020B0604020202020204" pitchFamily="34" charset="0"/>
                <a:cs typeface="Arial" panose="020B0604020202020204" pitchFamily="34" charset="0"/>
              </a:rPr>
              <a:t>EOB</a:t>
            </a:r>
          </a:p>
          <a:p>
            <a:pPr lvl="2" algn="just">
              <a:buClr>
                <a:schemeClr val="tx1"/>
              </a:buClr>
              <a:buSzPct val="101000"/>
              <a:buFont typeface="Wingdings" panose="05000000000000000000" pitchFamily="2" charset="2"/>
              <a:buChar char="§"/>
            </a:pPr>
            <a:endParaRPr lang="pt-BR" sz="400" b="1" dirty="0">
              <a:latin typeface="Arial" panose="020B0604020202020204" pitchFamily="34" charset="0"/>
              <a:cs typeface="Arial" panose="020B0604020202020204" pitchFamily="34" charset="0"/>
            </a:endParaRPr>
          </a:p>
          <a:p>
            <a:pPr lvl="2" algn="just">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2.1.2. Conta de Alocação da Renda </a:t>
            </a:r>
            <a:r>
              <a:rPr lang="pt-BR" sz="3000" dirty="0">
                <a:latin typeface="Arial" panose="020B0604020202020204" pitchFamily="34" charset="0"/>
                <a:cs typeface="Arial" panose="020B0604020202020204" pitchFamily="34" charset="0"/>
                <a:sym typeface="Symbol" panose="05050102010706020507" pitchFamily="18" charset="2"/>
              </a:rPr>
              <a:t></a:t>
            </a:r>
            <a:r>
              <a:rPr lang="pt-BR" sz="3000" dirty="0">
                <a:latin typeface="Arial" panose="020B0604020202020204" pitchFamily="34" charset="0"/>
                <a:cs typeface="Arial" panose="020B0604020202020204" pitchFamily="34" charset="0"/>
              </a:rPr>
              <a:t> </a:t>
            </a:r>
            <a:r>
              <a:rPr lang="pt-BR" sz="3000" b="1" dirty="0">
                <a:latin typeface="Arial" panose="020B0604020202020204" pitchFamily="34" charset="0"/>
                <a:cs typeface="Arial" panose="020B0604020202020204" pitchFamily="34" charset="0"/>
              </a:rPr>
              <a:t>RNB</a:t>
            </a:r>
          </a:p>
          <a:p>
            <a:pPr lvl="2" algn="just">
              <a:buClr>
                <a:schemeClr val="tx1"/>
              </a:buClr>
              <a:buSzPct val="101000"/>
              <a:buFont typeface="Wingdings" panose="05000000000000000000" pitchFamily="2" charset="2"/>
              <a:buChar char="§"/>
            </a:pPr>
            <a:endParaRPr lang="pt-BR" sz="400" b="1" dirty="0">
              <a:latin typeface="Arial" panose="020B0604020202020204" pitchFamily="34" charset="0"/>
              <a:cs typeface="Arial" panose="020B0604020202020204" pitchFamily="34" charset="0"/>
            </a:endParaRPr>
          </a:p>
          <a:p>
            <a:pPr lvl="1" algn="just">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2.2. Conta de Distribuição Secundária da Renda </a:t>
            </a:r>
            <a:r>
              <a:rPr lang="pt-BR" sz="3000" dirty="0">
                <a:latin typeface="Arial" panose="020B0604020202020204" pitchFamily="34" charset="0"/>
                <a:cs typeface="Arial" panose="020B0604020202020204" pitchFamily="34" charset="0"/>
                <a:sym typeface="Symbol" panose="05050102010706020507" pitchFamily="18" charset="2"/>
              </a:rPr>
              <a:t></a:t>
            </a:r>
            <a:r>
              <a:rPr lang="pt-BR" sz="3000" dirty="0">
                <a:latin typeface="Arial" panose="020B0604020202020204" pitchFamily="34" charset="0"/>
                <a:cs typeface="Arial" panose="020B0604020202020204" pitchFamily="34" charset="0"/>
              </a:rPr>
              <a:t> </a:t>
            </a:r>
            <a:r>
              <a:rPr lang="pt-BR" sz="3000" b="1" dirty="0">
                <a:latin typeface="Arial" panose="020B0604020202020204" pitchFamily="34" charset="0"/>
                <a:cs typeface="Arial" panose="020B0604020202020204" pitchFamily="34" charset="0"/>
              </a:rPr>
              <a:t>RND</a:t>
            </a:r>
          </a:p>
          <a:p>
            <a:pPr lvl="1" algn="just">
              <a:buClr>
                <a:schemeClr val="tx1"/>
              </a:buClr>
              <a:buSzPct val="101000"/>
              <a:buFont typeface="Wingdings" panose="05000000000000000000" pitchFamily="2" charset="2"/>
              <a:buChar char="§"/>
            </a:pPr>
            <a:endParaRPr lang="pt-BR" sz="400" b="1" dirty="0">
              <a:latin typeface="Arial" panose="020B0604020202020204" pitchFamily="34" charset="0"/>
              <a:cs typeface="Arial" panose="020B0604020202020204" pitchFamily="34" charset="0"/>
            </a:endParaRPr>
          </a:p>
          <a:p>
            <a:pPr lvl="1" algn="just">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2.3. Conta de Uso da Renda </a:t>
            </a:r>
            <a:r>
              <a:rPr lang="pt-BR" sz="3000" dirty="0">
                <a:latin typeface="Arial" panose="020B0604020202020204" pitchFamily="34" charset="0"/>
                <a:cs typeface="Arial" panose="020B0604020202020204" pitchFamily="34" charset="0"/>
                <a:sym typeface="Symbol" panose="05050102010706020507" pitchFamily="18" charset="2"/>
              </a:rPr>
              <a:t></a:t>
            </a:r>
            <a:r>
              <a:rPr lang="pt-BR" sz="3000" dirty="0">
                <a:latin typeface="Arial" panose="020B0604020202020204" pitchFamily="34" charset="0"/>
                <a:cs typeface="Arial" panose="020B0604020202020204" pitchFamily="34" charset="0"/>
              </a:rPr>
              <a:t> </a:t>
            </a:r>
            <a:r>
              <a:rPr lang="pt-BR" sz="3000" b="1" dirty="0">
                <a:latin typeface="Arial" panose="020B0604020202020204" pitchFamily="34" charset="0"/>
                <a:cs typeface="Arial" panose="020B0604020202020204" pitchFamily="34" charset="0"/>
              </a:rPr>
              <a:t>S</a:t>
            </a:r>
            <a:r>
              <a:rPr lang="pt-BR" sz="1800" b="1"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235823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 calcmode="lin" valueType="num">
                                      <p:cBhvr additive="base">
                                        <p:cTn id="2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 calcmode="lin" valueType="num">
                                      <p:cBhvr additive="base">
                                        <p:cTn id="2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3411066-0A3E-4355-9006-A9D491AD9ECB}"/>
              </a:ext>
            </a:extLst>
          </p:cNvPr>
          <p:cNvSpPr>
            <a:spLocks noGrp="1"/>
          </p:cNvSpPr>
          <p:nvPr>
            <p:ph type="title"/>
          </p:nvPr>
        </p:nvSpPr>
        <p:spPr>
          <a:xfrm>
            <a:off x="755373" y="20566"/>
            <a:ext cx="11516141" cy="1325563"/>
          </a:xfrm>
        </p:spPr>
        <p:txBody>
          <a:bodyPr>
            <a:normAutofit/>
          </a:bodyPr>
          <a:lstStyle/>
          <a:p>
            <a:r>
              <a:rPr lang="pt-BR" sz="3200" dirty="0" err="1">
                <a:solidFill>
                  <a:schemeClr val="tx1"/>
                </a:solidFill>
                <a:effectLst/>
                <a:latin typeface="Arial" panose="020B0604020202020204" pitchFamily="34" charset="0"/>
                <a:cs typeface="Arial" panose="020B0604020202020204" pitchFamily="34" charset="0"/>
              </a:rPr>
              <a:t>CEIs</a:t>
            </a:r>
            <a:r>
              <a:rPr lang="pt-BR" sz="3200" dirty="0">
                <a:solidFill>
                  <a:schemeClr val="tx1"/>
                </a:solidFill>
                <a:effectLst/>
                <a:latin typeface="Arial" panose="020B0604020202020204" pitchFamily="34" charset="0"/>
                <a:cs typeface="Arial" panose="020B0604020202020204" pitchFamily="34" charset="0"/>
              </a:rPr>
              <a:t>: Contas Correntes – Conta de Renda (Conta 2)</a:t>
            </a:r>
          </a:p>
        </p:txBody>
      </p:sp>
      <p:grpSp>
        <p:nvGrpSpPr>
          <p:cNvPr id="6" name="Agrupar 5">
            <a:extLst>
              <a:ext uri="{FF2B5EF4-FFF2-40B4-BE49-F238E27FC236}">
                <a16:creationId xmlns:a16="http://schemas.microsoft.com/office/drawing/2014/main" id="{61ED0292-1059-4955-BE6C-9A0F9EA7968E}"/>
              </a:ext>
            </a:extLst>
          </p:cNvPr>
          <p:cNvGrpSpPr/>
          <p:nvPr/>
        </p:nvGrpSpPr>
        <p:grpSpPr>
          <a:xfrm>
            <a:off x="0" y="543338"/>
            <a:ext cx="12192000" cy="6314661"/>
            <a:chOff x="0" y="516836"/>
            <a:chExt cx="12192000" cy="6341164"/>
          </a:xfrm>
        </p:grpSpPr>
        <p:pic>
          <p:nvPicPr>
            <p:cNvPr id="4" name="Imagem 3">
              <a:extLst>
                <a:ext uri="{FF2B5EF4-FFF2-40B4-BE49-F238E27FC236}">
                  <a16:creationId xmlns:a16="http://schemas.microsoft.com/office/drawing/2014/main" id="{BC8E7866-A32C-4673-AA9B-B02AF05489F4}"/>
                </a:ext>
              </a:extLst>
            </p:cNvPr>
            <p:cNvPicPr>
              <a:picLocks noChangeAspect="1"/>
            </p:cNvPicPr>
            <p:nvPr/>
          </p:nvPicPr>
          <p:blipFill>
            <a:blip r:embed="rId2"/>
            <a:stretch>
              <a:fillRect/>
            </a:stretch>
          </p:blipFill>
          <p:spPr>
            <a:xfrm>
              <a:off x="0" y="516836"/>
              <a:ext cx="12192000" cy="6341164"/>
            </a:xfrm>
            <a:prstGeom prst="rect">
              <a:avLst/>
            </a:prstGeom>
            <a:ln w="38100">
              <a:solidFill>
                <a:schemeClr val="tx1"/>
              </a:solidFill>
            </a:ln>
          </p:spPr>
        </p:pic>
        <p:sp>
          <p:nvSpPr>
            <p:cNvPr id="3" name="Retângulo 2">
              <a:extLst>
                <a:ext uri="{FF2B5EF4-FFF2-40B4-BE49-F238E27FC236}">
                  <a16:creationId xmlns:a16="http://schemas.microsoft.com/office/drawing/2014/main" id="{BB78499B-6B5F-4096-9418-AD5C1EA3B25A}"/>
                </a:ext>
              </a:extLst>
            </p:cNvPr>
            <p:cNvSpPr/>
            <p:nvPr/>
          </p:nvSpPr>
          <p:spPr>
            <a:xfrm>
              <a:off x="5075583" y="4240696"/>
              <a:ext cx="45719" cy="119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7" name="Retângulo 6">
            <a:extLst>
              <a:ext uri="{FF2B5EF4-FFF2-40B4-BE49-F238E27FC236}">
                <a16:creationId xmlns:a16="http://schemas.microsoft.com/office/drawing/2014/main" id="{E81CE706-AA47-4C90-A67C-B6C783657BA0}"/>
              </a:ext>
            </a:extLst>
          </p:cNvPr>
          <p:cNvSpPr/>
          <p:nvPr/>
        </p:nvSpPr>
        <p:spPr>
          <a:xfrm>
            <a:off x="2544417" y="3260035"/>
            <a:ext cx="9501809" cy="37106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CA6E700D-DAEA-4C5E-8F5B-0D47686E00A2}"/>
              </a:ext>
            </a:extLst>
          </p:cNvPr>
          <p:cNvSpPr/>
          <p:nvPr/>
        </p:nvSpPr>
        <p:spPr>
          <a:xfrm>
            <a:off x="2551045" y="5280993"/>
            <a:ext cx="9501809" cy="64272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0DEC72FC-8C7B-4260-9C7F-68CBACC79816}"/>
              </a:ext>
            </a:extLst>
          </p:cNvPr>
          <p:cNvSpPr/>
          <p:nvPr/>
        </p:nvSpPr>
        <p:spPr>
          <a:xfrm>
            <a:off x="2551045" y="2875723"/>
            <a:ext cx="9501809" cy="35117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F36EBFC5-0353-4EB4-8D60-3DD307AA1871}"/>
              </a:ext>
            </a:extLst>
          </p:cNvPr>
          <p:cNvSpPr/>
          <p:nvPr/>
        </p:nvSpPr>
        <p:spPr>
          <a:xfrm>
            <a:off x="2537793" y="4459357"/>
            <a:ext cx="9501809" cy="37106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1C5C0525-4686-4EDE-9D2A-C312382026A1}"/>
              </a:ext>
            </a:extLst>
          </p:cNvPr>
          <p:cNvSpPr/>
          <p:nvPr/>
        </p:nvSpPr>
        <p:spPr>
          <a:xfrm>
            <a:off x="2557673" y="4876799"/>
            <a:ext cx="9501809" cy="37106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33070F1C-47DE-4C87-BBF8-1396F0043E93}"/>
              </a:ext>
            </a:extLst>
          </p:cNvPr>
          <p:cNvSpPr/>
          <p:nvPr/>
        </p:nvSpPr>
        <p:spPr>
          <a:xfrm>
            <a:off x="2564495" y="1834467"/>
            <a:ext cx="9475108" cy="59068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89146416-3DF7-45DC-89B3-E2CD4B91D633}"/>
              </a:ext>
            </a:extLst>
          </p:cNvPr>
          <p:cNvSpPr/>
          <p:nvPr/>
        </p:nvSpPr>
        <p:spPr>
          <a:xfrm>
            <a:off x="2557673" y="2485810"/>
            <a:ext cx="9488553" cy="33027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2B7A9667-C3C4-4341-9D4C-060159B97062}"/>
              </a:ext>
            </a:extLst>
          </p:cNvPr>
          <p:cNvSpPr/>
          <p:nvPr/>
        </p:nvSpPr>
        <p:spPr>
          <a:xfrm>
            <a:off x="198981" y="1383897"/>
            <a:ext cx="2756254" cy="38527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0391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5">
            <a:extLst>
              <a:ext uri="{FF2B5EF4-FFF2-40B4-BE49-F238E27FC236}">
                <a16:creationId xmlns:a16="http://schemas.microsoft.com/office/drawing/2014/main" id="{0B9D231F-56E0-4825-994C-80BBFD82599F}"/>
              </a:ext>
            </a:extLst>
          </p:cNvPr>
          <p:cNvGraphicFramePr>
            <a:graphicFrameLocks noChangeAspect="1"/>
          </p:cNvGraphicFramePr>
          <p:nvPr>
            <p:extLst>
              <p:ext uri="{D42A27DB-BD31-4B8C-83A1-F6EECF244321}">
                <p14:modId xmlns:p14="http://schemas.microsoft.com/office/powerpoint/2010/main" val="768369325"/>
              </p:ext>
            </p:extLst>
          </p:nvPr>
        </p:nvGraphicFramePr>
        <p:xfrm>
          <a:off x="224441" y="686154"/>
          <a:ext cx="5457278" cy="779069"/>
        </p:xfrm>
        <a:graphic>
          <a:graphicData uri="http://schemas.openxmlformats.org/presentationml/2006/ole">
            <mc:AlternateContent xmlns:mc="http://schemas.openxmlformats.org/markup-compatibility/2006">
              <mc:Choice xmlns:v="urn:schemas-microsoft-com:vml" Requires="v">
                <p:oleObj name="Equation" r:id="rId2" imgW="1917360" imgH="279360" progId="Equation.DSMT4">
                  <p:embed/>
                </p:oleObj>
              </mc:Choice>
              <mc:Fallback>
                <p:oleObj name="Equation" r:id="rId2" imgW="1917360" imgH="279360" progId="Equation.DSMT4">
                  <p:embed/>
                  <p:pic>
                    <p:nvPicPr>
                      <p:cNvPr id="4" name="Object 5">
                        <a:extLst>
                          <a:ext uri="{FF2B5EF4-FFF2-40B4-BE49-F238E27FC236}">
                            <a16:creationId xmlns:a16="http://schemas.microsoft.com/office/drawing/2014/main" id="{98C5F02B-A080-4D84-A4A1-0E7E926BE532}"/>
                          </a:ext>
                        </a:extLst>
                      </p:cNvPr>
                      <p:cNvPicPr>
                        <a:picLocks noChangeAspect="1" noChangeArrowheads="1"/>
                      </p:cNvPicPr>
                      <p:nvPr/>
                    </p:nvPicPr>
                    <p:blipFill>
                      <a:blip r:embed="rId3"/>
                      <a:srcRect/>
                      <a:stretch>
                        <a:fillRect/>
                      </a:stretch>
                    </p:blipFill>
                    <p:spPr bwMode="auto">
                      <a:xfrm>
                        <a:off x="224441" y="686154"/>
                        <a:ext cx="5457278" cy="779069"/>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6" name="Object 5">
            <a:extLst>
              <a:ext uri="{FF2B5EF4-FFF2-40B4-BE49-F238E27FC236}">
                <a16:creationId xmlns:a16="http://schemas.microsoft.com/office/drawing/2014/main" id="{36051BEE-7587-4153-B9AD-523747ACD93A}"/>
              </a:ext>
            </a:extLst>
          </p:cNvPr>
          <p:cNvGraphicFramePr>
            <a:graphicFrameLocks noChangeAspect="1"/>
          </p:cNvGraphicFramePr>
          <p:nvPr>
            <p:extLst>
              <p:ext uri="{D42A27DB-BD31-4B8C-83A1-F6EECF244321}">
                <p14:modId xmlns:p14="http://schemas.microsoft.com/office/powerpoint/2010/main" val="1375930669"/>
              </p:ext>
            </p:extLst>
          </p:nvPr>
        </p:nvGraphicFramePr>
        <p:xfrm>
          <a:off x="162287" y="1598120"/>
          <a:ext cx="1670633" cy="557498"/>
        </p:xfrm>
        <a:graphic>
          <a:graphicData uri="http://schemas.openxmlformats.org/presentationml/2006/ole">
            <mc:AlternateContent xmlns:mc="http://schemas.openxmlformats.org/markup-compatibility/2006">
              <mc:Choice xmlns:v="urn:schemas-microsoft-com:vml" Requires="v">
                <p:oleObj name="Equation" r:id="rId4" imgW="596880" imgH="203040" progId="Equation.DSMT4">
                  <p:embed/>
                </p:oleObj>
              </mc:Choice>
              <mc:Fallback>
                <p:oleObj name="Equation" r:id="rId4" imgW="596880" imgH="203040" progId="Equation.DSMT4">
                  <p:embed/>
                  <p:pic>
                    <p:nvPicPr>
                      <p:cNvPr id="5" name="Object 5">
                        <a:extLst>
                          <a:ext uri="{FF2B5EF4-FFF2-40B4-BE49-F238E27FC236}">
                            <a16:creationId xmlns:a16="http://schemas.microsoft.com/office/drawing/2014/main" id="{0B9D231F-56E0-4825-994C-80BBFD82599F}"/>
                          </a:ext>
                        </a:extLst>
                      </p:cNvPr>
                      <p:cNvPicPr>
                        <a:picLocks noChangeAspect="1" noChangeArrowheads="1"/>
                      </p:cNvPicPr>
                      <p:nvPr/>
                    </p:nvPicPr>
                    <p:blipFill>
                      <a:blip r:embed="rId5"/>
                      <a:srcRect/>
                      <a:stretch>
                        <a:fillRect/>
                      </a:stretch>
                    </p:blipFill>
                    <p:spPr bwMode="auto">
                      <a:xfrm>
                        <a:off x="162287" y="1598120"/>
                        <a:ext cx="1670633" cy="557498"/>
                      </a:xfrm>
                      <a:prstGeom prst="rect">
                        <a:avLst/>
                      </a:prstGeom>
                      <a:noFill/>
                      <a:ln>
                        <a:noFill/>
                      </a:ln>
                    </p:spPr>
                  </p:pic>
                </p:oleObj>
              </mc:Fallback>
            </mc:AlternateContent>
          </a:graphicData>
        </a:graphic>
      </p:graphicFrame>
      <p:graphicFrame>
        <p:nvGraphicFramePr>
          <p:cNvPr id="7" name="Object 5">
            <a:extLst>
              <a:ext uri="{FF2B5EF4-FFF2-40B4-BE49-F238E27FC236}">
                <a16:creationId xmlns:a16="http://schemas.microsoft.com/office/drawing/2014/main" id="{8D2501D7-65BE-4EC7-B104-9DD3E1ADB5E6}"/>
              </a:ext>
            </a:extLst>
          </p:cNvPr>
          <p:cNvGraphicFramePr>
            <a:graphicFrameLocks noChangeAspect="1"/>
          </p:cNvGraphicFramePr>
          <p:nvPr>
            <p:extLst>
              <p:ext uri="{D42A27DB-BD31-4B8C-83A1-F6EECF244321}">
                <p14:modId xmlns:p14="http://schemas.microsoft.com/office/powerpoint/2010/main" val="2579249982"/>
              </p:ext>
            </p:extLst>
          </p:nvPr>
        </p:nvGraphicFramePr>
        <p:xfrm>
          <a:off x="162288" y="2184455"/>
          <a:ext cx="1103812" cy="557498"/>
        </p:xfrm>
        <a:graphic>
          <a:graphicData uri="http://schemas.openxmlformats.org/presentationml/2006/ole">
            <mc:AlternateContent xmlns:mc="http://schemas.openxmlformats.org/markup-compatibility/2006">
              <mc:Choice xmlns:v="urn:schemas-microsoft-com:vml" Requires="v">
                <p:oleObj name="Equation" r:id="rId6" imgW="393480" imgH="203040" progId="Equation.DSMT4">
                  <p:embed/>
                </p:oleObj>
              </mc:Choice>
              <mc:Fallback>
                <p:oleObj name="Equation" r:id="rId6" imgW="393480" imgH="203040" progId="Equation.DSMT4">
                  <p:embed/>
                  <p:pic>
                    <p:nvPicPr>
                      <p:cNvPr id="6" name="Object 5">
                        <a:extLst>
                          <a:ext uri="{FF2B5EF4-FFF2-40B4-BE49-F238E27FC236}">
                            <a16:creationId xmlns:a16="http://schemas.microsoft.com/office/drawing/2014/main" id="{36051BEE-7587-4153-B9AD-523747ACD93A}"/>
                          </a:ext>
                        </a:extLst>
                      </p:cNvPr>
                      <p:cNvPicPr>
                        <a:picLocks noChangeAspect="1" noChangeArrowheads="1"/>
                      </p:cNvPicPr>
                      <p:nvPr/>
                    </p:nvPicPr>
                    <p:blipFill>
                      <a:blip r:embed="rId7"/>
                      <a:srcRect/>
                      <a:stretch>
                        <a:fillRect/>
                      </a:stretch>
                    </p:blipFill>
                    <p:spPr bwMode="auto">
                      <a:xfrm>
                        <a:off x="162288" y="2184455"/>
                        <a:ext cx="1103812" cy="557498"/>
                      </a:xfrm>
                      <a:prstGeom prst="rect">
                        <a:avLst/>
                      </a:prstGeom>
                      <a:noFill/>
                      <a:ln>
                        <a:noFill/>
                      </a:ln>
                    </p:spPr>
                  </p:pic>
                </p:oleObj>
              </mc:Fallback>
            </mc:AlternateContent>
          </a:graphicData>
        </a:graphic>
      </p:graphicFrame>
      <p:graphicFrame>
        <p:nvGraphicFramePr>
          <p:cNvPr id="8" name="Object 5">
            <a:extLst>
              <a:ext uri="{FF2B5EF4-FFF2-40B4-BE49-F238E27FC236}">
                <a16:creationId xmlns:a16="http://schemas.microsoft.com/office/drawing/2014/main" id="{144EB3BA-FB2C-45CF-B9F7-8994BF279844}"/>
              </a:ext>
            </a:extLst>
          </p:cNvPr>
          <p:cNvGraphicFramePr>
            <a:graphicFrameLocks noChangeAspect="1"/>
          </p:cNvGraphicFramePr>
          <p:nvPr>
            <p:extLst>
              <p:ext uri="{D42A27DB-BD31-4B8C-83A1-F6EECF244321}">
                <p14:modId xmlns:p14="http://schemas.microsoft.com/office/powerpoint/2010/main" val="3349692380"/>
              </p:ext>
            </p:extLst>
          </p:nvPr>
        </p:nvGraphicFramePr>
        <p:xfrm>
          <a:off x="162288" y="3057038"/>
          <a:ext cx="1459940" cy="661914"/>
        </p:xfrm>
        <a:graphic>
          <a:graphicData uri="http://schemas.openxmlformats.org/presentationml/2006/ole">
            <mc:AlternateContent xmlns:mc="http://schemas.openxmlformats.org/markup-compatibility/2006">
              <mc:Choice xmlns:v="urn:schemas-microsoft-com:vml" Requires="v">
                <p:oleObj name="Equation" r:id="rId8" imgW="520560" imgH="241200" progId="Equation.DSMT4">
                  <p:embed/>
                </p:oleObj>
              </mc:Choice>
              <mc:Fallback>
                <p:oleObj name="Equation" r:id="rId8" imgW="520560" imgH="241200" progId="Equation.DSMT4">
                  <p:embed/>
                  <p:pic>
                    <p:nvPicPr>
                      <p:cNvPr id="7" name="Object 5">
                        <a:extLst>
                          <a:ext uri="{FF2B5EF4-FFF2-40B4-BE49-F238E27FC236}">
                            <a16:creationId xmlns:a16="http://schemas.microsoft.com/office/drawing/2014/main" id="{8D2501D7-65BE-4EC7-B104-9DD3E1ADB5E6}"/>
                          </a:ext>
                        </a:extLst>
                      </p:cNvPr>
                      <p:cNvPicPr>
                        <a:picLocks noChangeAspect="1" noChangeArrowheads="1"/>
                      </p:cNvPicPr>
                      <p:nvPr/>
                    </p:nvPicPr>
                    <p:blipFill>
                      <a:blip r:embed="rId9"/>
                      <a:srcRect/>
                      <a:stretch>
                        <a:fillRect/>
                      </a:stretch>
                    </p:blipFill>
                    <p:spPr bwMode="auto">
                      <a:xfrm>
                        <a:off x="162288" y="3057038"/>
                        <a:ext cx="1459940" cy="661914"/>
                      </a:xfrm>
                      <a:prstGeom prst="rect">
                        <a:avLst/>
                      </a:prstGeom>
                      <a:noFill/>
                      <a:ln>
                        <a:noFill/>
                      </a:ln>
                    </p:spPr>
                  </p:pic>
                </p:oleObj>
              </mc:Fallback>
            </mc:AlternateContent>
          </a:graphicData>
        </a:graphic>
      </p:graphicFrame>
      <p:graphicFrame>
        <p:nvGraphicFramePr>
          <p:cNvPr id="9" name="Object 5">
            <a:extLst>
              <a:ext uri="{FF2B5EF4-FFF2-40B4-BE49-F238E27FC236}">
                <a16:creationId xmlns:a16="http://schemas.microsoft.com/office/drawing/2014/main" id="{22038554-509B-4362-8DA8-969C7D4B0784}"/>
              </a:ext>
            </a:extLst>
          </p:cNvPr>
          <p:cNvGraphicFramePr>
            <a:graphicFrameLocks noChangeAspect="1"/>
          </p:cNvGraphicFramePr>
          <p:nvPr>
            <p:extLst>
              <p:ext uri="{D42A27DB-BD31-4B8C-83A1-F6EECF244321}">
                <p14:modId xmlns:p14="http://schemas.microsoft.com/office/powerpoint/2010/main" val="3007017368"/>
              </p:ext>
            </p:extLst>
          </p:nvPr>
        </p:nvGraphicFramePr>
        <p:xfrm>
          <a:off x="211189" y="4913812"/>
          <a:ext cx="1282807" cy="626488"/>
        </p:xfrm>
        <a:graphic>
          <a:graphicData uri="http://schemas.openxmlformats.org/presentationml/2006/ole">
            <mc:AlternateContent xmlns:mc="http://schemas.openxmlformats.org/markup-compatibility/2006">
              <mc:Choice xmlns:v="urn:schemas-microsoft-com:vml" Requires="v">
                <p:oleObj name="Equation" r:id="rId10" imgW="457200" imgH="228600" progId="Equation.DSMT4">
                  <p:embed/>
                </p:oleObj>
              </mc:Choice>
              <mc:Fallback>
                <p:oleObj name="Equation" r:id="rId10" imgW="457200" imgH="228600" progId="Equation.DSMT4">
                  <p:embed/>
                  <p:pic>
                    <p:nvPicPr>
                      <p:cNvPr id="8" name="Object 5">
                        <a:extLst>
                          <a:ext uri="{FF2B5EF4-FFF2-40B4-BE49-F238E27FC236}">
                            <a16:creationId xmlns:a16="http://schemas.microsoft.com/office/drawing/2014/main" id="{144EB3BA-FB2C-45CF-B9F7-8994BF279844}"/>
                          </a:ext>
                        </a:extLst>
                      </p:cNvPr>
                      <p:cNvPicPr>
                        <a:picLocks noChangeAspect="1" noChangeArrowheads="1"/>
                      </p:cNvPicPr>
                      <p:nvPr/>
                    </p:nvPicPr>
                    <p:blipFill>
                      <a:blip r:embed="rId11"/>
                      <a:srcRect/>
                      <a:stretch>
                        <a:fillRect/>
                      </a:stretch>
                    </p:blipFill>
                    <p:spPr bwMode="auto">
                      <a:xfrm>
                        <a:off x="211189" y="4913812"/>
                        <a:ext cx="1282807" cy="626488"/>
                      </a:xfrm>
                      <a:prstGeom prst="rect">
                        <a:avLst/>
                      </a:prstGeom>
                      <a:noFill/>
                      <a:ln>
                        <a:noFill/>
                      </a:ln>
                    </p:spPr>
                  </p:pic>
                </p:oleObj>
              </mc:Fallback>
            </mc:AlternateContent>
          </a:graphicData>
        </a:graphic>
      </p:graphicFrame>
      <p:graphicFrame>
        <p:nvGraphicFramePr>
          <p:cNvPr id="10" name="Object 5">
            <a:extLst>
              <a:ext uri="{FF2B5EF4-FFF2-40B4-BE49-F238E27FC236}">
                <a16:creationId xmlns:a16="http://schemas.microsoft.com/office/drawing/2014/main" id="{33BC0375-62AC-4C3C-B260-9BC75E0FE657}"/>
              </a:ext>
            </a:extLst>
          </p:cNvPr>
          <p:cNvGraphicFramePr>
            <a:graphicFrameLocks noChangeAspect="1"/>
          </p:cNvGraphicFramePr>
          <p:nvPr>
            <p:extLst>
              <p:ext uri="{D42A27DB-BD31-4B8C-83A1-F6EECF244321}">
                <p14:modId xmlns:p14="http://schemas.microsoft.com/office/powerpoint/2010/main" val="2775309188"/>
              </p:ext>
            </p:extLst>
          </p:nvPr>
        </p:nvGraphicFramePr>
        <p:xfrm>
          <a:off x="189211" y="4010334"/>
          <a:ext cx="2526461" cy="697341"/>
        </p:xfrm>
        <a:graphic>
          <a:graphicData uri="http://schemas.openxmlformats.org/presentationml/2006/ole">
            <mc:AlternateContent xmlns:mc="http://schemas.openxmlformats.org/markup-compatibility/2006">
              <mc:Choice xmlns:v="urn:schemas-microsoft-com:vml" Requires="v">
                <p:oleObj name="Equation" r:id="rId12" imgW="901440" imgH="253800" progId="Equation.DSMT4">
                  <p:embed/>
                </p:oleObj>
              </mc:Choice>
              <mc:Fallback>
                <p:oleObj name="Equation" r:id="rId12" imgW="901440" imgH="253800" progId="Equation.DSMT4">
                  <p:embed/>
                  <p:pic>
                    <p:nvPicPr>
                      <p:cNvPr id="8" name="Object 5">
                        <a:extLst>
                          <a:ext uri="{FF2B5EF4-FFF2-40B4-BE49-F238E27FC236}">
                            <a16:creationId xmlns:a16="http://schemas.microsoft.com/office/drawing/2014/main" id="{144EB3BA-FB2C-45CF-B9F7-8994BF279844}"/>
                          </a:ext>
                        </a:extLst>
                      </p:cNvPr>
                      <p:cNvPicPr>
                        <a:picLocks noChangeAspect="1" noChangeArrowheads="1"/>
                      </p:cNvPicPr>
                      <p:nvPr/>
                    </p:nvPicPr>
                    <p:blipFill>
                      <a:blip r:embed="rId13"/>
                      <a:srcRect/>
                      <a:stretch>
                        <a:fillRect/>
                      </a:stretch>
                    </p:blipFill>
                    <p:spPr bwMode="auto">
                      <a:xfrm>
                        <a:off x="189211" y="4010334"/>
                        <a:ext cx="2526461" cy="697341"/>
                      </a:xfrm>
                      <a:prstGeom prst="rect">
                        <a:avLst/>
                      </a:prstGeom>
                      <a:noFill/>
                      <a:ln>
                        <a:noFill/>
                      </a:ln>
                    </p:spPr>
                  </p:pic>
                </p:oleObj>
              </mc:Fallback>
            </mc:AlternateContent>
          </a:graphicData>
        </a:graphic>
      </p:graphicFrame>
      <p:sp>
        <p:nvSpPr>
          <p:cNvPr id="11" name="CaixaDeTexto 10">
            <a:extLst>
              <a:ext uri="{FF2B5EF4-FFF2-40B4-BE49-F238E27FC236}">
                <a16:creationId xmlns:a16="http://schemas.microsoft.com/office/drawing/2014/main" id="{77BEAE7B-26F9-4056-A60F-0F6B9CED95C2}"/>
              </a:ext>
            </a:extLst>
          </p:cNvPr>
          <p:cNvSpPr txBox="1"/>
          <p:nvPr/>
        </p:nvSpPr>
        <p:spPr>
          <a:xfrm>
            <a:off x="1862993" y="1671361"/>
            <a:ext cx="7830941" cy="492443"/>
          </a:xfrm>
          <a:prstGeom prst="rect">
            <a:avLst/>
          </a:prstGeom>
          <a:noFill/>
        </p:spPr>
        <p:txBody>
          <a:bodyPr wrap="square" rtlCol="0">
            <a:spAutoFit/>
          </a:bodyPr>
          <a:lstStyle/>
          <a:p>
            <a:r>
              <a:rPr lang="pt-BR" sz="2600" dirty="0">
                <a:latin typeface="Arial" panose="020B0604020202020204" pitchFamily="34" charset="0"/>
                <a:cs typeface="Arial" panose="020B0604020202020204" pitchFamily="34" charset="0"/>
              </a:rPr>
              <a:t>excedente operacional bruto.</a:t>
            </a:r>
          </a:p>
        </p:txBody>
      </p:sp>
      <p:sp>
        <p:nvSpPr>
          <p:cNvPr id="12" name="CaixaDeTexto 11">
            <a:extLst>
              <a:ext uri="{FF2B5EF4-FFF2-40B4-BE49-F238E27FC236}">
                <a16:creationId xmlns:a16="http://schemas.microsoft.com/office/drawing/2014/main" id="{A918E833-B226-499C-BFB1-CEE5E1412EE4}"/>
              </a:ext>
            </a:extLst>
          </p:cNvPr>
          <p:cNvSpPr txBox="1"/>
          <p:nvPr/>
        </p:nvSpPr>
        <p:spPr>
          <a:xfrm>
            <a:off x="1284404" y="2246241"/>
            <a:ext cx="10629299" cy="892552"/>
          </a:xfrm>
          <a:prstGeom prst="rect">
            <a:avLst/>
          </a:prstGeom>
          <a:noFill/>
        </p:spPr>
        <p:txBody>
          <a:bodyPr wrap="square" rtlCol="0">
            <a:spAutoFit/>
          </a:bodyPr>
          <a:lstStyle/>
          <a:p>
            <a:pPr algn="just"/>
            <a:r>
              <a:rPr lang="pt-BR" sz="2600" dirty="0">
                <a:latin typeface="Arial" panose="020B0604020202020204" pitchFamily="34" charset="0"/>
                <a:cs typeface="Arial" panose="020B0604020202020204" pitchFamily="34" charset="0"/>
              </a:rPr>
              <a:t>remunerações, inclusive encargos sociais e contribuições </a:t>
            </a:r>
            <a:r>
              <a:rPr lang="pt-BR" sz="2600" dirty="0" err="1">
                <a:latin typeface="Arial" panose="020B0604020202020204" pitchFamily="34" charset="0"/>
                <a:cs typeface="Arial" panose="020B0604020202020204" pitchFamily="34" charset="0"/>
              </a:rPr>
              <a:t>parafiscais</a:t>
            </a:r>
            <a:r>
              <a:rPr lang="pt-BR" sz="2600" dirty="0">
                <a:latin typeface="Arial" panose="020B0604020202020204" pitchFamily="34" charset="0"/>
                <a:cs typeface="Arial" panose="020B0604020202020204" pitchFamily="34" charset="0"/>
              </a:rPr>
              <a:t> pagos a residentes.</a:t>
            </a:r>
          </a:p>
        </p:txBody>
      </p:sp>
      <p:sp>
        <p:nvSpPr>
          <p:cNvPr id="13" name="CaixaDeTexto 12">
            <a:extLst>
              <a:ext uri="{FF2B5EF4-FFF2-40B4-BE49-F238E27FC236}">
                <a16:creationId xmlns:a16="http://schemas.microsoft.com/office/drawing/2014/main" id="{987A3248-3531-4B1D-A351-3B161273040E}"/>
              </a:ext>
            </a:extLst>
          </p:cNvPr>
          <p:cNvSpPr txBox="1"/>
          <p:nvPr/>
        </p:nvSpPr>
        <p:spPr>
          <a:xfrm>
            <a:off x="1622229" y="3115053"/>
            <a:ext cx="10291474" cy="892552"/>
          </a:xfrm>
          <a:prstGeom prst="rect">
            <a:avLst/>
          </a:prstGeom>
          <a:noFill/>
        </p:spPr>
        <p:txBody>
          <a:bodyPr wrap="square" rtlCol="0">
            <a:spAutoFit/>
          </a:bodyPr>
          <a:lstStyle/>
          <a:p>
            <a:pPr algn="just"/>
            <a:r>
              <a:rPr lang="pt-BR" sz="2600" dirty="0">
                <a:latin typeface="Arial" panose="020B0604020202020204" pitchFamily="34" charset="0"/>
                <a:cs typeface="Arial" panose="020B0604020202020204" pitchFamily="34" charset="0"/>
              </a:rPr>
              <a:t>remunerações, inclusive encargos sociais e contribuições </a:t>
            </a:r>
            <a:r>
              <a:rPr lang="pt-BR" sz="2600" dirty="0" err="1">
                <a:latin typeface="Arial" panose="020B0604020202020204" pitchFamily="34" charset="0"/>
                <a:cs typeface="Arial" panose="020B0604020202020204" pitchFamily="34" charset="0"/>
              </a:rPr>
              <a:t>parafiscais</a:t>
            </a:r>
            <a:r>
              <a:rPr lang="pt-BR" sz="2600" dirty="0">
                <a:latin typeface="Arial" panose="020B0604020202020204" pitchFamily="34" charset="0"/>
                <a:cs typeface="Arial" panose="020B0604020202020204" pitchFamily="34" charset="0"/>
              </a:rPr>
              <a:t>, pagos a não residentes.</a:t>
            </a:r>
          </a:p>
        </p:txBody>
      </p:sp>
      <p:sp>
        <p:nvSpPr>
          <p:cNvPr id="14" name="CaixaDeTexto 13">
            <a:extLst>
              <a:ext uri="{FF2B5EF4-FFF2-40B4-BE49-F238E27FC236}">
                <a16:creationId xmlns:a16="http://schemas.microsoft.com/office/drawing/2014/main" id="{A5B8502D-4FF5-4E11-BD78-D67C7CD6D1FB}"/>
              </a:ext>
            </a:extLst>
          </p:cNvPr>
          <p:cNvSpPr txBox="1"/>
          <p:nvPr/>
        </p:nvSpPr>
        <p:spPr>
          <a:xfrm>
            <a:off x="2597425" y="4107637"/>
            <a:ext cx="9316277" cy="892552"/>
          </a:xfrm>
          <a:prstGeom prst="rect">
            <a:avLst/>
          </a:prstGeom>
          <a:noFill/>
        </p:spPr>
        <p:txBody>
          <a:bodyPr wrap="square" rtlCol="0">
            <a:spAutoFit/>
          </a:bodyPr>
          <a:lstStyle/>
          <a:p>
            <a:pPr algn="just"/>
            <a:r>
              <a:rPr lang="pt-BR" sz="2600" dirty="0">
                <a:latin typeface="Arial" panose="020B0604020202020204" pitchFamily="34" charset="0"/>
                <a:cs typeface="Arial" panose="020B0604020202020204" pitchFamily="34" charset="0"/>
              </a:rPr>
              <a:t>total das remunerações dos empregados, inclusive encargos sociais e contribuições </a:t>
            </a:r>
            <a:r>
              <a:rPr lang="pt-BR" sz="2600" dirty="0" err="1">
                <a:latin typeface="Arial" panose="020B0604020202020204" pitchFamily="34" charset="0"/>
                <a:cs typeface="Arial" panose="020B0604020202020204" pitchFamily="34" charset="0"/>
              </a:rPr>
              <a:t>parafiscais</a:t>
            </a:r>
            <a:r>
              <a:rPr lang="pt-BR" sz="2600" dirty="0">
                <a:latin typeface="Arial" panose="020B0604020202020204" pitchFamily="34" charset="0"/>
                <a:cs typeface="Arial" panose="020B0604020202020204" pitchFamily="34" charset="0"/>
              </a:rPr>
              <a:t>, pagos no país.</a:t>
            </a:r>
          </a:p>
        </p:txBody>
      </p:sp>
      <p:sp>
        <p:nvSpPr>
          <p:cNvPr id="15" name="CaixaDeTexto 14">
            <a:extLst>
              <a:ext uri="{FF2B5EF4-FFF2-40B4-BE49-F238E27FC236}">
                <a16:creationId xmlns:a16="http://schemas.microsoft.com/office/drawing/2014/main" id="{45FE9270-4399-49A5-A5EB-0E4531F23C26}"/>
              </a:ext>
            </a:extLst>
          </p:cNvPr>
          <p:cNvSpPr txBox="1"/>
          <p:nvPr/>
        </p:nvSpPr>
        <p:spPr>
          <a:xfrm>
            <a:off x="1488753" y="5009316"/>
            <a:ext cx="10411697" cy="1692771"/>
          </a:xfrm>
          <a:prstGeom prst="rect">
            <a:avLst/>
          </a:prstGeom>
          <a:noFill/>
        </p:spPr>
        <p:txBody>
          <a:bodyPr wrap="square" rtlCol="0">
            <a:spAutoFit/>
          </a:bodyPr>
          <a:lstStyle/>
          <a:p>
            <a:pPr algn="just"/>
            <a:r>
              <a:rPr lang="pt-BR" sz="2600" dirty="0">
                <a:latin typeface="Arial" panose="020B0604020202020204" pitchFamily="34" charset="0"/>
                <a:cs typeface="Arial" panose="020B0604020202020204" pitchFamily="34" charset="0"/>
              </a:rPr>
              <a:t>impostos sobre produção e importação, que incluem impostos sobre produtos (IP) e outros impostos ligados à produção (imposto sobre folha de pagamento e demais impostos e taxas incidentes sobre atividade produtiva , líquido de subsídios.</a:t>
            </a:r>
          </a:p>
        </p:txBody>
      </p:sp>
      <p:sp>
        <p:nvSpPr>
          <p:cNvPr id="17" name="Título 1">
            <a:extLst>
              <a:ext uri="{FF2B5EF4-FFF2-40B4-BE49-F238E27FC236}">
                <a16:creationId xmlns:a16="http://schemas.microsoft.com/office/drawing/2014/main" id="{0A27821A-0952-40B0-887F-E3D2130DF413}"/>
              </a:ext>
            </a:extLst>
          </p:cNvPr>
          <p:cNvSpPr>
            <a:spLocks noGrp="1"/>
          </p:cNvSpPr>
          <p:nvPr>
            <p:ph type="title"/>
          </p:nvPr>
        </p:nvSpPr>
        <p:spPr>
          <a:xfrm>
            <a:off x="-39754" y="60322"/>
            <a:ext cx="12470294" cy="1325563"/>
          </a:xfrm>
        </p:spPr>
        <p:txBody>
          <a:bodyPr>
            <a:noAutofit/>
          </a:bodyPr>
          <a:lstStyle/>
          <a:p>
            <a:r>
              <a:rPr lang="pt-BR" sz="3200" dirty="0" err="1">
                <a:solidFill>
                  <a:schemeClr val="tx1"/>
                </a:solidFill>
                <a:effectLst/>
                <a:latin typeface="Arial" panose="020B0604020202020204" pitchFamily="34" charset="0"/>
                <a:cs typeface="Arial" panose="020B0604020202020204" pitchFamily="34" charset="0"/>
              </a:rPr>
              <a:t>CEIs</a:t>
            </a:r>
            <a:r>
              <a:rPr lang="pt-BR" sz="3200" dirty="0">
                <a:solidFill>
                  <a:schemeClr val="tx1"/>
                </a:solidFill>
                <a:effectLst/>
                <a:latin typeface="Arial" panose="020B0604020202020204" pitchFamily="34" charset="0"/>
                <a:cs typeface="Arial" panose="020B0604020202020204" pitchFamily="34" charset="0"/>
              </a:rPr>
              <a:t>: Contas Correntes – Conta de Geração da Renda </a:t>
            </a:r>
            <a:r>
              <a:rPr lang="pt-BR" sz="2000" dirty="0">
                <a:solidFill>
                  <a:schemeClr val="tx1"/>
                </a:solidFill>
                <a:effectLst/>
                <a:latin typeface="Arial" panose="020B0604020202020204" pitchFamily="34" charset="0"/>
                <a:cs typeface="Arial" panose="020B0604020202020204" pitchFamily="34" charset="0"/>
              </a:rPr>
              <a:t>(Conta 2.1.1)</a:t>
            </a:r>
          </a:p>
        </p:txBody>
      </p:sp>
    </p:spTree>
    <p:extLst>
      <p:ext uri="{BB962C8B-B14F-4D97-AF65-F5344CB8AC3E}">
        <p14:creationId xmlns:p14="http://schemas.microsoft.com/office/powerpoint/2010/main" val="141628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DAAFE4DE-0E23-4171-90CB-13103AF6E968}"/>
              </a:ext>
            </a:extLst>
          </p:cNvPr>
          <p:cNvSpPr>
            <a:spLocks noGrp="1"/>
          </p:cNvSpPr>
          <p:nvPr>
            <p:ph idx="1"/>
          </p:nvPr>
        </p:nvSpPr>
        <p:spPr>
          <a:xfrm>
            <a:off x="47328" y="742950"/>
            <a:ext cx="8534400" cy="533400"/>
          </a:xfrm>
        </p:spPr>
        <p:txBody>
          <a:bodyPr>
            <a:noAutofit/>
          </a:bodyPr>
          <a:lstStyle/>
          <a:p>
            <a:pPr>
              <a:buClrTx/>
              <a:buSzPct val="96000"/>
              <a:buFont typeface="Wingdings" panose="05000000000000000000" pitchFamily="2" charset="2"/>
              <a:buChar char="§"/>
            </a:pPr>
            <a:r>
              <a:rPr lang="pt-BR" sz="3400" b="1" dirty="0"/>
              <a:t>Exemplo: </a:t>
            </a:r>
          </a:p>
        </p:txBody>
      </p:sp>
      <p:pic>
        <p:nvPicPr>
          <p:cNvPr id="6" name="Imagem 5">
            <a:extLst>
              <a:ext uri="{FF2B5EF4-FFF2-40B4-BE49-F238E27FC236}">
                <a16:creationId xmlns:a16="http://schemas.microsoft.com/office/drawing/2014/main" id="{01CD850D-A9F3-448F-A32B-00BCEEEEE2A2}"/>
              </a:ext>
            </a:extLst>
          </p:cNvPr>
          <p:cNvPicPr>
            <a:picLocks noChangeAspect="1"/>
          </p:cNvPicPr>
          <p:nvPr/>
        </p:nvPicPr>
        <p:blipFill>
          <a:blip r:embed="rId2"/>
          <a:stretch>
            <a:fillRect/>
          </a:stretch>
        </p:blipFill>
        <p:spPr>
          <a:xfrm>
            <a:off x="154088" y="1412776"/>
            <a:ext cx="2574946" cy="4323228"/>
          </a:xfrm>
          <a:prstGeom prst="rect">
            <a:avLst/>
          </a:prstGeom>
          <a:solidFill>
            <a:schemeClr val="bg1"/>
          </a:solidFill>
        </p:spPr>
      </p:pic>
      <p:sp>
        <p:nvSpPr>
          <p:cNvPr id="7" name="CaixaDeTexto 6">
            <a:extLst>
              <a:ext uri="{FF2B5EF4-FFF2-40B4-BE49-F238E27FC236}">
                <a16:creationId xmlns:a16="http://schemas.microsoft.com/office/drawing/2014/main" id="{B5E67A68-C0F9-4D68-9BDD-D3CA2B6CC6EE}"/>
              </a:ext>
            </a:extLst>
          </p:cNvPr>
          <p:cNvSpPr txBox="1"/>
          <p:nvPr/>
        </p:nvSpPr>
        <p:spPr>
          <a:xfrm>
            <a:off x="2927648" y="1954909"/>
            <a:ext cx="6048672" cy="523220"/>
          </a:xfrm>
          <a:prstGeom prst="rect">
            <a:avLst/>
          </a:prstGeom>
          <a:solidFill>
            <a:schemeClr val="bg1">
              <a:lumMod val="95000"/>
            </a:schemeClr>
          </a:solidFill>
          <a:ln w="9525">
            <a:solidFill>
              <a:schemeClr val="tx1"/>
            </a:solidFill>
          </a:ln>
        </p:spPr>
        <p:txBody>
          <a:bodyPr wrap="square" rtlCol="0">
            <a:spAutoFit/>
          </a:bodyPr>
          <a:lstStyle/>
          <a:p>
            <a:pPr algn="ctr"/>
            <a:r>
              <a:rPr lang="pt-BR" sz="2800" dirty="0">
                <a:latin typeface="Arial" panose="020B0604020202020204" pitchFamily="34" charset="0"/>
                <a:ea typeface="Verdana" panose="020B0604030504040204" pitchFamily="34" charset="0"/>
                <a:cs typeface="Arial" panose="020B0604020202020204" pitchFamily="34" charset="0"/>
              </a:rPr>
              <a:t>Custo Inicial da Cesta de Consumo </a:t>
            </a:r>
          </a:p>
        </p:txBody>
      </p:sp>
      <p:cxnSp>
        <p:nvCxnSpPr>
          <p:cNvPr id="8" name="Conector de Seta Reta 7">
            <a:extLst>
              <a:ext uri="{FF2B5EF4-FFF2-40B4-BE49-F238E27FC236}">
                <a16:creationId xmlns:a16="http://schemas.microsoft.com/office/drawing/2014/main" id="{A4095296-48FF-4310-AE50-2776BC44B2E3}"/>
              </a:ext>
            </a:extLst>
          </p:cNvPr>
          <p:cNvCxnSpPr>
            <a:cxnSpLocks/>
          </p:cNvCxnSpPr>
          <p:nvPr/>
        </p:nvCxnSpPr>
        <p:spPr>
          <a:xfrm flipH="1">
            <a:off x="2530352" y="2276872"/>
            <a:ext cx="397296"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9" name="Object 5">
            <a:extLst>
              <a:ext uri="{FF2B5EF4-FFF2-40B4-BE49-F238E27FC236}">
                <a16:creationId xmlns:a16="http://schemas.microsoft.com/office/drawing/2014/main" id="{AF7351BC-F66C-4143-B441-F48EE94DE9BB}"/>
              </a:ext>
            </a:extLst>
          </p:cNvPr>
          <p:cNvGraphicFramePr>
            <a:graphicFrameLocks noChangeAspect="1"/>
          </p:cNvGraphicFramePr>
          <p:nvPr>
            <p:extLst>
              <p:ext uri="{D42A27DB-BD31-4B8C-83A1-F6EECF244321}">
                <p14:modId xmlns:p14="http://schemas.microsoft.com/office/powerpoint/2010/main" val="582157797"/>
              </p:ext>
            </p:extLst>
          </p:nvPr>
        </p:nvGraphicFramePr>
        <p:xfrm>
          <a:off x="2927647" y="2708920"/>
          <a:ext cx="9184635" cy="1224137"/>
        </p:xfrm>
        <a:graphic>
          <a:graphicData uri="http://schemas.openxmlformats.org/presentationml/2006/ole">
            <mc:AlternateContent xmlns:mc="http://schemas.openxmlformats.org/markup-compatibility/2006">
              <mc:Choice xmlns:v="urn:schemas-microsoft-com:vml" Requires="v">
                <p:oleObj name="Equation" r:id="rId3" imgW="4089240" imgH="482400" progId="Equation.DSMT4">
                  <p:embed/>
                </p:oleObj>
              </mc:Choice>
              <mc:Fallback>
                <p:oleObj name="Equation" r:id="rId3" imgW="4089240" imgH="482400" progId="Equation.DSMT4">
                  <p:embed/>
                  <p:pic>
                    <p:nvPicPr>
                      <p:cNvPr id="9" name="Object 5">
                        <a:extLst>
                          <a:ext uri="{FF2B5EF4-FFF2-40B4-BE49-F238E27FC236}">
                            <a16:creationId xmlns:a16="http://schemas.microsoft.com/office/drawing/2014/main" id="{55E92C4E-2739-4F06-B795-C8C6F2F86982}"/>
                          </a:ext>
                        </a:extLst>
                      </p:cNvPr>
                      <p:cNvPicPr>
                        <a:picLocks noChangeAspect="1" noChangeArrowheads="1"/>
                      </p:cNvPicPr>
                      <p:nvPr/>
                    </p:nvPicPr>
                    <p:blipFill>
                      <a:blip r:embed="rId4"/>
                      <a:srcRect/>
                      <a:stretch>
                        <a:fillRect/>
                      </a:stretch>
                    </p:blipFill>
                    <p:spPr bwMode="auto">
                      <a:xfrm>
                        <a:off x="2927647" y="2708920"/>
                        <a:ext cx="9184635" cy="1224137"/>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10" name="Object 5">
            <a:extLst>
              <a:ext uri="{FF2B5EF4-FFF2-40B4-BE49-F238E27FC236}">
                <a16:creationId xmlns:a16="http://schemas.microsoft.com/office/drawing/2014/main" id="{B6F601EF-78D4-4543-B653-38A9D79AE3FD}"/>
              </a:ext>
            </a:extLst>
          </p:cNvPr>
          <p:cNvGraphicFramePr>
            <a:graphicFrameLocks noChangeAspect="1"/>
          </p:cNvGraphicFramePr>
          <p:nvPr>
            <p:extLst>
              <p:ext uri="{D42A27DB-BD31-4B8C-83A1-F6EECF244321}">
                <p14:modId xmlns:p14="http://schemas.microsoft.com/office/powerpoint/2010/main" val="1019256302"/>
              </p:ext>
            </p:extLst>
          </p:nvPr>
        </p:nvGraphicFramePr>
        <p:xfrm>
          <a:off x="2895396" y="4827164"/>
          <a:ext cx="9203609" cy="1224137"/>
        </p:xfrm>
        <a:graphic>
          <a:graphicData uri="http://schemas.openxmlformats.org/presentationml/2006/ole">
            <mc:AlternateContent xmlns:mc="http://schemas.openxmlformats.org/markup-compatibility/2006">
              <mc:Choice xmlns:v="urn:schemas-microsoft-com:vml" Requires="v">
                <p:oleObj name="Equation" r:id="rId5" imgW="3225600" imgH="482400" progId="Equation.DSMT4">
                  <p:embed/>
                </p:oleObj>
              </mc:Choice>
              <mc:Fallback>
                <p:oleObj name="Equation" r:id="rId5" imgW="3225600" imgH="482400" progId="Equation.DSMT4">
                  <p:embed/>
                  <p:pic>
                    <p:nvPicPr>
                      <p:cNvPr id="10" name="Object 5">
                        <a:extLst>
                          <a:ext uri="{FF2B5EF4-FFF2-40B4-BE49-F238E27FC236}">
                            <a16:creationId xmlns:a16="http://schemas.microsoft.com/office/drawing/2014/main" id="{8E2217C3-F245-44D8-93AF-3E2738897452}"/>
                          </a:ext>
                        </a:extLst>
                      </p:cNvPr>
                      <p:cNvPicPr>
                        <a:picLocks noChangeAspect="1" noChangeArrowheads="1"/>
                      </p:cNvPicPr>
                      <p:nvPr/>
                    </p:nvPicPr>
                    <p:blipFill>
                      <a:blip r:embed="rId6"/>
                      <a:srcRect/>
                      <a:stretch>
                        <a:fillRect/>
                      </a:stretch>
                    </p:blipFill>
                    <p:spPr bwMode="auto">
                      <a:xfrm>
                        <a:off x="2895396" y="4827164"/>
                        <a:ext cx="9203609" cy="1224137"/>
                      </a:xfrm>
                      <a:prstGeom prst="rect">
                        <a:avLst/>
                      </a:prstGeom>
                      <a:solidFill>
                        <a:schemeClr val="bg1">
                          <a:lumMod val="95000"/>
                        </a:schemeClr>
                      </a:solidFill>
                      <a:ln>
                        <a:solidFill>
                          <a:schemeClr val="tx1"/>
                        </a:solidFill>
                      </a:ln>
                    </p:spPr>
                  </p:pic>
                </p:oleObj>
              </mc:Fallback>
            </mc:AlternateContent>
          </a:graphicData>
        </a:graphic>
      </p:graphicFrame>
      <p:cxnSp>
        <p:nvCxnSpPr>
          <p:cNvPr id="11" name="Conector de Seta Reta 10">
            <a:extLst>
              <a:ext uri="{FF2B5EF4-FFF2-40B4-BE49-F238E27FC236}">
                <a16:creationId xmlns:a16="http://schemas.microsoft.com/office/drawing/2014/main" id="{9A130880-C0F7-46E9-B9CB-7AF4F359757D}"/>
              </a:ext>
            </a:extLst>
          </p:cNvPr>
          <p:cNvCxnSpPr>
            <a:cxnSpLocks/>
          </p:cNvCxnSpPr>
          <p:nvPr/>
        </p:nvCxnSpPr>
        <p:spPr>
          <a:xfrm flipH="1" flipV="1">
            <a:off x="2530352" y="2780928"/>
            <a:ext cx="397296" cy="144016"/>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35784CF5-AB53-4B58-A197-63C917DAF7EB}"/>
              </a:ext>
            </a:extLst>
          </p:cNvPr>
          <p:cNvCxnSpPr>
            <a:cxnSpLocks/>
          </p:cNvCxnSpPr>
          <p:nvPr/>
        </p:nvCxnSpPr>
        <p:spPr>
          <a:xfrm flipH="1">
            <a:off x="2495600" y="5445224"/>
            <a:ext cx="397296"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ítulo 2">
            <a:extLst>
              <a:ext uri="{FF2B5EF4-FFF2-40B4-BE49-F238E27FC236}">
                <a16:creationId xmlns:a16="http://schemas.microsoft.com/office/drawing/2014/main" id="{5A6BF8CB-8858-43CC-8C6F-4459C2E1C3F6}"/>
              </a:ext>
            </a:extLst>
          </p:cNvPr>
          <p:cNvSpPr>
            <a:spLocks noGrp="1"/>
          </p:cNvSpPr>
          <p:nvPr>
            <p:ph type="title"/>
          </p:nvPr>
        </p:nvSpPr>
        <p:spPr>
          <a:xfrm>
            <a:off x="2305873" y="112646"/>
            <a:ext cx="7112631" cy="857250"/>
          </a:xfrm>
        </p:spPr>
        <p:txBody>
          <a:bodyPr/>
          <a:lstStyle/>
          <a:p>
            <a:pPr algn="ctr"/>
            <a:r>
              <a:rPr lang="pt-BR" sz="3600" b="1" dirty="0">
                <a:solidFill>
                  <a:schemeClr val="tx1"/>
                </a:solidFill>
                <a:effectLst/>
                <a:latin typeface="Arial" panose="020B0604020202020204" pitchFamily="34" charset="0"/>
                <a:cs typeface="Arial" panose="020B0604020202020204" pitchFamily="34" charset="0"/>
              </a:rPr>
              <a:t>Observações Sobre a Inflação</a:t>
            </a:r>
          </a:p>
        </p:txBody>
      </p:sp>
    </p:spTree>
    <p:extLst>
      <p:ext uri="{BB962C8B-B14F-4D97-AF65-F5344CB8AC3E}">
        <p14:creationId xmlns:p14="http://schemas.microsoft.com/office/powerpoint/2010/main" val="15512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717E448-A789-439F-A318-5CB9777EC47C}"/>
              </a:ext>
            </a:extLst>
          </p:cNvPr>
          <p:cNvSpPr>
            <a:spLocks noGrp="1"/>
          </p:cNvSpPr>
          <p:nvPr>
            <p:ph type="title"/>
          </p:nvPr>
        </p:nvSpPr>
        <p:spPr>
          <a:xfrm>
            <a:off x="13253" y="60321"/>
            <a:ext cx="12271512" cy="1325563"/>
          </a:xfrm>
        </p:spPr>
        <p:txBody>
          <a:bodyPr>
            <a:noAutofit/>
          </a:bodyPr>
          <a:lstStyle/>
          <a:p>
            <a:r>
              <a:rPr lang="pt-BR" sz="3200" dirty="0" err="1">
                <a:solidFill>
                  <a:schemeClr val="tx1"/>
                </a:solidFill>
                <a:effectLst/>
                <a:latin typeface="Arial" panose="020B0604020202020204" pitchFamily="34" charset="0"/>
                <a:cs typeface="Arial" panose="020B0604020202020204" pitchFamily="34" charset="0"/>
              </a:rPr>
              <a:t>CEIs</a:t>
            </a:r>
            <a:r>
              <a:rPr lang="pt-BR" sz="3200" dirty="0">
                <a:solidFill>
                  <a:schemeClr val="tx1"/>
                </a:solidFill>
                <a:effectLst/>
                <a:latin typeface="Arial" panose="020B0604020202020204" pitchFamily="34" charset="0"/>
                <a:cs typeface="Arial" panose="020B0604020202020204" pitchFamily="34" charset="0"/>
              </a:rPr>
              <a:t>: Contas Correntes – Conta de Alocação da Renda </a:t>
            </a:r>
            <a:r>
              <a:rPr lang="pt-BR" sz="1600" dirty="0">
                <a:solidFill>
                  <a:schemeClr val="tx1"/>
                </a:solidFill>
                <a:effectLst/>
                <a:latin typeface="Arial" panose="020B0604020202020204" pitchFamily="34" charset="0"/>
                <a:cs typeface="Arial" panose="020B0604020202020204" pitchFamily="34" charset="0"/>
              </a:rPr>
              <a:t>(Conta 2.1.2)</a:t>
            </a:r>
          </a:p>
        </p:txBody>
      </p:sp>
      <p:sp>
        <p:nvSpPr>
          <p:cNvPr id="3" name="Espaço Reservado para Conteúdo 2">
            <a:extLst>
              <a:ext uri="{FF2B5EF4-FFF2-40B4-BE49-F238E27FC236}">
                <a16:creationId xmlns:a16="http://schemas.microsoft.com/office/drawing/2014/main" id="{C3451C31-9605-402F-8EB1-8819F6057464}"/>
              </a:ext>
            </a:extLst>
          </p:cNvPr>
          <p:cNvSpPr>
            <a:spLocks noGrp="1"/>
          </p:cNvSpPr>
          <p:nvPr>
            <p:ph idx="1"/>
          </p:nvPr>
        </p:nvSpPr>
        <p:spPr>
          <a:xfrm>
            <a:off x="39757" y="632928"/>
            <a:ext cx="11979964" cy="4351338"/>
          </a:xfrm>
        </p:spPr>
        <p:txBody>
          <a:bodyPr>
            <a:noAutofit/>
          </a:bodyPr>
          <a:lstStyle/>
          <a:p>
            <a:pPr algn="just">
              <a:buClr>
                <a:schemeClr val="tx1"/>
              </a:buClr>
              <a:buSzPct val="100000"/>
              <a:buFont typeface="Wingdings" panose="05000000000000000000" pitchFamily="2" charset="2"/>
              <a:buChar char="§"/>
            </a:pPr>
            <a:r>
              <a:rPr lang="pt-BR" sz="2800" dirty="0">
                <a:latin typeface="Arial" panose="020B0604020202020204" pitchFamily="34" charset="0"/>
                <a:cs typeface="Arial" panose="020B0604020202020204" pitchFamily="34" charset="0"/>
              </a:rPr>
              <a:t>A conta de alocação da renda apresenta como saldo a Renda Nacional Bruta que é o conceito de valor adicionado pela ótica da renda</a:t>
            </a:r>
          </a:p>
          <a:p>
            <a:pPr algn="just">
              <a:buClr>
                <a:schemeClr val="tx1"/>
              </a:buClr>
              <a:buSzPct val="100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algn="just">
              <a:buClr>
                <a:schemeClr val="tx1"/>
              </a:buClr>
              <a:buSzPct val="100000"/>
              <a:buFont typeface="Wingdings" panose="05000000000000000000" pitchFamily="2" charset="2"/>
              <a:buChar char="§"/>
            </a:pPr>
            <a:r>
              <a:rPr lang="pt-BR" sz="2800" dirty="0">
                <a:latin typeface="Arial" panose="020B0604020202020204" pitchFamily="34" charset="0"/>
                <a:cs typeface="Arial" panose="020B0604020202020204" pitchFamily="34" charset="0"/>
              </a:rPr>
              <a:t>O SCN distingue dois tipos de transferências no processo de distribuição da renda: as transferências de capital e as transferências correntes. A conta de alocação da renda explicita as transferências de capital.</a:t>
            </a:r>
          </a:p>
          <a:p>
            <a:pPr algn="just">
              <a:buClr>
                <a:schemeClr val="tx1"/>
              </a:buClr>
              <a:buSzPct val="100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algn="just">
              <a:buClr>
                <a:schemeClr val="tx1"/>
              </a:buClr>
              <a:buSzPct val="100000"/>
              <a:buFont typeface="Wingdings" panose="05000000000000000000" pitchFamily="2" charset="2"/>
              <a:buChar char="§"/>
            </a:pPr>
            <a:r>
              <a:rPr lang="pt-BR" sz="2800" dirty="0">
                <a:latin typeface="Arial" panose="020B0604020202020204" pitchFamily="34" charset="0"/>
                <a:cs typeface="Arial" panose="020B0604020202020204" pitchFamily="34" charset="0"/>
              </a:rPr>
              <a:t>Assim, para chegar a RNB devemos considerar a remuneração dos fatores de produção e as operações de redistribuição da renda associadas à remuneração do capital (RLP, que equivale aos rendimentos de propriedade, juros, dividendos).</a:t>
            </a:r>
          </a:p>
          <a:p>
            <a:pPr algn="just">
              <a:buClr>
                <a:schemeClr val="tx1"/>
              </a:buClr>
              <a:buSzPct val="100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algn="just">
              <a:buClr>
                <a:schemeClr val="tx1"/>
              </a:buClr>
              <a:buSzPct val="100000"/>
              <a:buFont typeface="Wingdings" panose="05000000000000000000" pitchFamily="2" charset="2"/>
              <a:buChar char="§"/>
            </a:pPr>
            <a:r>
              <a:rPr lang="pt-BR" sz="2800" dirty="0">
                <a:latin typeface="Arial" panose="020B0604020202020204" pitchFamily="34" charset="0"/>
                <a:cs typeface="Arial" panose="020B0604020202020204" pitchFamily="34" charset="0"/>
              </a:rPr>
              <a:t>A conta registra as mesmas rubricas da Conta de Geração da Renda, porém do ponto de vista do recebedor, ou seja, os lançamentos são feitos do lado dos recursos.</a:t>
            </a:r>
          </a:p>
        </p:txBody>
      </p:sp>
    </p:spTree>
    <p:extLst>
      <p:ext uri="{BB962C8B-B14F-4D97-AF65-F5344CB8AC3E}">
        <p14:creationId xmlns:p14="http://schemas.microsoft.com/office/powerpoint/2010/main" val="336622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488C1912-0085-406B-810F-0C2E18181E7D}"/>
              </a:ext>
            </a:extLst>
          </p:cNvPr>
          <p:cNvSpPr>
            <a:spLocks noGrp="1"/>
          </p:cNvSpPr>
          <p:nvPr>
            <p:ph type="title"/>
          </p:nvPr>
        </p:nvSpPr>
        <p:spPr>
          <a:xfrm>
            <a:off x="265044" y="47069"/>
            <a:ext cx="12271512" cy="1325563"/>
          </a:xfrm>
        </p:spPr>
        <p:txBody>
          <a:bodyPr>
            <a:noAutofit/>
          </a:bodyPr>
          <a:lstStyle/>
          <a:p>
            <a:r>
              <a:rPr lang="pt-BR" sz="2800" dirty="0" err="1">
                <a:solidFill>
                  <a:schemeClr val="tx1"/>
                </a:solidFill>
                <a:effectLst/>
                <a:latin typeface="Arial" panose="020B0604020202020204" pitchFamily="34" charset="0"/>
                <a:cs typeface="Arial" panose="020B0604020202020204" pitchFamily="34" charset="0"/>
              </a:rPr>
              <a:t>CEIs</a:t>
            </a:r>
            <a:r>
              <a:rPr lang="pt-BR" sz="2800" dirty="0">
                <a:solidFill>
                  <a:schemeClr val="tx1"/>
                </a:solidFill>
                <a:effectLst/>
                <a:latin typeface="Arial" panose="020B0604020202020204" pitchFamily="34" charset="0"/>
                <a:cs typeface="Arial" panose="020B0604020202020204" pitchFamily="34" charset="0"/>
              </a:rPr>
              <a:t>: Contas Correntes – Conta de Alocação da Renda </a:t>
            </a:r>
            <a:r>
              <a:rPr lang="pt-BR" sz="1600" dirty="0">
                <a:solidFill>
                  <a:schemeClr val="tx1"/>
                </a:solidFill>
                <a:effectLst/>
                <a:latin typeface="Arial" panose="020B0604020202020204" pitchFamily="34" charset="0"/>
                <a:cs typeface="Arial" panose="020B0604020202020204" pitchFamily="34" charset="0"/>
              </a:rPr>
              <a:t>(Conta 2.1.2)</a:t>
            </a:r>
          </a:p>
        </p:txBody>
      </p:sp>
      <p:grpSp>
        <p:nvGrpSpPr>
          <p:cNvPr id="13" name="Agrupar 12">
            <a:extLst>
              <a:ext uri="{FF2B5EF4-FFF2-40B4-BE49-F238E27FC236}">
                <a16:creationId xmlns:a16="http://schemas.microsoft.com/office/drawing/2014/main" id="{FEC01137-7B0B-4FAF-AA3C-8403F36B45E7}"/>
              </a:ext>
            </a:extLst>
          </p:cNvPr>
          <p:cNvGrpSpPr/>
          <p:nvPr/>
        </p:nvGrpSpPr>
        <p:grpSpPr>
          <a:xfrm>
            <a:off x="13253" y="543340"/>
            <a:ext cx="12165494" cy="6314660"/>
            <a:chOff x="13253" y="543340"/>
            <a:chExt cx="12165494" cy="6314660"/>
          </a:xfrm>
        </p:grpSpPr>
        <p:grpSp>
          <p:nvGrpSpPr>
            <p:cNvPr id="11" name="Agrupar 10">
              <a:extLst>
                <a:ext uri="{FF2B5EF4-FFF2-40B4-BE49-F238E27FC236}">
                  <a16:creationId xmlns:a16="http://schemas.microsoft.com/office/drawing/2014/main" id="{9DCF4BF8-8B54-440A-ABC7-E8F55D6BF4E0}"/>
                </a:ext>
              </a:extLst>
            </p:cNvPr>
            <p:cNvGrpSpPr/>
            <p:nvPr/>
          </p:nvGrpSpPr>
          <p:grpSpPr>
            <a:xfrm>
              <a:off x="13253" y="543340"/>
              <a:ext cx="12165494" cy="6314660"/>
              <a:chOff x="13253" y="543340"/>
              <a:chExt cx="12165494" cy="6314660"/>
            </a:xfrm>
          </p:grpSpPr>
          <p:pic>
            <p:nvPicPr>
              <p:cNvPr id="4" name="Imagem 3">
                <a:extLst>
                  <a:ext uri="{FF2B5EF4-FFF2-40B4-BE49-F238E27FC236}">
                    <a16:creationId xmlns:a16="http://schemas.microsoft.com/office/drawing/2014/main" id="{1046F0E2-D516-44A8-96C6-B266A0246AC9}"/>
                  </a:ext>
                </a:extLst>
              </p:cNvPr>
              <p:cNvPicPr>
                <a:picLocks noChangeAspect="1"/>
              </p:cNvPicPr>
              <p:nvPr/>
            </p:nvPicPr>
            <p:blipFill>
              <a:blip r:embed="rId2"/>
              <a:stretch>
                <a:fillRect/>
              </a:stretch>
            </p:blipFill>
            <p:spPr>
              <a:xfrm>
                <a:off x="13253" y="543340"/>
                <a:ext cx="12165494" cy="6314660"/>
              </a:xfrm>
              <a:prstGeom prst="rect">
                <a:avLst/>
              </a:prstGeom>
              <a:ln w="38100">
                <a:solidFill>
                  <a:schemeClr val="tx1"/>
                </a:solidFill>
              </a:ln>
            </p:spPr>
          </p:pic>
          <p:sp>
            <p:nvSpPr>
              <p:cNvPr id="10" name="Retângulo 9">
                <a:extLst>
                  <a:ext uri="{FF2B5EF4-FFF2-40B4-BE49-F238E27FC236}">
                    <a16:creationId xmlns:a16="http://schemas.microsoft.com/office/drawing/2014/main" id="{2D360411-56AF-42F5-9A32-2BAC5EF1CD4B}"/>
                  </a:ext>
                </a:extLst>
              </p:cNvPr>
              <p:cNvSpPr/>
              <p:nvPr/>
            </p:nvSpPr>
            <p:spPr>
              <a:xfrm>
                <a:off x="5075584" y="4267197"/>
                <a:ext cx="53009" cy="119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2" name="Imagem 11">
              <a:extLst>
                <a:ext uri="{FF2B5EF4-FFF2-40B4-BE49-F238E27FC236}">
                  <a16:creationId xmlns:a16="http://schemas.microsoft.com/office/drawing/2014/main" id="{7782A838-93D6-4404-8AE0-E44DB2B18EE7}"/>
                </a:ext>
              </a:extLst>
            </p:cNvPr>
            <p:cNvPicPr>
              <a:picLocks noChangeAspect="1"/>
            </p:cNvPicPr>
            <p:nvPr/>
          </p:nvPicPr>
          <p:blipFill>
            <a:blip r:embed="rId3"/>
            <a:stretch>
              <a:fillRect/>
            </a:stretch>
          </p:blipFill>
          <p:spPr>
            <a:xfrm>
              <a:off x="10999306" y="3254209"/>
              <a:ext cx="993911" cy="1172013"/>
            </a:xfrm>
            <a:prstGeom prst="rect">
              <a:avLst/>
            </a:prstGeom>
          </p:spPr>
        </p:pic>
      </p:grpSp>
      <p:sp>
        <p:nvSpPr>
          <p:cNvPr id="7" name="Retângulo 6">
            <a:extLst>
              <a:ext uri="{FF2B5EF4-FFF2-40B4-BE49-F238E27FC236}">
                <a16:creationId xmlns:a16="http://schemas.microsoft.com/office/drawing/2014/main" id="{625A9116-3341-49F2-B94B-788D0FB96F81}"/>
              </a:ext>
            </a:extLst>
          </p:cNvPr>
          <p:cNvSpPr/>
          <p:nvPr/>
        </p:nvSpPr>
        <p:spPr>
          <a:xfrm>
            <a:off x="3803374" y="1577012"/>
            <a:ext cx="8242852" cy="70236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252FFF7C-6059-4AA1-AEB8-C6463C61F3F3}"/>
              </a:ext>
            </a:extLst>
          </p:cNvPr>
          <p:cNvSpPr/>
          <p:nvPr/>
        </p:nvSpPr>
        <p:spPr>
          <a:xfrm>
            <a:off x="3810002" y="3213653"/>
            <a:ext cx="8242852" cy="41744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72AEC490-731C-4612-B716-43AE7426FBC1}"/>
              </a:ext>
            </a:extLst>
          </p:cNvPr>
          <p:cNvSpPr/>
          <p:nvPr/>
        </p:nvSpPr>
        <p:spPr>
          <a:xfrm>
            <a:off x="3816630" y="4571999"/>
            <a:ext cx="8242852" cy="83488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have Esquerda 13">
            <a:extLst>
              <a:ext uri="{FF2B5EF4-FFF2-40B4-BE49-F238E27FC236}">
                <a16:creationId xmlns:a16="http://schemas.microsoft.com/office/drawing/2014/main" id="{B67F7189-121D-4FEF-9C9F-803FEA6E8657}"/>
              </a:ext>
            </a:extLst>
          </p:cNvPr>
          <p:cNvSpPr/>
          <p:nvPr/>
        </p:nvSpPr>
        <p:spPr>
          <a:xfrm>
            <a:off x="3392558" y="1497499"/>
            <a:ext cx="357810" cy="3949145"/>
          </a:xfrm>
          <a:prstGeom prst="lef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5" name="Retângulo 14">
            <a:extLst>
              <a:ext uri="{FF2B5EF4-FFF2-40B4-BE49-F238E27FC236}">
                <a16:creationId xmlns:a16="http://schemas.microsoft.com/office/drawing/2014/main" id="{0D621D14-C082-4214-9E18-4C07A2597B3A}"/>
              </a:ext>
            </a:extLst>
          </p:cNvPr>
          <p:cNvSpPr/>
          <p:nvPr/>
        </p:nvSpPr>
        <p:spPr>
          <a:xfrm>
            <a:off x="4267400" y="1145357"/>
            <a:ext cx="3869433" cy="37864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a16="http://schemas.microsoft.com/office/drawing/2014/main" id="{D576DAF2-6F54-4865-ABFA-E4FA2451A662}"/>
              </a:ext>
            </a:extLst>
          </p:cNvPr>
          <p:cNvSpPr txBox="1"/>
          <p:nvPr/>
        </p:nvSpPr>
        <p:spPr>
          <a:xfrm>
            <a:off x="954153" y="3233530"/>
            <a:ext cx="2425152" cy="461665"/>
          </a:xfrm>
          <a:prstGeom prst="rect">
            <a:avLst/>
          </a:prstGeom>
          <a:noFill/>
          <a:ln w="28575">
            <a:solidFill>
              <a:srgbClr val="7030A0"/>
            </a:solidFill>
          </a:ln>
        </p:spPr>
        <p:txBody>
          <a:bodyPr wrap="square" rtlCol="0">
            <a:spAutoFit/>
          </a:bodyPr>
          <a:lstStyle/>
          <a:p>
            <a:r>
              <a:rPr lang="pt-BR" sz="2400" b="1" dirty="0">
                <a:solidFill>
                  <a:srgbClr val="7030A0"/>
                </a:solidFill>
                <a:latin typeface="Calibri" panose="020F0502020204030204" pitchFamily="34" charset="0"/>
                <a:cs typeface="Calibri" panose="020F0502020204030204" pitchFamily="34" charset="0"/>
              </a:rPr>
              <a:t>PIB</a:t>
            </a:r>
            <a:r>
              <a:rPr lang="pt-BR" sz="1500" b="1" dirty="0">
                <a:solidFill>
                  <a:srgbClr val="7030A0"/>
                </a:solidFill>
                <a:latin typeface="Calibri" panose="020F0502020204030204" pitchFamily="34" charset="0"/>
                <a:cs typeface="Calibri" panose="020F0502020204030204" pitchFamily="34" charset="0"/>
              </a:rPr>
              <a:t>PM</a:t>
            </a:r>
            <a:r>
              <a:rPr lang="pt-BR" sz="2400" b="1" dirty="0">
                <a:solidFill>
                  <a:srgbClr val="7030A0"/>
                </a:solidFill>
                <a:latin typeface="Calibri" panose="020F0502020204030204" pitchFamily="34" charset="0"/>
                <a:cs typeface="Calibri" panose="020F0502020204030204" pitchFamily="34" charset="0"/>
              </a:rPr>
              <a:t> = 2.147.239 </a:t>
            </a:r>
          </a:p>
        </p:txBody>
      </p:sp>
      <p:sp>
        <p:nvSpPr>
          <p:cNvPr id="17" name="Retângulo 16">
            <a:extLst>
              <a:ext uri="{FF2B5EF4-FFF2-40B4-BE49-F238E27FC236}">
                <a16:creationId xmlns:a16="http://schemas.microsoft.com/office/drawing/2014/main" id="{99890C92-85F8-4F08-BD6B-BD71913AF19C}"/>
              </a:ext>
            </a:extLst>
          </p:cNvPr>
          <p:cNvSpPr/>
          <p:nvPr/>
        </p:nvSpPr>
        <p:spPr>
          <a:xfrm>
            <a:off x="2325760" y="5519528"/>
            <a:ext cx="9720466" cy="669237"/>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3F5289CD-F576-47D9-9B17-4CB0D3046217}"/>
              </a:ext>
            </a:extLst>
          </p:cNvPr>
          <p:cNvSpPr/>
          <p:nvPr/>
        </p:nvSpPr>
        <p:spPr>
          <a:xfrm>
            <a:off x="2332389" y="6281530"/>
            <a:ext cx="9720466" cy="47707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3914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animBg="1"/>
      <p:bldP spid="16" grpId="0" animBg="1"/>
      <p:bldP spid="17" grpId="0" animBg="1"/>
      <p:bldP spid="18" grpId="0"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5">
            <a:extLst>
              <a:ext uri="{FF2B5EF4-FFF2-40B4-BE49-F238E27FC236}">
                <a16:creationId xmlns:a16="http://schemas.microsoft.com/office/drawing/2014/main" id="{DB1F0498-691E-427B-9A13-07686B858FEA}"/>
              </a:ext>
            </a:extLst>
          </p:cNvPr>
          <p:cNvGraphicFramePr>
            <a:graphicFrameLocks noChangeAspect="1"/>
          </p:cNvGraphicFramePr>
          <p:nvPr>
            <p:extLst>
              <p:ext uri="{D42A27DB-BD31-4B8C-83A1-F6EECF244321}">
                <p14:modId xmlns:p14="http://schemas.microsoft.com/office/powerpoint/2010/main" val="227527618"/>
              </p:ext>
            </p:extLst>
          </p:nvPr>
        </p:nvGraphicFramePr>
        <p:xfrm>
          <a:off x="632005" y="776113"/>
          <a:ext cx="6157280" cy="700417"/>
        </p:xfrm>
        <a:graphic>
          <a:graphicData uri="http://schemas.openxmlformats.org/presentationml/2006/ole">
            <mc:AlternateContent xmlns:mc="http://schemas.openxmlformats.org/markup-compatibility/2006">
              <mc:Choice xmlns:v="urn:schemas-microsoft-com:vml" Requires="v">
                <p:oleObj name="Equation" r:id="rId2" imgW="2184120" imgH="253800" progId="Equation.DSMT4">
                  <p:embed/>
                </p:oleObj>
              </mc:Choice>
              <mc:Fallback>
                <p:oleObj name="Equation" r:id="rId2" imgW="2184120" imgH="253800" progId="Equation.DSMT4">
                  <p:embed/>
                  <p:pic>
                    <p:nvPicPr>
                      <p:cNvPr id="5" name="Object 5">
                        <a:extLst>
                          <a:ext uri="{FF2B5EF4-FFF2-40B4-BE49-F238E27FC236}">
                            <a16:creationId xmlns:a16="http://schemas.microsoft.com/office/drawing/2014/main" id="{0B9D231F-56E0-4825-994C-80BBFD82599F}"/>
                          </a:ext>
                        </a:extLst>
                      </p:cNvPr>
                      <p:cNvPicPr>
                        <a:picLocks noChangeAspect="1" noChangeArrowheads="1"/>
                      </p:cNvPicPr>
                      <p:nvPr/>
                    </p:nvPicPr>
                    <p:blipFill>
                      <a:blip r:embed="rId3"/>
                      <a:srcRect/>
                      <a:stretch>
                        <a:fillRect/>
                      </a:stretch>
                    </p:blipFill>
                    <p:spPr bwMode="auto">
                      <a:xfrm>
                        <a:off x="632005" y="776113"/>
                        <a:ext cx="6157280" cy="700417"/>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6" name="Object 5">
            <a:extLst>
              <a:ext uri="{FF2B5EF4-FFF2-40B4-BE49-F238E27FC236}">
                <a16:creationId xmlns:a16="http://schemas.microsoft.com/office/drawing/2014/main" id="{87EBE39D-4B74-4F29-9659-8BCAA32E08DE}"/>
              </a:ext>
            </a:extLst>
          </p:cNvPr>
          <p:cNvGraphicFramePr>
            <a:graphicFrameLocks noChangeAspect="1"/>
          </p:cNvGraphicFramePr>
          <p:nvPr>
            <p:extLst>
              <p:ext uri="{D42A27DB-BD31-4B8C-83A1-F6EECF244321}">
                <p14:modId xmlns:p14="http://schemas.microsoft.com/office/powerpoint/2010/main" val="1052329570"/>
              </p:ext>
            </p:extLst>
          </p:nvPr>
        </p:nvGraphicFramePr>
        <p:xfrm>
          <a:off x="231018" y="2180394"/>
          <a:ext cx="1242866" cy="624071"/>
        </p:xfrm>
        <a:graphic>
          <a:graphicData uri="http://schemas.openxmlformats.org/presentationml/2006/ole">
            <mc:AlternateContent xmlns:mc="http://schemas.openxmlformats.org/markup-compatibility/2006">
              <mc:Choice xmlns:v="urn:schemas-microsoft-com:vml" Requires="v">
                <p:oleObj name="Equation" r:id="rId4" imgW="469800" imgH="241200" progId="Equation.DSMT4">
                  <p:embed/>
                </p:oleObj>
              </mc:Choice>
              <mc:Fallback>
                <p:oleObj name="Equation" r:id="rId4" imgW="469800" imgH="241200" progId="Equation.DSMT4">
                  <p:embed/>
                  <p:pic>
                    <p:nvPicPr>
                      <p:cNvPr id="7" name="Object 5">
                        <a:extLst>
                          <a:ext uri="{FF2B5EF4-FFF2-40B4-BE49-F238E27FC236}">
                            <a16:creationId xmlns:a16="http://schemas.microsoft.com/office/drawing/2014/main" id="{8D2501D7-65BE-4EC7-B104-9DD3E1ADB5E6}"/>
                          </a:ext>
                        </a:extLst>
                      </p:cNvPr>
                      <p:cNvPicPr>
                        <a:picLocks noChangeAspect="1" noChangeArrowheads="1"/>
                      </p:cNvPicPr>
                      <p:nvPr/>
                    </p:nvPicPr>
                    <p:blipFill>
                      <a:blip r:embed="rId5"/>
                      <a:srcRect/>
                      <a:stretch>
                        <a:fillRect/>
                      </a:stretch>
                    </p:blipFill>
                    <p:spPr bwMode="auto">
                      <a:xfrm>
                        <a:off x="231018" y="2180394"/>
                        <a:ext cx="1242866" cy="624071"/>
                      </a:xfrm>
                      <a:prstGeom prst="rect">
                        <a:avLst/>
                      </a:prstGeom>
                      <a:noFill/>
                      <a:ln>
                        <a:noFill/>
                      </a:ln>
                    </p:spPr>
                  </p:pic>
                </p:oleObj>
              </mc:Fallback>
            </mc:AlternateContent>
          </a:graphicData>
        </a:graphic>
      </p:graphicFrame>
      <p:graphicFrame>
        <p:nvGraphicFramePr>
          <p:cNvPr id="8" name="Object 5">
            <a:extLst>
              <a:ext uri="{FF2B5EF4-FFF2-40B4-BE49-F238E27FC236}">
                <a16:creationId xmlns:a16="http://schemas.microsoft.com/office/drawing/2014/main" id="{577A03FE-AAAD-4F00-A875-8DEE62ABC6A7}"/>
              </a:ext>
            </a:extLst>
          </p:cNvPr>
          <p:cNvGraphicFramePr>
            <a:graphicFrameLocks noChangeAspect="1"/>
          </p:cNvGraphicFramePr>
          <p:nvPr>
            <p:extLst>
              <p:ext uri="{D42A27DB-BD31-4B8C-83A1-F6EECF244321}">
                <p14:modId xmlns:p14="http://schemas.microsoft.com/office/powerpoint/2010/main" val="3621023175"/>
              </p:ext>
            </p:extLst>
          </p:nvPr>
        </p:nvGraphicFramePr>
        <p:xfrm>
          <a:off x="280021" y="4911508"/>
          <a:ext cx="1511830" cy="492224"/>
        </p:xfrm>
        <a:graphic>
          <a:graphicData uri="http://schemas.openxmlformats.org/presentationml/2006/ole">
            <mc:AlternateContent xmlns:mc="http://schemas.openxmlformats.org/markup-compatibility/2006">
              <mc:Choice xmlns:v="urn:schemas-microsoft-com:vml" Requires="v">
                <p:oleObj name="Equation" r:id="rId6" imgW="571320" imgH="190440" progId="Equation.DSMT4">
                  <p:embed/>
                </p:oleObj>
              </mc:Choice>
              <mc:Fallback>
                <p:oleObj name="Equation" r:id="rId6" imgW="571320" imgH="190440" progId="Equation.DSMT4">
                  <p:embed/>
                  <p:pic>
                    <p:nvPicPr>
                      <p:cNvPr id="9" name="Object 5">
                        <a:extLst>
                          <a:ext uri="{FF2B5EF4-FFF2-40B4-BE49-F238E27FC236}">
                            <a16:creationId xmlns:a16="http://schemas.microsoft.com/office/drawing/2014/main" id="{22038554-509B-4362-8DA8-969C7D4B0784}"/>
                          </a:ext>
                        </a:extLst>
                      </p:cNvPr>
                      <p:cNvPicPr>
                        <a:picLocks noChangeAspect="1" noChangeArrowheads="1"/>
                      </p:cNvPicPr>
                      <p:nvPr/>
                    </p:nvPicPr>
                    <p:blipFill>
                      <a:blip r:embed="rId7"/>
                      <a:srcRect/>
                      <a:stretch>
                        <a:fillRect/>
                      </a:stretch>
                    </p:blipFill>
                    <p:spPr bwMode="auto">
                      <a:xfrm>
                        <a:off x="280021" y="4911508"/>
                        <a:ext cx="1511830" cy="492224"/>
                      </a:xfrm>
                      <a:prstGeom prst="rect">
                        <a:avLst/>
                      </a:prstGeom>
                      <a:noFill/>
                      <a:ln>
                        <a:noFill/>
                      </a:ln>
                    </p:spPr>
                  </p:pic>
                </p:oleObj>
              </mc:Fallback>
            </mc:AlternateContent>
          </a:graphicData>
        </a:graphic>
      </p:graphicFrame>
      <p:graphicFrame>
        <p:nvGraphicFramePr>
          <p:cNvPr id="9" name="Object 5">
            <a:extLst>
              <a:ext uri="{FF2B5EF4-FFF2-40B4-BE49-F238E27FC236}">
                <a16:creationId xmlns:a16="http://schemas.microsoft.com/office/drawing/2014/main" id="{4277727A-002D-47AD-9376-978D6C345F20}"/>
              </a:ext>
            </a:extLst>
          </p:cNvPr>
          <p:cNvGraphicFramePr>
            <a:graphicFrameLocks noChangeAspect="1"/>
          </p:cNvGraphicFramePr>
          <p:nvPr>
            <p:extLst>
              <p:ext uri="{D42A27DB-BD31-4B8C-83A1-F6EECF244321}">
                <p14:modId xmlns:p14="http://schemas.microsoft.com/office/powerpoint/2010/main" val="2823145304"/>
              </p:ext>
            </p:extLst>
          </p:nvPr>
        </p:nvGraphicFramePr>
        <p:xfrm>
          <a:off x="237783" y="3526658"/>
          <a:ext cx="2215011" cy="657471"/>
        </p:xfrm>
        <a:graphic>
          <a:graphicData uri="http://schemas.openxmlformats.org/presentationml/2006/ole">
            <mc:AlternateContent xmlns:mc="http://schemas.openxmlformats.org/markup-compatibility/2006">
              <mc:Choice xmlns:v="urn:schemas-microsoft-com:vml" Requires="v">
                <p:oleObj name="Equation" r:id="rId8" imgW="838080" imgH="253800" progId="Equation.DSMT4">
                  <p:embed/>
                </p:oleObj>
              </mc:Choice>
              <mc:Fallback>
                <p:oleObj name="Equation" r:id="rId8" imgW="838080" imgH="253800" progId="Equation.DSMT4">
                  <p:embed/>
                  <p:pic>
                    <p:nvPicPr>
                      <p:cNvPr id="10" name="Object 5">
                        <a:extLst>
                          <a:ext uri="{FF2B5EF4-FFF2-40B4-BE49-F238E27FC236}">
                            <a16:creationId xmlns:a16="http://schemas.microsoft.com/office/drawing/2014/main" id="{33BC0375-62AC-4C3C-B260-9BC75E0FE657}"/>
                          </a:ext>
                        </a:extLst>
                      </p:cNvPr>
                      <p:cNvPicPr>
                        <a:picLocks noChangeAspect="1" noChangeArrowheads="1"/>
                      </p:cNvPicPr>
                      <p:nvPr/>
                    </p:nvPicPr>
                    <p:blipFill>
                      <a:blip r:embed="rId9"/>
                      <a:srcRect/>
                      <a:stretch>
                        <a:fillRect/>
                      </a:stretch>
                    </p:blipFill>
                    <p:spPr bwMode="auto">
                      <a:xfrm>
                        <a:off x="237783" y="3526658"/>
                        <a:ext cx="2215011" cy="657471"/>
                      </a:xfrm>
                      <a:prstGeom prst="rect">
                        <a:avLst/>
                      </a:prstGeom>
                      <a:noFill/>
                      <a:ln>
                        <a:noFill/>
                      </a:ln>
                    </p:spPr>
                  </p:pic>
                </p:oleObj>
              </mc:Fallback>
            </mc:AlternateContent>
          </a:graphicData>
        </a:graphic>
      </p:graphicFrame>
      <p:sp>
        <p:nvSpPr>
          <p:cNvPr id="11" name="CaixaDeTexto 10">
            <a:extLst>
              <a:ext uri="{FF2B5EF4-FFF2-40B4-BE49-F238E27FC236}">
                <a16:creationId xmlns:a16="http://schemas.microsoft.com/office/drawing/2014/main" id="{141DD1AF-1B1A-4391-9185-530515AC8747}"/>
              </a:ext>
            </a:extLst>
          </p:cNvPr>
          <p:cNvSpPr txBox="1"/>
          <p:nvPr/>
        </p:nvSpPr>
        <p:spPr>
          <a:xfrm>
            <a:off x="1536194" y="2232987"/>
            <a:ext cx="10424788" cy="1384995"/>
          </a:xfrm>
          <a:prstGeom prst="rect">
            <a:avLst/>
          </a:prstGeom>
          <a:noFill/>
        </p:spPr>
        <p:txBody>
          <a:bodyPr wrap="square" rtlCol="0">
            <a:spAutoFit/>
          </a:bodyPr>
          <a:lstStyle/>
          <a:p>
            <a:pPr algn="just"/>
            <a:r>
              <a:rPr lang="pt-BR" sz="2700" dirty="0">
                <a:latin typeface="Arial" panose="020B0604020202020204" pitchFamily="34" charset="0"/>
                <a:cs typeface="Arial" panose="020B0604020202020204" pitchFamily="34" charset="0"/>
              </a:rPr>
              <a:t>remunerações, inclusive encargos sociais e contribuições </a:t>
            </a:r>
            <a:r>
              <a:rPr lang="pt-BR" sz="2700" dirty="0" err="1">
                <a:latin typeface="Arial" panose="020B0604020202020204" pitchFamily="34" charset="0"/>
                <a:cs typeface="Arial" panose="020B0604020202020204" pitchFamily="34" charset="0"/>
              </a:rPr>
              <a:t>parafiscais</a:t>
            </a:r>
            <a:r>
              <a:rPr lang="pt-BR" sz="2700" dirty="0">
                <a:latin typeface="Arial" panose="020B0604020202020204" pitchFamily="34" charset="0"/>
                <a:cs typeface="Arial" panose="020B0604020202020204" pitchFamily="34" charset="0"/>
              </a:rPr>
              <a:t>, recebidas por residentes, por serviços prestados a não residentes</a:t>
            </a:r>
          </a:p>
        </p:txBody>
      </p:sp>
      <p:sp>
        <p:nvSpPr>
          <p:cNvPr id="13" name="CaixaDeTexto 12">
            <a:extLst>
              <a:ext uri="{FF2B5EF4-FFF2-40B4-BE49-F238E27FC236}">
                <a16:creationId xmlns:a16="http://schemas.microsoft.com/office/drawing/2014/main" id="{F1A9F5F6-AC06-4558-9AF4-475E4F98D0F4}"/>
              </a:ext>
            </a:extLst>
          </p:cNvPr>
          <p:cNvSpPr txBox="1"/>
          <p:nvPr/>
        </p:nvSpPr>
        <p:spPr>
          <a:xfrm>
            <a:off x="2421702" y="3604053"/>
            <a:ext cx="9490277" cy="1338828"/>
          </a:xfrm>
          <a:prstGeom prst="rect">
            <a:avLst/>
          </a:prstGeom>
          <a:noFill/>
        </p:spPr>
        <p:txBody>
          <a:bodyPr wrap="square" rtlCol="0">
            <a:spAutoFit/>
          </a:bodyPr>
          <a:lstStyle/>
          <a:p>
            <a:pPr algn="just"/>
            <a:r>
              <a:rPr lang="pt-BR" sz="2700" dirty="0">
                <a:latin typeface="Arial" panose="020B0604020202020204" pitchFamily="34" charset="0"/>
                <a:cs typeface="Arial" panose="020B0604020202020204" pitchFamily="34" charset="0"/>
              </a:rPr>
              <a:t>total das remunerações dos empregados, inclusive encargos sociais e contribuições </a:t>
            </a:r>
            <a:r>
              <a:rPr lang="pt-BR" sz="2700" dirty="0" err="1">
                <a:latin typeface="Arial" panose="020B0604020202020204" pitchFamily="34" charset="0"/>
                <a:cs typeface="Arial" panose="020B0604020202020204" pitchFamily="34" charset="0"/>
              </a:rPr>
              <a:t>parafiscais</a:t>
            </a:r>
            <a:r>
              <a:rPr lang="pt-BR" sz="2700" dirty="0">
                <a:latin typeface="Arial" panose="020B0604020202020204" pitchFamily="34" charset="0"/>
                <a:cs typeface="Arial" panose="020B0604020202020204" pitchFamily="34" charset="0"/>
              </a:rPr>
              <a:t>, pagos a residentes ou serviços prestados a residentes e não residentes</a:t>
            </a:r>
          </a:p>
        </p:txBody>
      </p:sp>
      <p:sp>
        <p:nvSpPr>
          <p:cNvPr id="14" name="CaixaDeTexto 13">
            <a:extLst>
              <a:ext uri="{FF2B5EF4-FFF2-40B4-BE49-F238E27FC236}">
                <a16:creationId xmlns:a16="http://schemas.microsoft.com/office/drawing/2014/main" id="{866A45C3-B3EE-45A0-B664-FEE2D347BE26}"/>
              </a:ext>
            </a:extLst>
          </p:cNvPr>
          <p:cNvSpPr txBox="1"/>
          <p:nvPr/>
        </p:nvSpPr>
        <p:spPr>
          <a:xfrm>
            <a:off x="1747168" y="4962931"/>
            <a:ext cx="10164811" cy="1815882"/>
          </a:xfrm>
          <a:prstGeom prst="rect">
            <a:avLst/>
          </a:prstGeom>
          <a:noFill/>
        </p:spPr>
        <p:txBody>
          <a:bodyPr wrap="square" rtlCol="0">
            <a:spAutoFit/>
          </a:bodyPr>
          <a:lstStyle/>
          <a:p>
            <a:pPr algn="just"/>
            <a:r>
              <a:rPr lang="pt-BR" sz="2700" dirty="0">
                <a:latin typeface="Arial" panose="020B0604020202020204" pitchFamily="34" charset="0"/>
                <a:cs typeface="Arial" panose="020B0604020202020204" pitchFamily="34" charset="0"/>
              </a:rPr>
              <a:t>remuneração líquida (recursos menos usos) dos fatores de produção de propriedade, constituída por rendas de capitais – juros, lucros e dividendos – e outros serviços de fatores constituído por </a:t>
            </a:r>
            <a:r>
              <a:rPr lang="pt-BR" sz="2700" i="1" dirty="0">
                <a:latin typeface="Arial" panose="020B0604020202020204" pitchFamily="34" charset="0"/>
                <a:cs typeface="Arial" panose="020B0604020202020204" pitchFamily="34" charset="0"/>
              </a:rPr>
              <a:t>royalties</a:t>
            </a:r>
            <a:r>
              <a:rPr lang="pt-BR" sz="2700" dirty="0">
                <a:latin typeface="Arial" panose="020B0604020202020204" pitchFamily="34" charset="0"/>
                <a:cs typeface="Arial" panose="020B0604020202020204" pitchFamily="34" charset="0"/>
              </a:rPr>
              <a:t>, patentes e direitos autorais</a:t>
            </a:r>
          </a:p>
        </p:txBody>
      </p:sp>
      <p:graphicFrame>
        <p:nvGraphicFramePr>
          <p:cNvPr id="15" name="Object 5">
            <a:extLst>
              <a:ext uri="{FF2B5EF4-FFF2-40B4-BE49-F238E27FC236}">
                <a16:creationId xmlns:a16="http://schemas.microsoft.com/office/drawing/2014/main" id="{38A2DA4E-C5A1-4023-B16D-8F7EFBBA028E}"/>
              </a:ext>
            </a:extLst>
          </p:cNvPr>
          <p:cNvGraphicFramePr>
            <a:graphicFrameLocks noChangeAspect="1"/>
          </p:cNvGraphicFramePr>
          <p:nvPr>
            <p:extLst>
              <p:ext uri="{D42A27DB-BD31-4B8C-83A1-F6EECF244321}">
                <p14:modId xmlns:p14="http://schemas.microsoft.com/office/powerpoint/2010/main" val="485350587"/>
              </p:ext>
            </p:extLst>
          </p:nvPr>
        </p:nvGraphicFramePr>
        <p:xfrm>
          <a:off x="195744" y="1629972"/>
          <a:ext cx="1545232" cy="525625"/>
        </p:xfrm>
        <a:graphic>
          <a:graphicData uri="http://schemas.openxmlformats.org/presentationml/2006/ole">
            <mc:AlternateContent xmlns:mc="http://schemas.openxmlformats.org/markup-compatibility/2006">
              <mc:Choice xmlns:v="urn:schemas-microsoft-com:vml" Requires="v">
                <p:oleObj name="Equation" r:id="rId10" imgW="583920" imgH="203040" progId="Equation.DSMT4">
                  <p:embed/>
                </p:oleObj>
              </mc:Choice>
              <mc:Fallback>
                <p:oleObj name="Equation" r:id="rId10" imgW="583920" imgH="203040" progId="Equation.DSMT4">
                  <p:embed/>
                  <p:pic>
                    <p:nvPicPr>
                      <p:cNvPr id="8" name="Object 5">
                        <a:extLst>
                          <a:ext uri="{FF2B5EF4-FFF2-40B4-BE49-F238E27FC236}">
                            <a16:creationId xmlns:a16="http://schemas.microsoft.com/office/drawing/2014/main" id="{577A03FE-AAAD-4F00-A875-8DEE62ABC6A7}"/>
                          </a:ext>
                        </a:extLst>
                      </p:cNvPr>
                      <p:cNvPicPr>
                        <a:picLocks noChangeAspect="1" noChangeArrowheads="1"/>
                      </p:cNvPicPr>
                      <p:nvPr/>
                    </p:nvPicPr>
                    <p:blipFill>
                      <a:blip r:embed="rId11"/>
                      <a:srcRect/>
                      <a:stretch>
                        <a:fillRect/>
                      </a:stretch>
                    </p:blipFill>
                    <p:spPr bwMode="auto">
                      <a:xfrm>
                        <a:off x="195744" y="1629972"/>
                        <a:ext cx="1545232" cy="525625"/>
                      </a:xfrm>
                      <a:prstGeom prst="rect">
                        <a:avLst/>
                      </a:prstGeom>
                      <a:noFill/>
                      <a:ln>
                        <a:noFill/>
                      </a:ln>
                    </p:spPr>
                  </p:pic>
                </p:oleObj>
              </mc:Fallback>
            </mc:AlternateContent>
          </a:graphicData>
        </a:graphic>
      </p:graphicFrame>
      <p:sp>
        <p:nvSpPr>
          <p:cNvPr id="16" name="CaixaDeTexto 15">
            <a:extLst>
              <a:ext uri="{FF2B5EF4-FFF2-40B4-BE49-F238E27FC236}">
                <a16:creationId xmlns:a16="http://schemas.microsoft.com/office/drawing/2014/main" id="{9CA70221-59A1-4FBA-8A11-E3A3A9F7D63D}"/>
              </a:ext>
            </a:extLst>
          </p:cNvPr>
          <p:cNvSpPr txBox="1"/>
          <p:nvPr/>
        </p:nvSpPr>
        <p:spPr>
          <a:xfrm>
            <a:off x="1748228" y="1683025"/>
            <a:ext cx="10238365" cy="523220"/>
          </a:xfrm>
          <a:prstGeom prst="rect">
            <a:avLst/>
          </a:prstGeom>
          <a:noFill/>
        </p:spPr>
        <p:txBody>
          <a:bodyPr wrap="square" rtlCol="0">
            <a:spAutoFit/>
          </a:bodyPr>
          <a:lstStyle/>
          <a:p>
            <a:r>
              <a:rPr lang="pt-BR" sz="2700" dirty="0">
                <a:latin typeface="Arial" panose="020B0604020202020204" pitchFamily="34" charset="0"/>
                <a:cs typeface="Arial" panose="020B0604020202020204" pitchFamily="34" charset="0"/>
              </a:rPr>
              <a:t>renda nacional bruta</a:t>
            </a:r>
          </a:p>
        </p:txBody>
      </p:sp>
      <p:sp>
        <p:nvSpPr>
          <p:cNvPr id="12" name="Título 1">
            <a:extLst>
              <a:ext uri="{FF2B5EF4-FFF2-40B4-BE49-F238E27FC236}">
                <a16:creationId xmlns:a16="http://schemas.microsoft.com/office/drawing/2014/main" id="{7DC6F686-6A0F-4443-9773-D7EF44896EC3}"/>
              </a:ext>
            </a:extLst>
          </p:cNvPr>
          <p:cNvSpPr>
            <a:spLocks noGrp="1"/>
          </p:cNvSpPr>
          <p:nvPr>
            <p:ph type="title"/>
          </p:nvPr>
        </p:nvSpPr>
        <p:spPr>
          <a:xfrm>
            <a:off x="-26503" y="47073"/>
            <a:ext cx="12271511" cy="1325563"/>
          </a:xfrm>
        </p:spPr>
        <p:txBody>
          <a:bodyPr>
            <a:noAutofit/>
          </a:bodyPr>
          <a:lstStyle/>
          <a:p>
            <a:r>
              <a:rPr lang="pt-BR" sz="3200" dirty="0" err="1">
                <a:solidFill>
                  <a:schemeClr val="tx1"/>
                </a:solidFill>
                <a:effectLst/>
                <a:latin typeface="Arial" panose="020B0604020202020204" pitchFamily="34" charset="0"/>
                <a:cs typeface="Arial" panose="020B0604020202020204" pitchFamily="34" charset="0"/>
              </a:rPr>
              <a:t>CEIs</a:t>
            </a:r>
            <a:r>
              <a:rPr lang="pt-BR" sz="3200" dirty="0">
                <a:solidFill>
                  <a:schemeClr val="tx1"/>
                </a:solidFill>
                <a:effectLst/>
                <a:latin typeface="Arial" panose="020B0604020202020204" pitchFamily="34" charset="0"/>
                <a:cs typeface="Arial" panose="020B0604020202020204" pitchFamily="34" charset="0"/>
              </a:rPr>
              <a:t>: Contas Correntes – Conta de Alocação da Renda </a:t>
            </a:r>
            <a:r>
              <a:rPr lang="pt-BR" sz="1800" dirty="0">
                <a:solidFill>
                  <a:schemeClr val="tx1"/>
                </a:solidFill>
                <a:effectLst/>
                <a:latin typeface="Arial" panose="020B0604020202020204" pitchFamily="34" charset="0"/>
                <a:cs typeface="Arial" panose="020B0604020202020204" pitchFamily="34" charset="0"/>
              </a:rPr>
              <a:t>(Conta 2.1.2)</a:t>
            </a:r>
          </a:p>
        </p:txBody>
      </p:sp>
    </p:spTree>
    <p:extLst>
      <p:ext uri="{BB962C8B-B14F-4D97-AF65-F5344CB8AC3E}">
        <p14:creationId xmlns:p14="http://schemas.microsoft.com/office/powerpoint/2010/main" val="163821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D7E9A4B-DA79-4056-8901-8F8A960D6FA4}"/>
              </a:ext>
            </a:extLst>
          </p:cNvPr>
          <p:cNvSpPr>
            <a:spLocks noGrp="1"/>
          </p:cNvSpPr>
          <p:nvPr>
            <p:ph type="title"/>
          </p:nvPr>
        </p:nvSpPr>
        <p:spPr>
          <a:xfrm>
            <a:off x="145773" y="86825"/>
            <a:ext cx="11807688" cy="1325563"/>
          </a:xfrm>
        </p:spPr>
        <p:txBody>
          <a:bodyPr>
            <a:noAutofit/>
          </a:bodyPr>
          <a:lstStyle/>
          <a:p>
            <a:pPr algn="just"/>
            <a:r>
              <a:rPr lang="pt-BR" sz="2800" dirty="0" err="1">
                <a:solidFill>
                  <a:schemeClr val="tx1"/>
                </a:solidFill>
                <a:effectLst/>
                <a:latin typeface="Arial" panose="020B0604020202020204" pitchFamily="34" charset="0"/>
                <a:cs typeface="Arial" panose="020B0604020202020204" pitchFamily="34" charset="0"/>
              </a:rPr>
              <a:t>CEIs</a:t>
            </a:r>
            <a:r>
              <a:rPr lang="pt-BR" sz="2800" dirty="0">
                <a:solidFill>
                  <a:schemeClr val="tx1"/>
                </a:solidFill>
                <a:effectLst/>
                <a:latin typeface="Arial" panose="020B0604020202020204" pitchFamily="34" charset="0"/>
                <a:cs typeface="Arial" panose="020B0604020202020204" pitchFamily="34" charset="0"/>
              </a:rPr>
              <a:t>: Contas Correntes – Conta de Distribuição Secundária Renda (Conta 2.2)</a:t>
            </a:r>
          </a:p>
        </p:txBody>
      </p:sp>
      <p:sp>
        <p:nvSpPr>
          <p:cNvPr id="3" name="Espaço Reservado para Conteúdo 2">
            <a:extLst>
              <a:ext uri="{FF2B5EF4-FFF2-40B4-BE49-F238E27FC236}">
                <a16:creationId xmlns:a16="http://schemas.microsoft.com/office/drawing/2014/main" id="{5CEBA1BD-B327-4F31-8ED3-A0233C71604A}"/>
              </a:ext>
            </a:extLst>
          </p:cNvPr>
          <p:cNvSpPr>
            <a:spLocks noGrp="1"/>
          </p:cNvSpPr>
          <p:nvPr>
            <p:ph idx="1"/>
          </p:nvPr>
        </p:nvSpPr>
        <p:spPr>
          <a:xfrm>
            <a:off x="-119270" y="950984"/>
            <a:ext cx="12218505" cy="4351338"/>
          </a:xfrm>
        </p:spPr>
        <p:txBody>
          <a:bodyPr>
            <a:normAutofit/>
          </a:bodyPr>
          <a:lstStyle/>
          <a:p>
            <a:pPr algn="just">
              <a:buClr>
                <a:schemeClr val="tx1"/>
              </a:buClr>
              <a:buSzPct val="101000"/>
              <a:buFont typeface="Wingdings" panose="05000000000000000000" pitchFamily="2" charset="2"/>
              <a:buChar char="§"/>
            </a:pPr>
            <a:r>
              <a:rPr lang="pt-BR" sz="2600" dirty="0">
                <a:latin typeface="Arial" panose="020B0604020202020204" pitchFamily="34" charset="0"/>
                <a:cs typeface="Arial" panose="020B0604020202020204" pitchFamily="34" charset="0"/>
              </a:rPr>
              <a:t>A conta de distribuição secundária da renda mostra como os rendimentos primários pagos a residentes podem ser usados para pagamentos de transferências para unidades não residentes.</a:t>
            </a:r>
          </a:p>
          <a:p>
            <a:pPr algn="just">
              <a:buClr>
                <a:schemeClr val="tx1"/>
              </a:buClr>
              <a:buSzPct val="101000"/>
              <a:buFont typeface="Wingdings" panose="05000000000000000000" pitchFamily="2" charset="2"/>
              <a:buChar char="§"/>
            </a:pPr>
            <a:r>
              <a:rPr lang="pt-BR" sz="2500" dirty="0">
                <a:latin typeface="Arial" panose="020B0604020202020204" pitchFamily="34" charset="0"/>
                <a:cs typeface="Arial" panose="020B0604020202020204" pitchFamily="34" charset="0"/>
              </a:rPr>
              <a:t>O saldo desta conta é a Renda Nacional Disponível (RND). Diferencia-se da RNB por incluir o saldo líquido das transferências correntes recebidas do exterior.</a:t>
            </a:r>
          </a:p>
        </p:txBody>
      </p:sp>
      <p:pic>
        <p:nvPicPr>
          <p:cNvPr id="5" name="Imagem 4">
            <a:extLst>
              <a:ext uri="{FF2B5EF4-FFF2-40B4-BE49-F238E27FC236}">
                <a16:creationId xmlns:a16="http://schemas.microsoft.com/office/drawing/2014/main" id="{4CE31E10-54F1-4501-BD68-68F7D7D154E7}"/>
              </a:ext>
            </a:extLst>
          </p:cNvPr>
          <p:cNvPicPr>
            <a:picLocks noChangeAspect="1"/>
          </p:cNvPicPr>
          <p:nvPr/>
        </p:nvPicPr>
        <p:blipFill>
          <a:blip r:embed="rId2"/>
          <a:stretch>
            <a:fillRect/>
          </a:stretch>
        </p:blipFill>
        <p:spPr>
          <a:xfrm>
            <a:off x="0" y="3114262"/>
            <a:ext cx="12165496" cy="3743738"/>
          </a:xfrm>
          <a:prstGeom prst="rect">
            <a:avLst/>
          </a:prstGeom>
          <a:ln w="38100">
            <a:solidFill>
              <a:schemeClr val="tx1"/>
            </a:solidFill>
          </a:ln>
        </p:spPr>
      </p:pic>
      <p:sp>
        <p:nvSpPr>
          <p:cNvPr id="6" name="Retângulo 5">
            <a:extLst>
              <a:ext uri="{FF2B5EF4-FFF2-40B4-BE49-F238E27FC236}">
                <a16:creationId xmlns:a16="http://schemas.microsoft.com/office/drawing/2014/main" id="{10239E47-E9DE-403D-B23D-664A82510422}"/>
              </a:ext>
            </a:extLst>
          </p:cNvPr>
          <p:cNvSpPr/>
          <p:nvPr/>
        </p:nvSpPr>
        <p:spPr>
          <a:xfrm>
            <a:off x="2796209" y="4717779"/>
            <a:ext cx="9289773" cy="50357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19383982-FFD6-4B0B-B30A-F35C7D32C000}"/>
              </a:ext>
            </a:extLst>
          </p:cNvPr>
          <p:cNvSpPr/>
          <p:nvPr/>
        </p:nvSpPr>
        <p:spPr>
          <a:xfrm>
            <a:off x="3657799" y="3875309"/>
            <a:ext cx="4797088" cy="76295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31FF6771-D55A-4981-A1E7-B60A0FBAA5D5}"/>
              </a:ext>
            </a:extLst>
          </p:cNvPr>
          <p:cNvSpPr/>
          <p:nvPr/>
        </p:nvSpPr>
        <p:spPr>
          <a:xfrm>
            <a:off x="2803233" y="5294248"/>
            <a:ext cx="9289773" cy="76912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5ED59460-ED61-46EE-937A-03E4C5DE41D8}"/>
              </a:ext>
            </a:extLst>
          </p:cNvPr>
          <p:cNvSpPr/>
          <p:nvPr/>
        </p:nvSpPr>
        <p:spPr>
          <a:xfrm>
            <a:off x="2332389" y="6175514"/>
            <a:ext cx="9780098" cy="530086"/>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2248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5">
            <a:extLst>
              <a:ext uri="{FF2B5EF4-FFF2-40B4-BE49-F238E27FC236}">
                <a16:creationId xmlns:a16="http://schemas.microsoft.com/office/drawing/2014/main" id="{47DDE95A-DB2B-4D99-AB78-30CC2345901D}"/>
              </a:ext>
            </a:extLst>
          </p:cNvPr>
          <p:cNvGraphicFramePr>
            <a:graphicFrameLocks noChangeAspect="1"/>
          </p:cNvGraphicFramePr>
          <p:nvPr>
            <p:extLst>
              <p:ext uri="{D42A27DB-BD31-4B8C-83A1-F6EECF244321}">
                <p14:modId xmlns:p14="http://schemas.microsoft.com/office/powerpoint/2010/main" val="3319489554"/>
              </p:ext>
            </p:extLst>
          </p:nvPr>
        </p:nvGraphicFramePr>
        <p:xfrm>
          <a:off x="706852" y="1304285"/>
          <a:ext cx="3944661" cy="545845"/>
        </p:xfrm>
        <a:graphic>
          <a:graphicData uri="http://schemas.openxmlformats.org/presentationml/2006/ole">
            <mc:AlternateContent xmlns:mc="http://schemas.openxmlformats.org/markup-compatibility/2006">
              <mc:Choice xmlns:v="urn:schemas-microsoft-com:vml" Requires="v">
                <p:oleObj name="Equation" r:id="rId2" imgW="1218960" imgH="177480" progId="Equation.DSMT4">
                  <p:embed/>
                </p:oleObj>
              </mc:Choice>
              <mc:Fallback>
                <p:oleObj name="Equation" r:id="rId2" imgW="1218960" imgH="177480" progId="Equation.DSMT4">
                  <p:embed/>
                  <p:pic>
                    <p:nvPicPr>
                      <p:cNvPr id="4" name="Object 5">
                        <a:extLst>
                          <a:ext uri="{FF2B5EF4-FFF2-40B4-BE49-F238E27FC236}">
                            <a16:creationId xmlns:a16="http://schemas.microsoft.com/office/drawing/2014/main" id="{DB1F0498-691E-427B-9A13-07686B858FEA}"/>
                          </a:ext>
                        </a:extLst>
                      </p:cNvPr>
                      <p:cNvPicPr>
                        <a:picLocks noChangeAspect="1" noChangeArrowheads="1"/>
                      </p:cNvPicPr>
                      <p:nvPr/>
                    </p:nvPicPr>
                    <p:blipFill>
                      <a:blip r:embed="rId3"/>
                      <a:srcRect/>
                      <a:stretch>
                        <a:fillRect/>
                      </a:stretch>
                    </p:blipFill>
                    <p:spPr bwMode="auto">
                      <a:xfrm>
                        <a:off x="706852" y="1304285"/>
                        <a:ext cx="3944661" cy="545845"/>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6" name="Object 5">
            <a:extLst>
              <a:ext uri="{FF2B5EF4-FFF2-40B4-BE49-F238E27FC236}">
                <a16:creationId xmlns:a16="http://schemas.microsoft.com/office/drawing/2014/main" id="{C8D3C697-BB74-458C-A723-F91139E05D26}"/>
              </a:ext>
            </a:extLst>
          </p:cNvPr>
          <p:cNvGraphicFramePr>
            <a:graphicFrameLocks noChangeAspect="1"/>
          </p:cNvGraphicFramePr>
          <p:nvPr>
            <p:extLst>
              <p:ext uri="{D42A27DB-BD31-4B8C-83A1-F6EECF244321}">
                <p14:modId xmlns:p14="http://schemas.microsoft.com/office/powerpoint/2010/main" val="1669304356"/>
              </p:ext>
            </p:extLst>
          </p:nvPr>
        </p:nvGraphicFramePr>
        <p:xfrm>
          <a:off x="259110" y="4815994"/>
          <a:ext cx="1622700" cy="535051"/>
        </p:xfrm>
        <a:graphic>
          <a:graphicData uri="http://schemas.openxmlformats.org/presentationml/2006/ole">
            <mc:AlternateContent xmlns:mc="http://schemas.openxmlformats.org/markup-compatibility/2006">
              <mc:Choice xmlns:v="urn:schemas-microsoft-com:vml" Requires="v">
                <p:oleObj name="Equation" r:id="rId4" imgW="596880" imgH="190440" progId="Equation.DSMT4">
                  <p:embed/>
                </p:oleObj>
              </mc:Choice>
              <mc:Fallback>
                <p:oleObj name="Equation" r:id="rId4" imgW="596880" imgH="190440" progId="Equation.DSMT4">
                  <p:embed/>
                  <p:pic>
                    <p:nvPicPr>
                      <p:cNvPr id="6" name="Object 5">
                        <a:extLst>
                          <a:ext uri="{FF2B5EF4-FFF2-40B4-BE49-F238E27FC236}">
                            <a16:creationId xmlns:a16="http://schemas.microsoft.com/office/drawing/2014/main" id="{87EBE39D-4B74-4F29-9659-8BCAA32E08DE}"/>
                          </a:ext>
                        </a:extLst>
                      </p:cNvPr>
                      <p:cNvPicPr>
                        <a:picLocks noChangeAspect="1" noChangeArrowheads="1"/>
                      </p:cNvPicPr>
                      <p:nvPr/>
                    </p:nvPicPr>
                    <p:blipFill>
                      <a:blip r:embed="rId5"/>
                      <a:srcRect/>
                      <a:stretch>
                        <a:fillRect/>
                      </a:stretch>
                    </p:blipFill>
                    <p:spPr bwMode="auto">
                      <a:xfrm>
                        <a:off x="259110" y="4815994"/>
                        <a:ext cx="1622700" cy="535051"/>
                      </a:xfrm>
                      <a:prstGeom prst="rect">
                        <a:avLst/>
                      </a:prstGeom>
                      <a:noFill/>
                      <a:ln>
                        <a:noFill/>
                      </a:ln>
                    </p:spPr>
                  </p:pic>
                </p:oleObj>
              </mc:Fallback>
            </mc:AlternateContent>
          </a:graphicData>
        </a:graphic>
      </p:graphicFrame>
      <p:sp>
        <p:nvSpPr>
          <p:cNvPr id="7" name="CaixaDeTexto 6">
            <a:extLst>
              <a:ext uri="{FF2B5EF4-FFF2-40B4-BE49-F238E27FC236}">
                <a16:creationId xmlns:a16="http://schemas.microsoft.com/office/drawing/2014/main" id="{51F91B0E-E2D7-4A13-B157-7F3B37967D4E}"/>
              </a:ext>
            </a:extLst>
          </p:cNvPr>
          <p:cNvSpPr txBox="1"/>
          <p:nvPr/>
        </p:nvSpPr>
        <p:spPr>
          <a:xfrm>
            <a:off x="1827740" y="4899884"/>
            <a:ext cx="7925862" cy="507831"/>
          </a:xfrm>
          <a:prstGeom prst="rect">
            <a:avLst/>
          </a:prstGeom>
          <a:noFill/>
        </p:spPr>
        <p:txBody>
          <a:bodyPr wrap="square" rtlCol="0">
            <a:spAutoFit/>
          </a:bodyPr>
          <a:lstStyle/>
          <a:p>
            <a:r>
              <a:rPr lang="pt-BR" sz="2700" dirty="0">
                <a:latin typeface="Arial" panose="020B0604020202020204" pitchFamily="34" charset="0"/>
                <a:cs typeface="Arial" panose="020B0604020202020204" pitchFamily="34" charset="0"/>
              </a:rPr>
              <a:t>renda disponível bruta = RND.</a:t>
            </a:r>
          </a:p>
        </p:txBody>
      </p:sp>
      <p:graphicFrame>
        <p:nvGraphicFramePr>
          <p:cNvPr id="8" name="Object 5">
            <a:extLst>
              <a:ext uri="{FF2B5EF4-FFF2-40B4-BE49-F238E27FC236}">
                <a16:creationId xmlns:a16="http://schemas.microsoft.com/office/drawing/2014/main" id="{5EC6869A-C272-492E-B977-7EF380311457}"/>
              </a:ext>
            </a:extLst>
          </p:cNvPr>
          <p:cNvGraphicFramePr>
            <a:graphicFrameLocks noChangeAspect="1"/>
          </p:cNvGraphicFramePr>
          <p:nvPr>
            <p:extLst>
              <p:ext uri="{D42A27DB-BD31-4B8C-83A1-F6EECF244321}">
                <p14:modId xmlns:p14="http://schemas.microsoft.com/office/powerpoint/2010/main" val="3121401967"/>
              </p:ext>
            </p:extLst>
          </p:nvPr>
        </p:nvGraphicFramePr>
        <p:xfrm>
          <a:off x="254276" y="2127940"/>
          <a:ext cx="1643372" cy="571359"/>
        </p:xfrm>
        <a:graphic>
          <a:graphicData uri="http://schemas.openxmlformats.org/presentationml/2006/ole">
            <mc:AlternateContent xmlns:mc="http://schemas.openxmlformats.org/markup-compatibility/2006">
              <mc:Choice xmlns:v="urn:schemas-microsoft-com:vml" Requires="v">
                <p:oleObj name="Equation" r:id="rId6" imgW="571320" imgH="203040" progId="Equation.DSMT4">
                  <p:embed/>
                </p:oleObj>
              </mc:Choice>
              <mc:Fallback>
                <p:oleObj name="Equation" r:id="rId6" imgW="571320" imgH="203040" progId="Equation.DSMT4">
                  <p:embed/>
                  <p:pic>
                    <p:nvPicPr>
                      <p:cNvPr id="15" name="Object 5">
                        <a:extLst>
                          <a:ext uri="{FF2B5EF4-FFF2-40B4-BE49-F238E27FC236}">
                            <a16:creationId xmlns:a16="http://schemas.microsoft.com/office/drawing/2014/main" id="{38A2DA4E-C5A1-4023-B16D-8F7EFBBA028E}"/>
                          </a:ext>
                        </a:extLst>
                      </p:cNvPr>
                      <p:cNvPicPr>
                        <a:picLocks noChangeAspect="1" noChangeArrowheads="1"/>
                      </p:cNvPicPr>
                      <p:nvPr/>
                    </p:nvPicPr>
                    <p:blipFill>
                      <a:blip r:embed="rId7"/>
                      <a:srcRect/>
                      <a:stretch>
                        <a:fillRect/>
                      </a:stretch>
                    </p:blipFill>
                    <p:spPr bwMode="auto">
                      <a:xfrm>
                        <a:off x="254276" y="2127940"/>
                        <a:ext cx="1643372" cy="571359"/>
                      </a:xfrm>
                      <a:prstGeom prst="rect">
                        <a:avLst/>
                      </a:prstGeom>
                      <a:noFill/>
                      <a:ln>
                        <a:noFill/>
                      </a:ln>
                    </p:spPr>
                  </p:pic>
                </p:oleObj>
              </mc:Fallback>
            </mc:AlternateContent>
          </a:graphicData>
        </a:graphic>
      </p:graphicFrame>
      <p:sp>
        <p:nvSpPr>
          <p:cNvPr id="9" name="CaixaDeTexto 8">
            <a:extLst>
              <a:ext uri="{FF2B5EF4-FFF2-40B4-BE49-F238E27FC236}">
                <a16:creationId xmlns:a16="http://schemas.microsoft.com/office/drawing/2014/main" id="{A9B8314F-8D7E-4CCF-9F6E-0EFF878C9630}"/>
              </a:ext>
            </a:extLst>
          </p:cNvPr>
          <p:cNvSpPr txBox="1"/>
          <p:nvPr/>
        </p:nvSpPr>
        <p:spPr>
          <a:xfrm>
            <a:off x="1827739" y="2239616"/>
            <a:ext cx="10231739" cy="2585323"/>
          </a:xfrm>
          <a:prstGeom prst="rect">
            <a:avLst/>
          </a:prstGeom>
          <a:noFill/>
        </p:spPr>
        <p:txBody>
          <a:bodyPr wrap="square" rtlCol="0">
            <a:spAutoFit/>
          </a:bodyPr>
          <a:lstStyle/>
          <a:p>
            <a:pPr algn="just"/>
            <a:r>
              <a:rPr lang="pt-BR" sz="2700" dirty="0">
                <a:latin typeface="Arial" panose="020B0604020202020204" pitchFamily="34" charset="0"/>
                <a:cs typeface="Arial" panose="020B0604020202020204" pitchFamily="34" charset="0"/>
              </a:rPr>
              <a:t>transferências líquidas correntes, ou seja, transferências de recursos sem contrapartida do processo produtivo, como o pagamento e recebimento de imposto sobre a renda e o patrimônio, de operações de seguro, de contribuições e benefícios previdenciários e transferências entre governos e entre residentes.</a:t>
            </a:r>
          </a:p>
        </p:txBody>
      </p:sp>
      <p:sp>
        <p:nvSpPr>
          <p:cNvPr id="10" name="Título 1">
            <a:extLst>
              <a:ext uri="{FF2B5EF4-FFF2-40B4-BE49-F238E27FC236}">
                <a16:creationId xmlns:a16="http://schemas.microsoft.com/office/drawing/2014/main" id="{B0181B03-D958-409E-9833-31EDCE05F10B}"/>
              </a:ext>
            </a:extLst>
          </p:cNvPr>
          <p:cNvSpPr>
            <a:spLocks noGrp="1"/>
          </p:cNvSpPr>
          <p:nvPr>
            <p:ph type="title"/>
          </p:nvPr>
        </p:nvSpPr>
        <p:spPr>
          <a:xfrm>
            <a:off x="159025" y="86825"/>
            <a:ext cx="11807688" cy="1325563"/>
          </a:xfrm>
        </p:spPr>
        <p:txBody>
          <a:bodyPr>
            <a:noAutofit/>
          </a:bodyPr>
          <a:lstStyle/>
          <a:p>
            <a:pPr algn="just"/>
            <a:r>
              <a:rPr lang="pt-BR" sz="3200" dirty="0" err="1">
                <a:solidFill>
                  <a:schemeClr val="tx1"/>
                </a:solidFill>
                <a:effectLst/>
                <a:latin typeface="Arial" panose="020B0604020202020204" pitchFamily="34" charset="0"/>
                <a:cs typeface="Arial" panose="020B0604020202020204" pitchFamily="34" charset="0"/>
              </a:rPr>
              <a:t>CEIs</a:t>
            </a:r>
            <a:r>
              <a:rPr lang="pt-BR" sz="3200" dirty="0">
                <a:solidFill>
                  <a:schemeClr val="tx1"/>
                </a:solidFill>
                <a:effectLst/>
                <a:latin typeface="Arial" panose="020B0604020202020204" pitchFamily="34" charset="0"/>
                <a:cs typeface="Arial" panose="020B0604020202020204" pitchFamily="34" charset="0"/>
              </a:rPr>
              <a:t>: Contas Correntes – Conta de Distribuição Secundária Renda </a:t>
            </a:r>
            <a:r>
              <a:rPr lang="pt-BR" sz="2600" dirty="0">
                <a:solidFill>
                  <a:schemeClr val="tx1"/>
                </a:solidFill>
                <a:effectLst/>
                <a:latin typeface="Arial" panose="020B0604020202020204" pitchFamily="34" charset="0"/>
                <a:cs typeface="Arial" panose="020B0604020202020204" pitchFamily="34" charset="0"/>
              </a:rPr>
              <a:t>(Conta 2.2)</a:t>
            </a:r>
          </a:p>
        </p:txBody>
      </p:sp>
    </p:spTree>
    <p:extLst>
      <p:ext uri="{BB962C8B-B14F-4D97-AF65-F5344CB8AC3E}">
        <p14:creationId xmlns:p14="http://schemas.microsoft.com/office/powerpoint/2010/main" val="426531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23C2DD4-19EA-471E-B9D8-6A6B9E5207F0}"/>
              </a:ext>
            </a:extLst>
          </p:cNvPr>
          <p:cNvSpPr>
            <a:spLocks noGrp="1"/>
          </p:cNvSpPr>
          <p:nvPr>
            <p:ph type="title"/>
          </p:nvPr>
        </p:nvSpPr>
        <p:spPr>
          <a:xfrm>
            <a:off x="106016" y="60323"/>
            <a:ext cx="11960086" cy="1325563"/>
          </a:xfrm>
        </p:spPr>
        <p:txBody>
          <a:bodyPr>
            <a:noAutofit/>
          </a:bodyPr>
          <a:lstStyle/>
          <a:p>
            <a:pPr algn="ctr"/>
            <a:r>
              <a:rPr lang="pt-BR" sz="3200" dirty="0" err="1">
                <a:solidFill>
                  <a:schemeClr val="tx1"/>
                </a:solidFill>
                <a:effectLst/>
                <a:latin typeface="Arial" panose="020B0604020202020204" pitchFamily="34" charset="0"/>
                <a:cs typeface="Arial" panose="020B0604020202020204" pitchFamily="34" charset="0"/>
              </a:rPr>
              <a:t>CEIs</a:t>
            </a:r>
            <a:r>
              <a:rPr lang="pt-BR" sz="3200" dirty="0">
                <a:solidFill>
                  <a:schemeClr val="tx1"/>
                </a:solidFill>
                <a:effectLst/>
                <a:latin typeface="Arial" panose="020B0604020202020204" pitchFamily="34" charset="0"/>
                <a:cs typeface="Arial" panose="020B0604020202020204" pitchFamily="34" charset="0"/>
              </a:rPr>
              <a:t>: Contas Correntes – Conta de Uso da Renda </a:t>
            </a:r>
            <a:r>
              <a:rPr lang="pt-BR" sz="3000" dirty="0">
                <a:solidFill>
                  <a:schemeClr val="tx1"/>
                </a:solidFill>
                <a:effectLst/>
                <a:latin typeface="Arial" panose="020B0604020202020204" pitchFamily="34" charset="0"/>
                <a:cs typeface="Arial" panose="020B0604020202020204" pitchFamily="34" charset="0"/>
              </a:rPr>
              <a:t>(Conta 2.3)</a:t>
            </a:r>
          </a:p>
        </p:txBody>
      </p:sp>
      <p:sp>
        <p:nvSpPr>
          <p:cNvPr id="3" name="Espaço Reservado para Conteúdo 2">
            <a:extLst>
              <a:ext uri="{FF2B5EF4-FFF2-40B4-BE49-F238E27FC236}">
                <a16:creationId xmlns:a16="http://schemas.microsoft.com/office/drawing/2014/main" id="{CF6ABF7F-5731-41C2-AA1D-BBE78F399184}"/>
              </a:ext>
            </a:extLst>
          </p:cNvPr>
          <p:cNvSpPr>
            <a:spLocks noGrp="1"/>
          </p:cNvSpPr>
          <p:nvPr>
            <p:ph idx="1"/>
          </p:nvPr>
        </p:nvSpPr>
        <p:spPr>
          <a:xfrm>
            <a:off x="53011" y="646182"/>
            <a:ext cx="11449878" cy="917575"/>
          </a:xfrm>
        </p:spPr>
        <p:txBody>
          <a:bodyPr>
            <a:noAutofit/>
          </a:bodyPr>
          <a:lstStyle/>
          <a:p>
            <a:pPr algn="just">
              <a:buClrTx/>
              <a:buSzPct val="100000"/>
              <a:buFont typeface="Wingdings" panose="05000000000000000000" pitchFamily="2" charset="2"/>
              <a:buChar char="§"/>
            </a:pPr>
            <a:r>
              <a:rPr lang="pt-BR" sz="2800" dirty="0">
                <a:latin typeface="Arial" panose="020B0604020202020204" pitchFamily="34" charset="0"/>
                <a:cs typeface="Arial" panose="020B0604020202020204" pitchFamily="34" charset="0"/>
              </a:rPr>
              <a:t>Explicita a RDB como recurso, e como destino o consumo final e a poupança bruta.</a:t>
            </a:r>
          </a:p>
        </p:txBody>
      </p:sp>
      <p:pic>
        <p:nvPicPr>
          <p:cNvPr id="5" name="Imagem 4">
            <a:extLst>
              <a:ext uri="{FF2B5EF4-FFF2-40B4-BE49-F238E27FC236}">
                <a16:creationId xmlns:a16="http://schemas.microsoft.com/office/drawing/2014/main" id="{B143117E-E70E-435A-9773-88D41397CCDC}"/>
              </a:ext>
            </a:extLst>
          </p:cNvPr>
          <p:cNvPicPr>
            <a:picLocks noChangeAspect="1"/>
          </p:cNvPicPr>
          <p:nvPr/>
        </p:nvPicPr>
        <p:blipFill>
          <a:blip r:embed="rId2"/>
          <a:stretch>
            <a:fillRect/>
          </a:stretch>
        </p:blipFill>
        <p:spPr>
          <a:xfrm>
            <a:off x="40942" y="1671753"/>
            <a:ext cx="12132861" cy="3273288"/>
          </a:xfrm>
          <a:prstGeom prst="rect">
            <a:avLst/>
          </a:prstGeom>
          <a:ln w="38100">
            <a:solidFill>
              <a:schemeClr val="tx1"/>
            </a:solidFill>
          </a:ln>
        </p:spPr>
      </p:pic>
      <p:graphicFrame>
        <p:nvGraphicFramePr>
          <p:cNvPr id="6" name="Object 5">
            <a:extLst>
              <a:ext uri="{FF2B5EF4-FFF2-40B4-BE49-F238E27FC236}">
                <a16:creationId xmlns:a16="http://schemas.microsoft.com/office/drawing/2014/main" id="{D3282660-DAA0-424E-8926-4A78BD65455A}"/>
              </a:ext>
            </a:extLst>
          </p:cNvPr>
          <p:cNvGraphicFramePr>
            <a:graphicFrameLocks noChangeAspect="1"/>
          </p:cNvGraphicFramePr>
          <p:nvPr>
            <p:extLst>
              <p:ext uri="{D42A27DB-BD31-4B8C-83A1-F6EECF244321}">
                <p14:modId xmlns:p14="http://schemas.microsoft.com/office/powerpoint/2010/main" val="2923789582"/>
              </p:ext>
            </p:extLst>
          </p:nvPr>
        </p:nvGraphicFramePr>
        <p:xfrm>
          <a:off x="163775" y="5508546"/>
          <a:ext cx="3017297" cy="716816"/>
        </p:xfrm>
        <a:graphic>
          <a:graphicData uri="http://schemas.openxmlformats.org/presentationml/2006/ole">
            <mc:AlternateContent xmlns:mc="http://schemas.openxmlformats.org/markup-compatibility/2006">
              <mc:Choice xmlns:v="urn:schemas-microsoft-com:vml" Requires="v">
                <p:oleObj name="Equation" r:id="rId3" imgW="1066680" imgH="241200" progId="Equation.DSMT4">
                  <p:embed/>
                </p:oleObj>
              </mc:Choice>
              <mc:Fallback>
                <p:oleObj name="Equation" r:id="rId3" imgW="1066680" imgH="241200" progId="Equation.DSMT4">
                  <p:embed/>
                  <p:pic>
                    <p:nvPicPr>
                      <p:cNvPr id="4" name="Object 5">
                        <a:extLst>
                          <a:ext uri="{FF2B5EF4-FFF2-40B4-BE49-F238E27FC236}">
                            <a16:creationId xmlns:a16="http://schemas.microsoft.com/office/drawing/2014/main" id="{951BB0CC-3787-403D-B7E7-3E976D0DE327}"/>
                          </a:ext>
                        </a:extLst>
                      </p:cNvPr>
                      <p:cNvPicPr>
                        <a:picLocks noChangeAspect="1" noChangeArrowheads="1"/>
                      </p:cNvPicPr>
                      <p:nvPr/>
                    </p:nvPicPr>
                    <p:blipFill>
                      <a:blip r:embed="rId4"/>
                      <a:srcRect/>
                      <a:stretch>
                        <a:fillRect/>
                      </a:stretch>
                    </p:blipFill>
                    <p:spPr bwMode="auto">
                      <a:xfrm>
                        <a:off x="163775" y="5508546"/>
                        <a:ext cx="3017297" cy="716816"/>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7" name="Object 5">
            <a:extLst>
              <a:ext uri="{FF2B5EF4-FFF2-40B4-BE49-F238E27FC236}">
                <a16:creationId xmlns:a16="http://schemas.microsoft.com/office/drawing/2014/main" id="{52B2480A-A8BB-47E6-B36E-6DA0D9721120}"/>
              </a:ext>
            </a:extLst>
          </p:cNvPr>
          <p:cNvGraphicFramePr>
            <a:graphicFrameLocks noChangeAspect="1"/>
          </p:cNvGraphicFramePr>
          <p:nvPr>
            <p:extLst>
              <p:ext uri="{D42A27DB-BD31-4B8C-83A1-F6EECF244321}">
                <p14:modId xmlns:p14="http://schemas.microsoft.com/office/powerpoint/2010/main" val="2240330491"/>
              </p:ext>
            </p:extLst>
          </p:nvPr>
        </p:nvGraphicFramePr>
        <p:xfrm>
          <a:off x="3429147" y="4990252"/>
          <a:ext cx="1525189" cy="475560"/>
        </p:xfrm>
        <a:graphic>
          <a:graphicData uri="http://schemas.openxmlformats.org/presentationml/2006/ole">
            <mc:AlternateContent xmlns:mc="http://schemas.openxmlformats.org/markup-compatibility/2006">
              <mc:Choice xmlns:v="urn:schemas-microsoft-com:vml" Requires="v">
                <p:oleObj name="Equation" r:id="rId5" imgW="596880" imgH="190440" progId="Equation.DSMT4">
                  <p:embed/>
                </p:oleObj>
              </mc:Choice>
              <mc:Fallback>
                <p:oleObj name="Equation" r:id="rId5" imgW="596880" imgH="190440" progId="Equation.DSMT4">
                  <p:embed/>
                  <p:pic>
                    <p:nvPicPr>
                      <p:cNvPr id="5" name="Object 5">
                        <a:extLst>
                          <a:ext uri="{FF2B5EF4-FFF2-40B4-BE49-F238E27FC236}">
                            <a16:creationId xmlns:a16="http://schemas.microsoft.com/office/drawing/2014/main" id="{0397B9BC-1274-409E-A7D6-9A8DE53956E8}"/>
                          </a:ext>
                        </a:extLst>
                      </p:cNvPr>
                      <p:cNvPicPr>
                        <a:picLocks noChangeAspect="1" noChangeArrowheads="1"/>
                      </p:cNvPicPr>
                      <p:nvPr/>
                    </p:nvPicPr>
                    <p:blipFill>
                      <a:blip r:embed="rId6"/>
                      <a:srcRect/>
                      <a:stretch>
                        <a:fillRect/>
                      </a:stretch>
                    </p:blipFill>
                    <p:spPr bwMode="auto">
                      <a:xfrm>
                        <a:off x="3429147" y="4990252"/>
                        <a:ext cx="1525189" cy="475560"/>
                      </a:xfrm>
                      <a:prstGeom prst="rect">
                        <a:avLst/>
                      </a:prstGeom>
                      <a:noFill/>
                      <a:ln>
                        <a:noFill/>
                      </a:ln>
                    </p:spPr>
                  </p:pic>
                </p:oleObj>
              </mc:Fallback>
            </mc:AlternateContent>
          </a:graphicData>
        </a:graphic>
      </p:graphicFrame>
      <p:sp>
        <p:nvSpPr>
          <p:cNvPr id="8" name="CaixaDeTexto 7">
            <a:extLst>
              <a:ext uri="{FF2B5EF4-FFF2-40B4-BE49-F238E27FC236}">
                <a16:creationId xmlns:a16="http://schemas.microsoft.com/office/drawing/2014/main" id="{4DAA82F1-8120-4D91-9E05-E3607F634478}"/>
              </a:ext>
            </a:extLst>
          </p:cNvPr>
          <p:cNvSpPr txBox="1"/>
          <p:nvPr/>
        </p:nvSpPr>
        <p:spPr>
          <a:xfrm>
            <a:off x="4971275" y="5034384"/>
            <a:ext cx="7190363" cy="507831"/>
          </a:xfrm>
          <a:prstGeom prst="rect">
            <a:avLst/>
          </a:prstGeom>
          <a:noFill/>
        </p:spPr>
        <p:txBody>
          <a:bodyPr wrap="square" rtlCol="0">
            <a:spAutoFit/>
          </a:bodyPr>
          <a:lstStyle/>
          <a:p>
            <a:r>
              <a:rPr lang="pt-BR" sz="2700" dirty="0">
                <a:latin typeface="Arial" panose="020B0604020202020204" pitchFamily="34" charset="0"/>
                <a:cs typeface="Arial" panose="020B0604020202020204" pitchFamily="34" charset="0"/>
              </a:rPr>
              <a:t>Renda disponível bruta = RND</a:t>
            </a:r>
          </a:p>
        </p:txBody>
      </p:sp>
      <p:graphicFrame>
        <p:nvGraphicFramePr>
          <p:cNvPr id="9" name="Object 5">
            <a:extLst>
              <a:ext uri="{FF2B5EF4-FFF2-40B4-BE49-F238E27FC236}">
                <a16:creationId xmlns:a16="http://schemas.microsoft.com/office/drawing/2014/main" id="{ADEA893B-CEC5-44D3-AAD0-588C80966F38}"/>
              </a:ext>
            </a:extLst>
          </p:cNvPr>
          <p:cNvGraphicFramePr>
            <a:graphicFrameLocks noChangeAspect="1"/>
          </p:cNvGraphicFramePr>
          <p:nvPr>
            <p:extLst>
              <p:ext uri="{D42A27DB-BD31-4B8C-83A1-F6EECF244321}">
                <p14:modId xmlns:p14="http://schemas.microsoft.com/office/powerpoint/2010/main" val="4160729256"/>
              </p:ext>
            </p:extLst>
          </p:nvPr>
        </p:nvGraphicFramePr>
        <p:xfrm>
          <a:off x="3453259" y="6211040"/>
          <a:ext cx="1200788" cy="507830"/>
        </p:xfrm>
        <a:graphic>
          <a:graphicData uri="http://schemas.openxmlformats.org/presentationml/2006/ole">
            <mc:AlternateContent xmlns:mc="http://schemas.openxmlformats.org/markup-compatibility/2006">
              <mc:Choice xmlns:v="urn:schemas-microsoft-com:vml" Requires="v">
                <p:oleObj name="Equation" r:id="rId7" imgW="469800" imgH="203040" progId="Equation.DSMT4">
                  <p:embed/>
                </p:oleObj>
              </mc:Choice>
              <mc:Fallback>
                <p:oleObj name="Equation" r:id="rId7" imgW="469800" imgH="203040" progId="Equation.DSMT4">
                  <p:embed/>
                  <p:pic>
                    <p:nvPicPr>
                      <p:cNvPr id="7" name="Object 5">
                        <a:extLst>
                          <a:ext uri="{FF2B5EF4-FFF2-40B4-BE49-F238E27FC236}">
                            <a16:creationId xmlns:a16="http://schemas.microsoft.com/office/drawing/2014/main" id="{7B4ACA3F-39B0-456D-A228-C8B1D505EDB4}"/>
                          </a:ext>
                        </a:extLst>
                      </p:cNvPr>
                      <p:cNvPicPr>
                        <a:picLocks noChangeAspect="1" noChangeArrowheads="1"/>
                      </p:cNvPicPr>
                      <p:nvPr/>
                    </p:nvPicPr>
                    <p:blipFill>
                      <a:blip r:embed="rId8"/>
                      <a:srcRect/>
                      <a:stretch>
                        <a:fillRect/>
                      </a:stretch>
                    </p:blipFill>
                    <p:spPr bwMode="auto">
                      <a:xfrm>
                        <a:off x="3453259" y="6211040"/>
                        <a:ext cx="1200788" cy="507830"/>
                      </a:xfrm>
                      <a:prstGeom prst="rect">
                        <a:avLst/>
                      </a:prstGeom>
                      <a:noFill/>
                      <a:ln>
                        <a:noFill/>
                      </a:ln>
                    </p:spPr>
                  </p:pic>
                </p:oleObj>
              </mc:Fallback>
            </mc:AlternateContent>
          </a:graphicData>
        </a:graphic>
      </p:graphicFrame>
      <p:sp>
        <p:nvSpPr>
          <p:cNvPr id="10" name="CaixaDeTexto 9">
            <a:extLst>
              <a:ext uri="{FF2B5EF4-FFF2-40B4-BE49-F238E27FC236}">
                <a16:creationId xmlns:a16="http://schemas.microsoft.com/office/drawing/2014/main" id="{E78131F8-C0FA-48A0-ADAB-5721F6FDB569}"/>
              </a:ext>
            </a:extLst>
          </p:cNvPr>
          <p:cNvSpPr txBox="1"/>
          <p:nvPr/>
        </p:nvSpPr>
        <p:spPr>
          <a:xfrm>
            <a:off x="4745987" y="6250381"/>
            <a:ext cx="7541550" cy="507831"/>
          </a:xfrm>
          <a:prstGeom prst="rect">
            <a:avLst/>
          </a:prstGeom>
          <a:noFill/>
        </p:spPr>
        <p:txBody>
          <a:bodyPr wrap="square" rtlCol="0">
            <a:spAutoFit/>
          </a:bodyPr>
          <a:lstStyle/>
          <a:p>
            <a:r>
              <a:rPr lang="pt-BR" sz="2700" dirty="0">
                <a:latin typeface="Arial" panose="020B0604020202020204" pitchFamily="34" charset="0"/>
                <a:cs typeface="Arial" panose="020B0604020202020204" pitchFamily="34" charset="0"/>
              </a:rPr>
              <a:t>Poupança bruta</a:t>
            </a:r>
          </a:p>
        </p:txBody>
      </p:sp>
      <p:graphicFrame>
        <p:nvGraphicFramePr>
          <p:cNvPr id="11" name="Object 5">
            <a:extLst>
              <a:ext uri="{FF2B5EF4-FFF2-40B4-BE49-F238E27FC236}">
                <a16:creationId xmlns:a16="http://schemas.microsoft.com/office/drawing/2014/main" id="{3E2E6D7D-3AA3-4FB7-972B-E29B1CE8C65F}"/>
              </a:ext>
            </a:extLst>
          </p:cNvPr>
          <p:cNvGraphicFramePr>
            <a:graphicFrameLocks noChangeAspect="1"/>
          </p:cNvGraphicFramePr>
          <p:nvPr>
            <p:extLst>
              <p:ext uri="{D42A27DB-BD31-4B8C-83A1-F6EECF244321}">
                <p14:modId xmlns:p14="http://schemas.microsoft.com/office/powerpoint/2010/main" val="2431185518"/>
              </p:ext>
            </p:extLst>
          </p:nvPr>
        </p:nvGraphicFramePr>
        <p:xfrm>
          <a:off x="3431010" y="5607039"/>
          <a:ext cx="1394408" cy="602941"/>
        </p:xfrm>
        <a:graphic>
          <a:graphicData uri="http://schemas.openxmlformats.org/presentationml/2006/ole">
            <mc:AlternateContent xmlns:mc="http://schemas.openxmlformats.org/markup-compatibility/2006">
              <mc:Choice xmlns:v="urn:schemas-microsoft-com:vml" Requires="v">
                <p:oleObj name="Equation" r:id="rId9" imgW="545760" imgH="241200" progId="Equation.DSMT4">
                  <p:embed/>
                </p:oleObj>
              </mc:Choice>
              <mc:Fallback>
                <p:oleObj name="Equation" r:id="rId9" imgW="545760" imgH="241200" progId="Equation.DSMT4">
                  <p:embed/>
                  <p:pic>
                    <p:nvPicPr>
                      <p:cNvPr id="9" name="Object 5">
                        <a:extLst>
                          <a:ext uri="{FF2B5EF4-FFF2-40B4-BE49-F238E27FC236}">
                            <a16:creationId xmlns:a16="http://schemas.microsoft.com/office/drawing/2014/main" id="{44A81739-73CC-440E-A069-CE6EEE942A82}"/>
                          </a:ext>
                        </a:extLst>
                      </p:cNvPr>
                      <p:cNvPicPr>
                        <a:picLocks noChangeAspect="1" noChangeArrowheads="1"/>
                      </p:cNvPicPr>
                      <p:nvPr/>
                    </p:nvPicPr>
                    <p:blipFill>
                      <a:blip r:embed="rId10"/>
                      <a:srcRect/>
                      <a:stretch>
                        <a:fillRect/>
                      </a:stretch>
                    </p:blipFill>
                    <p:spPr bwMode="auto">
                      <a:xfrm>
                        <a:off x="3431010" y="5607039"/>
                        <a:ext cx="1394408" cy="602941"/>
                      </a:xfrm>
                      <a:prstGeom prst="rect">
                        <a:avLst/>
                      </a:prstGeom>
                      <a:noFill/>
                      <a:ln>
                        <a:noFill/>
                      </a:ln>
                    </p:spPr>
                  </p:pic>
                </p:oleObj>
              </mc:Fallback>
            </mc:AlternateContent>
          </a:graphicData>
        </a:graphic>
      </p:graphicFrame>
      <p:sp>
        <p:nvSpPr>
          <p:cNvPr id="12" name="CaixaDeTexto 11">
            <a:extLst>
              <a:ext uri="{FF2B5EF4-FFF2-40B4-BE49-F238E27FC236}">
                <a16:creationId xmlns:a16="http://schemas.microsoft.com/office/drawing/2014/main" id="{7AD1F189-4F9C-4BAB-B07D-CE3B1A2E9EA3}"/>
              </a:ext>
            </a:extLst>
          </p:cNvPr>
          <p:cNvSpPr txBox="1"/>
          <p:nvPr/>
        </p:nvSpPr>
        <p:spPr>
          <a:xfrm>
            <a:off x="4805622" y="5650609"/>
            <a:ext cx="7190363" cy="507831"/>
          </a:xfrm>
          <a:prstGeom prst="rect">
            <a:avLst/>
          </a:prstGeom>
          <a:noFill/>
        </p:spPr>
        <p:txBody>
          <a:bodyPr wrap="square" rtlCol="0">
            <a:spAutoFit/>
          </a:bodyPr>
          <a:lstStyle/>
          <a:p>
            <a:r>
              <a:rPr lang="pt-BR" sz="2700" dirty="0">
                <a:latin typeface="Arial" panose="020B0604020202020204" pitchFamily="34" charset="0"/>
                <a:cs typeface="Arial" panose="020B0604020202020204" pitchFamily="34" charset="0"/>
              </a:rPr>
              <a:t>Consumo final (C+G) a preços de mercado</a:t>
            </a:r>
          </a:p>
        </p:txBody>
      </p:sp>
      <p:sp>
        <p:nvSpPr>
          <p:cNvPr id="2" name="Chave Esquerda 1">
            <a:extLst>
              <a:ext uri="{FF2B5EF4-FFF2-40B4-BE49-F238E27FC236}">
                <a16:creationId xmlns:a16="http://schemas.microsoft.com/office/drawing/2014/main" id="{EDF7CD78-A00C-4980-AFB6-E3F8A407901A}"/>
              </a:ext>
            </a:extLst>
          </p:cNvPr>
          <p:cNvSpPr/>
          <p:nvPr/>
        </p:nvSpPr>
        <p:spPr>
          <a:xfrm>
            <a:off x="3198011" y="5034384"/>
            <a:ext cx="255248" cy="168448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3" name="Retângulo 12">
            <a:extLst>
              <a:ext uri="{FF2B5EF4-FFF2-40B4-BE49-F238E27FC236}">
                <a16:creationId xmlns:a16="http://schemas.microsoft.com/office/drawing/2014/main" id="{E179ACF8-2832-4438-8438-168F67A24B50}"/>
              </a:ext>
            </a:extLst>
          </p:cNvPr>
          <p:cNvSpPr/>
          <p:nvPr/>
        </p:nvSpPr>
        <p:spPr>
          <a:xfrm>
            <a:off x="2347415" y="3011802"/>
            <a:ext cx="9738567" cy="50357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8C18AFCE-E104-4FF8-861C-C4C44D27C3F8}"/>
              </a:ext>
            </a:extLst>
          </p:cNvPr>
          <p:cNvSpPr/>
          <p:nvPr/>
        </p:nvSpPr>
        <p:spPr>
          <a:xfrm>
            <a:off x="3657799" y="2414995"/>
            <a:ext cx="4797088" cy="52036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id="{4BB780C5-575A-42C8-8A39-F55D5FD9B15A}"/>
              </a:ext>
            </a:extLst>
          </p:cNvPr>
          <p:cNvSpPr/>
          <p:nvPr/>
        </p:nvSpPr>
        <p:spPr>
          <a:xfrm>
            <a:off x="2349687" y="3614582"/>
            <a:ext cx="9738567" cy="50357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ED3C31DD-5077-4FBB-AAA9-78BC9A911C69}"/>
              </a:ext>
            </a:extLst>
          </p:cNvPr>
          <p:cNvSpPr/>
          <p:nvPr/>
        </p:nvSpPr>
        <p:spPr>
          <a:xfrm>
            <a:off x="2332388" y="4210235"/>
            <a:ext cx="9753593" cy="616089"/>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676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13" grpId="0" animBg="1"/>
      <p:bldP spid="16" grpId="0" animBg="1"/>
      <p:bldP spid="17" grpId="0" animBg="1"/>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04DD6-EB47-447B-9EE0-2E2FFF5D7D6C}"/>
              </a:ext>
            </a:extLst>
          </p:cNvPr>
          <p:cNvSpPr>
            <a:spLocks noGrp="1"/>
          </p:cNvSpPr>
          <p:nvPr>
            <p:ph type="title"/>
          </p:nvPr>
        </p:nvSpPr>
        <p:spPr>
          <a:xfrm>
            <a:off x="212035" y="104831"/>
            <a:ext cx="11807687" cy="1325563"/>
          </a:xfrm>
        </p:spPr>
        <p:txBody>
          <a:bodyPr>
            <a:normAutofit/>
          </a:bodyPr>
          <a:lstStyle/>
          <a:p>
            <a:pPr algn="ctr"/>
            <a:r>
              <a:rPr lang="pt-BR" sz="3400" dirty="0">
                <a:solidFill>
                  <a:schemeClr val="tx1"/>
                </a:solidFill>
                <a:effectLst/>
                <a:latin typeface="Arial" panose="020B0604020202020204" pitchFamily="34" charset="0"/>
                <a:cs typeface="Arial" panose="020B0604020202020204" pitchFamily="34" charset="0"/>
              </a:rPr>
              <a:t>CEIs: Conta de Acumulação – Conta de Capital (Conta 3)</a:t>
            </a:r>
          </a:p>
        </p:txBody>
      </p:sp>
      <p:sp>
        <p:nvSpPr>
          <p:cNvPr id="3" name="Espaço Reservado para Conteúdo 2">
            <a:extLst>
              <a:ext uri="{FF2B5EF4-FFF2-40B4-BE49-F238E27FC236}">
                <a16:creationId xmlns:a16="http://schemas.microsoft.com/office/drawing/2014/main" id="{0046C1EF-DC76-4A5D-8E84-AAFE481E455D}"/>
              </a:ext>
            </a:extLst>
          </p:cNvPr>
          <p:cNvSpPr>
            <a:spLocks noGrp="1"/>
          </p:cNvSpPr>
          <p:nvPr>
            <p:ph idx="1"/>
          </p:nvPr>
        </p:nvSpPr>
        <p:spPr>
          <a:xfrm>
            <a:off x="126190" y="638268"/>
            <a:ext cx="11569148" cy="930827"/>
          </a:xfrm>
        </p:spPr>
        <p:txBody>
          <a:bodyPr>
            <a:normAutofit/>
          </a:bodyPr>
          <a:lstStyle/>
          <a:p>
            <a:pPr>
              <a:buClrTx/>
              <a:buSzPct val="100000"/>
              <a:buFont typeface="Wingdings" panose="05000000000000000000" pitchFamily="2" charset="2"/>
              <a:buChar char="§"/>
            </a:pPr>
            <a:r>
              <a:rPr lang="pt-BR" sz="2900" dirty="0">
                <a:latin typeface="Arial" panose="020B0604020202020204" pitchFamily="34" charset="0"/>
                <a:cs typeface="Arial" panose="020B0604020202020204" pitchFamily="34" charset="0"/>
              </a:rPr>
              <a:t>Conta que mostra o financiamento do investimento (FBKF + </a:t>
            </a:r>
            <a:r>
              <a:rPr lang="pt-BR" sz="2900" dirty="0">
                <a:latin typeface="Symbol" panose="05050102010706020507" pitchFamily="18" charset="2"/>
                <a:cs typeface="Arial" panose="020B0604020202020204" pitchFamily="34" charset="0"/>
              </a:rPr>
              <a:t>D</a:t>
            </a:r>
            <a:r>
              <a:rPr lang="pt-BR" sz="2900" dirty="0">
                <a:latin typeface="Arial" panose="020B0604020202020204" pitchFamily="34" charset="0"/>
                <a:cs typeface="Arial" panose="020B0604020202020204" pitchFamily="34" charset="0"/>
              </a:rPr>
              <a:t>E). </a:t>
            </a:r>
          </a:p>
        </p:txBody>
      </p:sp>
      <p:pic>
        <p:nvPicPr>
          <p:cNvPr id="4" name="Imagem 3">
            <a:extLst>
              <a:ext uri="{FF2B5EF4-FFF2-40B4-BE49-F238E27FC236}">
                <a16:creationId xmlns:a16="http://schemas.microsoft.com/office/drawing/2014/main" id="{4E183007-0A20-4620-8942-2B9B31F983B1}"/>
              </a:ext>
            </a:extLst>
          </p:cNvPr>
          <p:cNvPicPr>
            <a:picLocks noChangeAspect="1"/>
          </p:cNvPicPr>
          <p:nvPr/>
        </p:nvPicPr>
        <p:blipFill>
          <a:blip r:embed="rId2"/>
          <a:stretch>
            <a:fillRect/>
          </a:stretch>
        </p:blipFill>
        <p:spPr>
          <a:xfrm>
            <a:off x="0" y="1255594"/>
            <a:ext cx="12192000" cy="5602406"/>
          </a:xfrm>
          <a:prstGeom prst="rect">
            <a:avLst/>
          </a:prstGeom>
          <a:ln w="38100">
            <a:solidFill>
              <a:schemeClr val="tx1"/>
            </a:solidFill>
          </a:ln>
        </p:spPr>
      </p:pic>
      <p:sp>
        <p:nvSpPr>
          <p:cNvPr id="5" name="Retângulo 4">
            <a:extLst>
              <a:ext uri="{FF2B5EF4-FFF2-40B4-BE49-F238E27FC236}">
                <a16:creationId xmlns:a16="http://schemas.microsoft.com/office/drawing/2014/main" id="{CF012A06-070C-4BA3-8697-1F45D115097F}"/>
              </a:ext>
            </a:extLst>
          </p:cNvPr>
          <p:cNvSpPr/>
          <p:nvPr/>
        </p:nvSpPr>
        <p:spPr>
          <a:xfrm>
            <a:off x="95724" y="1923674"/>
            <a:ext cx="2347226" cy="79223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A35393CA-C38F-45C1-AD97-E224B1B2B6FB}"/>
              </a:ext>
            </a:extLst>
          </p:cNvPr>
          <p:cNvSpPr/>
          <p:nvPr/>
        </p:nvSpPr>
        <p:spPr>
          <a:xfrm>
            <a:off x="3630304" y="2772115"/>
            <a:ext cx="2565780" cy="48969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3384F3DC-24D7-4412-8749-FED588903CCD}"/>
              </a:ext>
            </a:extLst>
          </p:cNvPr>
          <p:cNvSpPr/>
          <p:nvPr/>
        </p:nvSpPr>
        <p:spPr>
          <a:xfrm>
            <a:off x="2442950" y="3312058"/>
            <a:ext cx="9643032" cy="50357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90138155-5A52-4C42-9B0B-2904A33F21CC}"/>
              </a:ext>
            </a:extLst>
          </p:cNvPr>
          <p:cNvSpPr/>
          <p:nvPr/>
        </p:nvSpPr>
        <p:spPr>
          <a:xfrm>
            <a:off x="2442950" y="3873892"/>
            <a:ext cx="9645304" cy="101200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C84473AB-76C8-49A6-827D-E6D39C55DDEE}"/>
              </a:ext>
            </a:extLst>
          </p:cNvPr>
          <p:cNvSpPr/>
          <p:nvPr/>
        </p:nvSpPr>
        <p:spPr>
          <a:xfrm>
            <a:off x="2449578" y="4940694"/>
            <a:ext cx="9645304" cy="75774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0C434D00-712F-4636-B752-D2DF97AA8DBA}"/>
              </a:ext>
            </a:extLst>
          </p:cNvPr>
          <p:cNvSpPr/>
          <p:nvPr/>
        </p:nvSpPr>
        <p:spPr>
          <a:xfrm>
            <a:off x="2449577" y="5800495"/>
            <a:ext cx="9636403" cy="891853"/>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4627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5">
            <a:extLst>
              <a:ext uri="{FF2B5EF4-FFF2-40B4-BE49-F238E27FC236}">
                <a16:creationId xmlns:a16="http://schemas.microsoft.com/office/drawing/2014/main" id="{FC92BF0F-53A8-4F02-B2A7-213E89AD4B5F}"/>
              </a:ext>
            </a:extLst>
          </p:cNvPr>
          <p:cNvGraphicFramePr>
            <a:graphicFrameLocks noChangeAspect="1"/>
          </p:cNvGraphicFramePr>
          <p:nvPr>
            <p:extLst>
              <p:ext uri="{D42A27DB-BD31-4B8C-83A1-F6EECF244321}">
                <p14:modId xmlns:p14="http://schemas.microsoft.com/office/powerpoint/2010/main" val="702756161"/>
              </p:ext>
            </p:extLst>
          </p:nvPr>
        </p:nvGraphicFramePr>
        <p:xfrm>
          <a:off x="796233" y="900960"/>
          <a:ext cx="6531897" cy="740813"/>
        </p:xfrm>
        <a:graphic>
          <a:graphicData uri="http://schemas.openxmlformats.org/presentationml/2006/ole">
            <mc:AlternateContent xmlns:mc="http://schemas.openxmlformats.org/markup-compatibility/2006">
              <mc:Choice xmlns:v="urn:schemas-microsoft-com:vml" Requires="v">
                <p:oleObj name="Equation" r:id="rId2" imgW="2184120" imgH="253800" progId="Equation.DSMT4">
                  <p:embed/>
                </p:oleObj>
              </mc:Choice>
              <mc:Fallback>
                <p:oleObj name="Equation" r:id="rId2" imgW="2184120" imgH="253800" progId="Equation.DSMT4">
                  <p:embed/>
                  <p:pic>
                    <p:nvPicPr>
                      <p:cNvPr id="4" name="Object 5">
                        <a:extLst>
                          <a:ext uri="{FF2B5EF4-FFF2-40B4-BE49-F238E27FC236}">
                            <a16:creationId xmlns:a16="http://schemas.microsoft.com/office/drawing/2014/main" id="{951BB0CC-3787-403D-B7E7-3E976D0DE327}"/>
                          </a:ext>
                        </a:extLst>
                      </p:cNvPr>
                      <p:cNvPicPr>
                        <a:picLocks noChangeAspect="1" noChangeArrowheads="1"/>
                      </p:cNvPicPr>
                      <p:nvPr/>
                    </p:nvPicPr>
                    <p:blipFill>
                      <a:blip r:embed="rId3"/>
                      <a:srcRect/>
                      <a:stretch>
                        <a:fillRect/>
                      </a:stretch>
                    </p:blipFill>
                    <p:spPr bwMode="auto">
                      <a:xfrm>
                        <a:off x="796233" y="900960"/>
                        <a:ext cx="6531897" cy="740813"/>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5" name="Object 5">
            <a:extLst>
              <a:ext uri="{FF2B5EF4-FFF2-40B4-BE49-F238E27FC236}">
                <a16:creationId xmlns:a16="http://schemas.microsoft.com/office/drawing/2014/main" id="{86D383BA-ECA7-4362-93E4-5127F5966F8E}"/>
              </a:ext>
            </a:extLst>
          </p:cNvPr>
          <p:cNvGraphicFramePr>
            <a:graphicFrameLocks noChangeAspect="1"/>
          </p:cNvGraphicFramePr>
          <p:nvPr>
            <p:extLst>
              <p:ext uri="{D42A27DB-BD31-4B8C-83A1-F6EECF244321}">
                <p14:modId xmlns:p14="http://schemas.microsoft.com/office/powerpoint/2010/main" val="2622191559"/>
              </p:ext>
            </p:extLst>
          </p:nvPr>
        </p:nvGraphicFramePr>
        <p:xfrm>
          <a:off x="362087" y="1925983"/>
          <a:ext cx="1513300" cy="564187"/>
        </p:xfrm>
        <a:graphic>
          <a:graphicData uri="http://schemas.openxmlformats.org/presentationml/2006/ole">
            <mc:AlternateContent xmlns:mc="http://schemas.openxmlformats.org/markup-compatibility/2006">
              <mc:Choice xmlns:v="urn:schemas-microsoft-com:vml" Requires="v">
                <p:oleObj name="Equation" r:id="rId4" imgW="533160" imgH="203040" progId="Equation.DSMT4">
                  <p:embed/>
                </p:oleObj>
              </mc:Choice>
              <mc:Fallback>
                <p:oleObj name="Equation" r:id="rId4" imgW="533160" imgH="203040" progId="Equation.DSMT4">
                  <p:embed/>
                  <p:pic>
                    <p:nvPicPr>
                      <p:cNvPr id="5" name="Object 5">
                        <a:extLst>
                          <a:ext uri="{FF2B5EF4-FFF2-40B4-BE49-F238E27FC236}">
                            <a16:creationId xmlns:a16="http://schemas.microsoft.com/office/drawing/2014/main" id="{0397B9BC-1274-409E-A7D6-9A8DE53956E8}"/>
                          </a:ext>
                        </a:extLst>
                      </p:cNvPr>
                      <p:cNvPicPr>
                        <a:picLocks noChangeAspect="1" noChangeArrowheads="1"/>
                      </p:cNvPicPr>
                      <p:nvPr/>
                    </p:nvPicPr>
                    <p:blipFill>
                      <a:blip r:embed="rId5"/>
                      <a:srcRect/>
                      <a:stretch>
                        <a:fillRect/>
                      </a:stretch>
                    </p:blipFill>
                    <p:spPr bwMode="auto">
                      <a:xfrm>
                        <a:off x="362087" y="1925983"/>
                        <a:ext cx="1513300" cy="564187"/>
                      </a:xfrm>
                      <a:prstGeom prst="rect">
                        <a:avLst/>
                      </a:prstGeom>
                      <a:noFill/>
                      <a:ln>
                        <a:noFill/>
                      </a:ln>
                    </p:spPr>
                  </p:pic>
                </p:oleObj>
              </mc:Fallback>
            </mc:AlternateContent>
          </a:graphicData>
        </a:graphic>
      </p:graphicFrame>
      <p:sp>
        <p:nvSpPr>
          <p:cNvPr id="6" name="CaixaDeTexto 5">
            <a:extLst>
              <a:ext uri="{FF2B5EF4-FFF2-40B4-BE49-F238E27FC236}">
                <a16:creationId xmlns:a16="http://schemas.microsoft.com/office/drawing/2014/main" id="{F670B4EA-C3A3-4BFD-A665-75D576BBB1AA}"/>
              </a:ext>
            </a:extLst>
          </p:cNvPr>
          <p:cNvSpPr txBox="1"/>
          <p:nvPr/>
        </p:nvSpPr>
        <p:spPr>
          <a:xfrm>
            <a:off x="1801234" y="1977781"/>
            <a:ext cx="10006452" cy="954107"/>
          </a:xfrm>
          <a:prstGeom prst="rect">
            <a:avLst/>
          </a:prstGeom>
          <a:noFill/>
        </p:spPr>
        <p:txBody>
          <a:bodyPr wrap="square" rtlCol="0">
            <a:spAutoFit/>
          </a:bodyPr>
          <a:lstStyle/>
          <a:p>
            <a:pPr algn="just"/>
            <a:r>
              <a:rPr lang="pt-BR" sz="2800" dirty="0">
                <a:latin typeface="Arial" panose="020B0604020202020204" pitchFamily="34" charset="0"/>
                <a:cs typeface="Arial" panose="020B0604020202020204" pitchFamily="34" charset="0"/>
              </a:rPr>
              <a:t>transferências líquidas de capital, que corresponde à variação de patrimônio líquido resultante de operações financeiras.</a:t>
            </a:r>
          </a:p>
        </p:txBody>
      </p:sp>
      <p:graphicFrame>
        <p:nvGraphicFramePr>
          <p:cNvPr id="7" name="Object 5">
            <a:extLst>
              <a:ext uri="{FF2B5EF4-FFF2-40B4-BE49-F238E27FC236}">
                <a16:creationId xmlns:a16="http://schemas.microsoft.com/office/drawing/2014/main" id="{87325994-D350-4861-9DCF-CF56DE2C1B2B}"/>
              </a:ext>
            </a:extLst>
          </p:cNvPr>
          <p:cNvGraphicFramePr>
            <a:graphicFrameLocks noChangeAspect="1"/>
          </p:cNvGraphicFramePr>
          <p:nvPr>
            <p:extLst>
              <p:ext uri="{D42A27DB-BD31-4B8C-83A1-F6EECF244321}">
                <p14:modId xmlns:p14="http://schemas.microsoft.com/office/powerpoint/2010/main" val="2442882927"/>
              </p:ext>
            </p:extLst>
          </p:nvPr>
        </p:nvGraphicFramePr>
        <p:xfrm>
          <a:off x="355253" y="2935770"/>
          <a:ext cx="1513301" cy="596769"/>
        </p:xfrm>
        <a:graphic>
          <a:graphicData uri="http://schemas.openxmlformats.org/presentationml/2006/ole">
            <mc:AlternateContent xmlns:mc="http://schemas.openxmlformats.org/markup-compatibility/2006">
              <mc:Choice xmlns:v="urn:schemas-microsoft-com:vml" Requires="v">
                <p:oleObj name="Equation" r:id="rId6" imgW="507960" imgH="203040" progId="Equation.DSMT4">
                  <p:embed/>
                </p:oleObj>
              </mc:Choice>
              <mc:Fallback>
                <p:oleObj name="Equation" r:id="rId6" imgW="507960" imgH="203040" progId="Equation.DSMT4">
                  <p:embed/>
                  <p:pic>
                    <p:nvPicPr>
                      <p:cNvPr id="7" name="Object 5">
                        <a:extLst>
                          <a:ext uri="{FF2B5EF4-FFF2-40B4-BE49-F238E27FC236}">
                            <a16:creationId xmlns:a16="http://schemas.microsoft.com/office/drawing/2014/main" id="{7B4ACA3F-39B0-456D-A228-C8B1D505EDB4}"/>
                          </a:ext>
                        </a:extLst>
                      </p:cNvPr>
                      <p:cNvPicPr>
                        <a:picLocks noChangeAspect="1" noChangeArrowheads="1"/>
                      </p:cNvPicPr>
                      <p:nvPr/>
                    </p:nvPicPr>
                    <p:blipFill>
                      <a:blip r:embed="rId7"/>
                      <a:srcRect/>
                      <a:stretch>
                        <a:fillRect/>
                      </a:stretch>
                    </p:blipFill>
                    <p:spPr bwMode="auto">
                      <a:xfrm>
                        <a:off x="355253" y="2935770"/>
                        <a:ext cx="1513301" cy="596769"/>
                      </a:xfrm>
                      <a:prstGeom prst="rect">
                        <a:avLst/>
                      </a:prstGeom>
                      <a:noFill/>
                      <a:ln>
                        <a:noFill/>
                      </a:ln>
                    </p:spPr>
                  </p:pic>
                </p:oleObj>
              </mc:Fallback>
            </mc:AlternateContent>
          </a:graphicData>
        </a:graphic>
      </p:graphicFrame>
      <p:sp>
        <p:nvSpPr>
          <p:cNvPr id="8" name="CaixaDeTexto 7">
            <a:extLst>
              <a:ext uri="{FF2B5EF4-FFF2-40B4-BE49-F238E27FC236}">
                <a16:creationId xmlns:a16="http://schemas.microsoft.com/office/drawing/2014/main" id="{D42DA0F2-4C10-4E82-9407-1F689E61F15D}"/>
              </a:ext>
            </a:extLst>
          </p:cNvPr>
          <p:cNvSpPr txBox="1"/>
          <p:nvPr/>
        </p:nvSpPr>
        <p:spPr>
          <a:xfrm>
            <a:off x="1814485" y="3028120"/>
            <a:ext cx="10238365" cy="523220"/>
          </a:xfrm>
          <a:prstGeom prst="rect">
            <a:avLst/>
          </a:prstGeom>
          <a:noFill/>
        </p:spPr>
        <p:txBody>
          <a:bodyPr wrap="square" rtlCol="0">
            <a:spAutoFit/>
          </a:bodyPr>
          <a:lstStyle/>
          <a:p>
            <a:r>
              <a:rPr lang="pt-BR" sz="2800" dirty="0">
                <a:latin typeface="Arial" panose="020B0604020202020204" pitchFamily="34" charset="0"/>
                <a:cs typeface="Arial" panose="020B0604020202020204" pitchFamily="34" charset="0"/>
              </a:rPr>
              <a:t>capacidade ou necessidade de financiamento da economia.</a:t>
            </a:r>
          </a:p>
        </p:txBody>
      </p:sp>
      <p:sp>
        <p:nvSpPr>
          <p:cNvPr id="9" name="Título 1">
            <a:extLst>
              <a:ext uri="{FF2B5EF4-FFF2-40B4-BE49-F238E27FC236}">
                <a16:creationId xmlns:a16="http://schemas.microsoft.com/office/drawing/2014/main" id="{79C453FB-9A44-45A5-9AE0-E06D336FEA75}"/>
              </a:ext>
            </a:extLst>
          </p:cNvPr>
          <p:cNvSpPr>
            <a:spLocks noGrp="1"/>
          </p:cNvSpPr>
          <p:nvPr>
            <p:ph type="title"/>
          </p:nvPr>
        </p:nvSpPr>
        <p:spPr>
          <a:xfrm>
            <a:off x="212035" y="100082"/>
            <a:ext cx="11807687" cy="1325563"/>
          </a:xfrm>
        </p:spPr>
        <p:txBody>
          <a:bodyPr>
            <a:normAutofit/>
          </a:bodyPr>
          <a:lstStyle/>
          <a:p>
            <a:pPr algn="ctr"/>
            <a:r>
              <a:rPr lang="pt-BR" sz="3400" dirty="0" err="1">
                <a:solidFill>
                  <a:schemeClr val="tx1"/>
                </a:solidFill>
                <a:effectLst/>
                <a:latin typeface="Arial" panose="020B0604020202020204" pitchFamily="34" charset="0"/>
                <a:cs typeface="Arial" panose="020B0604020202020204" pitchFamily="34" charset="0"/>
              </a:rPr>
              <a:t>CEIs</a:t>
            </a:r>
            <a:r>
              <a:rPr lang="pt-BR" sz="3400" dirty="0">
                <a:solidFill>
                  <a:schemeClr val="tx1"/>
                </a:solidFill>
                <a:effectLst/>
                <a:latin typeface="Arial" panose="020B0604020202020204" pitchFamily="34" charset="0"/>
                <a:cs typeface="Arial" panose="020B0604020202020204" pitchFamily="34" charset="0"/>
              </a:rPr>
              <a:t>: Conta de Acumulação – Conta de Capital (conta 3)</a:t>
            </a:r>
          </a:p>
        </p:txBody>
      </p:sp>
    </p:spTree>
    <p:extLst>
      <p:ext uri="{BB962C8B-B14F-4D97-AF65-F5344CB8AC3E}">
        <p14:creationId xmlns:p14="http://schemas.microsoft.com/office/powerpoint/2010/main" val="222518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03D6D-136F-48EB-891F-1D0721357ED6}"/>
              </a:ext>
            </a:extLst>
          </p:cNvPr>
          <p:cNvSpPr>
            <a:spLocks noGrp="1"/>
          </p:cNvSpPr>
          <p:nvPr>
            <p:ph type="title"/>
          </p:nvPr>
        </p:nvSpPr>
        <p:spPr>
          <a:xfrm>
            <a:off x="172280" y="113336"/>
            <a:ext cx="11966710" cy="1304649"/>
          </a:xfrm>
        </p:spPr>
        <p:txBody>
          <a:bodyPr>
            <a:normAutofit/>
          </a:bodyPr>
          <a:lstStyle/>
          <a:p>
            <a:r>
              <a:rPr lang="pt-BR" sz="3500" dirty="0">
                <a:solidFill>
                  <a:schemeClr val="tx1"/>
                </a:solidFill>
                <a:effectLst/>
                <a:latin typeface="Arial" panose="020B0604020202020204" pitchFamily="34" charset="0"/>
                <a:cs typeface="Arial" panose="020B0604020202020204" pitchFamily="34" charset="0"/>
              </a:rPr>
              <a:t>Conta de Operações Correntes com o Resto do Mundo</a:t>
            </a:r>
          </a:p>
        </p:txBody>
      </p:sp>
      <p:sp>
        <p:nvSpPr>
          <p:cNvPr id="5" name="CaixaDeTexto 4">
            <a:extLst>
              <a:ext uri="{FF2B5EF4-FFF2-40B4-BE49-F238E27FC236}">
                <a16:creationId xmlns:a16="http://schemas.microsoft.com/office/drawing/2014/main" id="{C8B7A76D-77B7-437B-9874-5108FD078788}"/>
              </a:ext>
            </a:extLst>
          </p:cNvPr>
          <p:cNvSpPr txBox="1"/>
          <p:nvPr/>
        </p:nvSpPr>
        <p:spPr>
          <a:xfrm>
            <a:off x="172279" y="808389"/>
            <a:ext cx="11754678" cy="3908762"/>
          </a:xfrm>
          <a:prstGeom prst="rect">
            <a:avLst/>
          </a:prstGeom>
          <a:noFill/>
        </p:spPr>
        <p:txBody>
          <a:bodyPr wrap="square" rtlCol="0">
            <a:spAutoFit/>
          </a:bodyPr>
          <a:lstStyle/>
          <a:p>
            <a:pPr marL="457200" indent="-457200" algn="just">
              <a:buFont typeface="Wingdings" panose="05000000000000000000" pitchFamily="2" charset="2"/>
              <a:buChar char="§"/>
            </a:pPr>
            <a:r>
              <a:rPr lang="pt-BR" sz="3100" dirty="0">
                <a:latin typeface="Arial" panose="020B0604020202020204" pitchFamily="34" charset="0"/>
                <a:cs typeface="Arial" panose="020B0604020202020204" pitchFamily="34" charset="0"/>
              </a:rPr>
              <a:t>Esta conta traduz em termos de contas nacionais as operações que compõem as Transações Correntes do Balanço de Pagamentos.</a:t>
            </a:r>
          </a:p>
          <a:p>
            <a:pPr marL="457200" indent="-457200" algn="just">
              <a:buFont typeface="Wingdings" panose="05000000000000000000" pitchFamily="2" charset="2"/>
              <a:buChar char="§"/>
            </a:pPr>
            <a:endParaRPr lang="pt-BR" sz="31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pt-BR" sz="3100" b="1" dirty="0">
                <a:latin typeface="Arial" panose="020B0604020202020204" pitchFamily="34" charset="0"/>
                <a:cs typeface="Arial" panose="020B0604020202020204" pitchFamily="34" charset="0"/>
              </a:rPr>
              <a:t>IMPORTANTE:</a:t>
            </a:r>
            <a:r>
              <a:rPr lang="pt-BR" sz="3100" dirty="0">
                <a:latin typeface="Arial" panose="020B0604020202020204" pitchFamily="34" charset="0"/>
                <a:cs typeface="Arial" panose="020B0604020202020204" pitchFamily="34" charset="0"/>
              </a:rPr>
              <a:t> é apresentada sob a ótica do resto do mundo, o que significa dizer que as importações de bens e serviços (antigos não fatores) são recursos do resto do mundo e as exportações de bens e serviços (antigos não fatores) são usos.</a:t>
            </a:r>
          </a:p>
        </p:txBody>
      </p:sp>
    </p:spTree>
    <p:extLst>
      <p:ext uri="{BB962C8B-B14F-4D97-AF65-F5344CB8AC3E}">
        <p14:creationId xmlns:p14="http://schemas.microsoft.com/office/powerpoint/2010/main" val="246315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9CAE7C6-7E3E-4C99-A7B2-E2A6CAFD3762}"/>
              </a:ext>
            </a:extLst>
          </p:cNvPr>
          <p:cNvPicPr>
            <a:picLocks noChangeAspect="1"/>
          </p:cNvPicPr>
          <p:nvPr/>
        </p:nvPicPr>
        <p:blipFill>
          <a:blip r:embed="rId2"/>
          <a:stretch>
            <a:fillRect/>
          </a:stretch>
        </p:blipFill>
        <p:spPr>
          <a:xfrm>
            <a:off x="1" y="609600"/>
            <a:ext cx="12178748" cy="6241080"/>
          </a:xfrm>
          <a:prstGeom prst="rect">
            <a:avLst/>
          </a:prstGeom>
          <a:ln w="38100">
            <a:solidFill>
              <a:schemeClr val="tx1"/>
            </a:solidFill>
          </a:ln>
        </p:spPr>
      </p:pic>
      <p:sp>
        <p:nvSpPr>
          <p:cNvPr id="5" name="Título 1">
            <a:extLst>
              <a:ext uri="{FF2B5EF4-FFF2-40B4-BE49-F238E27FC236}">
                <a16:creationId xmlns:a16="http://schemas.microsoft.com/office/drawing/2014/main" id="{FE0064FE-08D1-41D9-8522-A92A038F86B6}"/>
              </a:ext>
            </a:extLst>
          </p:cNvPr>
          <p:cNvSpPr>
            <a:spLocks noGrp="1"/>
          </p:cNvSpPr>
          <p:nvPr>
            <p:ph type="title"/>
          </p:nvPr>
        </p:nvSpPr>
        <p:spPr>
          <a:xfrm>
            <a:off x="172280" y="-5932"/>
            <a:ext cx="11966710" cy="1304649"/>
          </a:xfrm>
        </p:spPr>
        <p:txBody>
          <a:bodyPr>
            <a:normAutofit/>
          </a:bodyPr>
          <a:lstStyle/>
          <a:p>
            <a:r>
              <a:rPr lang="pt-BR" sz="3500" dirty="0">
                <a:solidFill>
                  <a:schemeClr val="tx1"/>
                </a:solidFill>
                <a:effectLst/>
                <a:latin typeface="Arial" panose="020B0604020202020204" pitchFamily="34" charset="0"/>
                <a:cs typeface="Arial" panose="020B0604020202020204" pitchFamily="34" charset="0"/>
              </a:rPr>
              <a:t>Conta de Operações Correntes com o Resto do Mundo</a:t>
            </a:r>
          </a:p>
        </p:txBody>
      </p:sp>
      <p:sp>
        <p:nvSpPr>
          <p:cNvPr id="6" name="Retângulo 5">
            <a:extLst>
              <a:ext uri="{FF2B5EF4-FFF2-40B4-BE49-F238E27FC236}">
                <a16:creationId xmlns:a16="http://schemas.microsoft.com/office/drawing/2014/main" id="{AE5DD478-4DFE-4BFB-806E-88E242C8475C}"/>
              </a:ext>
            </a:extLst>
          </p:cNvPr>
          <p:cNvSpPr/>
          <p:nvPr/>
        </p:nvSpPr>
        <p:spPr>
          <a:xfrm>
            <a:off x="92763" y="1937228"/>
            <a:ext cx="6917635" cy="48969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70EE75BD-E330-43F7-AFC4-017DE9401E45}"/>
              </a:ext>
            </a:extLst>
          </p:cNvPr>
          <p:cNvSpPr/>
          <p:nvPr/>
        </p:nvSpPr>
        <p:spPr>
          <a:xfrm>
            <a:off x="2246241" y="2543435"/>
            <a:ext cx="9839741" cy="175026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FCFB1C93-3EA0-45C2-8FA1-74E7BB98F0FB}"/>
              </a:ext>
            </a:extLst>
          </p:cNvPr>
          <p:cNvSpPr/>
          <p:nvPr/>
        </p:nvSpPr>
        <p:spPr>
          <a:xfrm>
            <a:off x="2239617" y="4352361"/>
            <a:ext cx="9839741" cy="171713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9EFBA139-E25F-47C1-9AD7-47C200AD00C9}"/>
              </a:ext>
            </a:extLst>
          </p:cNvPr>
          <p:cNvSpPr/>
          <p:nvPr/>
        </p:nvSpPr>
        <p:spPr>
          <a:xfrm>
            <a:off x="2239617" y="6131801"/>
            <a:ext cx="9846363" cy="606236"/>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0215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90562AB-5686-4928-9FA9-613BC9BCFC08}"/>
              </a:ext>
            </a:extLst>
          </p:cNvPr>
          <p:cNvPicPr>
            <a:picLocks noChangeAspect="1"/>
          </p:cNvPicPr>
          <p:nvPr/>
        </p:nvPicPr>
        <p:blipFill>
          <a:blip r:embed="rId2"/>
          <a:stretch>
            <a:fillRect/>
          </a:stretch>
        </p:blipFill>
        <p:spPr>
          <a:xfrm>
            <a:off x="-1" y="0"/>
            <a:ext cx="12226413" cy="6872748"/>
          </a:xfrm>
          <a:prstGeom prst="rect">
            <a:avLst/>
          </a:prstGeom>
        </p:spPr>
      </p:pic>
      <p:cxnSp>
        <p:nvCxnSpPr>
          <p:cNvPr id="5" name="Conector reto 4">
            <a:extLst>
              <a:ext uri="{FF2B5EF4-FFF2-40B4-BE49-F238E27FC236}">
                <a16:creationId xmlns:a16="http://schemas.microsoft.com/office/drawing/2014/main" id="{CE3633CA-B1D7-43FE-9B1F-F39EAD17056C}"/>
              </a:ext>
            </a:extLst>
          </p:cNvPr>
          <p:cNvCxnSpPr/>
          <p:nvPr/>
        </p:nvCxnSpPr>
        <p:spPr>
          <a:xfrm>
            <a:off x="8256240" y="908720"/>
            <a:ext cx="0" cy="51125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ector reto 5">
            <a:extLst>
              <a:ext uri="{FF2B5EF4-FFF2-40B4-BE49-F238E27FC236}">
                <a16:creationId xmlns:a16="http://schemas.microsoft.com/office/drawing/2014/main" id="{DFC2793B-AE22-4CC0-973D-33B0CF2A6DAD}"/>
              </a:ext>
            </a:extLst>
          </p:cNvPr>
          <p:cNvCxnSpPr/>
          <p:nvPr/>
        </p:nvCxnSpPr>
        <p:spPr>
          <a:xfrm>
            <a:off x="6096000" y="908720"/>
            <a:ext cx="0" cy="51125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aixaDeTexto 1">
            <a:extLst>
              <a:ext uri="{FF2B5EF4-FFF2-40B4-BE49-F238E27FC236}">
                <a16:creationId xmlns:a16="http://schemas.microsoft.com/office/drawing/2014/main" id="{AC006F83-A04D-4577-B29D-47A706A4E7DD}"/>
              </a:ext>
            </a:extLst>
          </p:cNvPr>
          <p:cNvSpPr txBox="1"/>
          <p:nvPr/>
        </p:nvSpPr>
        <p:spPr>
          <a:xfrm>
            <a:off x="2037970" y="988434"/>
            <a:ext cx="2248096" cy="588575"/>
          </a:xfrm>
          <a:prstGeom prst="rect">
            <a:avLst/>
          </a:prstGeom>
          <a:solidFill>
            <a:schemeClr val="accent1">
              <a:lumMod val="20000"/>
              <a:lumOff val="80000"/>
            </a:schemeClr>
          </a:solidFill>
          <a:ln w="9525" cmpd="sng">
            <a:solidFill>
              <a:schemeClr val="accent1">
                <a:lumMod val="75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BR" sz="1600" b="1" dirty="0">
                <a:solidFill>
                  <a:schemeClr val="accent1">
                    <a:lumMod val="75000"/>
                  </a:schemeClr>
                </a:solidFill>
              </a:rPr>
              <a:t>Média 1945-1979</a:t>
            </a:r>
          </a:p>
          <a:p>
            <a:pPr algn="ctr"/>
            <a:r>
              <a:rPr lang="pt-BR" sz="1600" b="1" dirty="0">
                <a:solidFill>
                  <a:schemeClr val="accent1">
                    <a:lumMod val="75000"/>
                  </a:schemeClr>
                </a:solidFill>
              </a:rPr>
              <a:t>29,42%</a:t>
            </a:r>
          </a:p>
        </p:txBody>
      </p:sp>
      <p:sp>
        <p:nvSpPr>
          <p:cNvPr id="8" name="CaixaDeTexto 3">
            <a:extLst>
              <a:ext uri="{FF2B5EF4-FFF2-40B4-BE49-F238E27FC236}">
                <a16:creationId xmlns:a16="http://schemas.microsoft.com/office/drawing/2014/main" id="{6ECF1BFE-DAB4-414F-A5C0-613BC98C7277}"/>
              </a:ext>
            </a:extLst>
          </p:cNvPr>
          <p:cNvSpPr txBox="1"/>
          <p:nvPr/>
        </p:nvSpPr>
        <p:spPr>
          <a:xfrm>
            <a:off x="6188768" y="745704"/>
            <a:ext cx="1987822" cy="606017"/>
          </a:xfrm>
          <a:prstGeom prst="rect">
            <a:avLst/>
          </a:prstGeom>
          <a:solidFill>
            <a:schemeClr val="accent1">
              <a:lumMod val="20000"/>
              <a:lumOff val="80000"/>
            </a:schemeClr>
          </a:solidFill>
          <a:ln w="9525" cmpd="sng">
            <a:solidFill>
              <a:schemeClr val="accent1">
                <a:lumMod val="75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BR" sz="1600" b="1" dirty="0">
                <a:solidFill>
                  <a:schemeClr val="accent1">
                    <a:lumMod val="75000"/>
                  </a:schemeClr>
                </a:solidFill>
              </a:rPr>
              <a:t>Média 1980-1994</a:t>
            </a:r>
          </a:p>
          <a:p>
            <a:pPr algn="ctr"/>
            <a:r>
              <a:rPr lang="pt-BR" sz="1600" b="1" dirty="0">
                <a:solidFill>
                  <a:schemeClr val="accent1">
                    <a:lumMod val="75000"/>
                  </a:schemeClr>
                </a:solidFill>
              </a:rPr>
              <a:t>746,21%</a:t>
            </a:r>
          </a:p>
        </p:txBody>
      </p:sp>
      <p:sp>
        <p:nvSpPr>
          <p:cNvPr id="9" name="CaixaDeTexto 4">
            <a:extLst>
              <a:ext uri="{FF2B5EF4-FFF2-40B4-BE49-F238E27FC236}">
                <a16:creationId xmlns:a16="http://schemas.microsoft.com/office/drawing/2014/main" id="{701C7DC8-3F6D-46F5-8FEC-85F1D82BFEA5}"/>
              </a:ext>
            </a:extLst>
          </p:cNvPr>
          <p:cNvSpPr txBox="1"/>
          <p:nvPr/>
        </p:nvSpPr>
        <p:spPr>
          <a:xfrm>
            <a:off x="9328579" y="980728"/>
            <a:ext cx="2024006" cy="596281"/>
          </a:xfrm>
          <a:prstGeom prst="rect">
            <a:avLst/>
          </a:prstGeom>
          <a:solidFill>
            <a:schemeClr val="accent1">
              <a:lumMod val="20000"/>
              <a:lumOff val="80000"/>
            </a:schemeClr>
          </a:solidFill>
          <a:ln w="9525" cmpd="sng">
            <a:solidFill>
              <a:schemeClr val="accent1">
                <a:lumMod val="75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BR" sz="1600" b="1" dirty="0">
                <a:solidFill>
                  <a:schemeClr val="accent1">
                    <a:lumMod val="75000"/>
                  </a:schemeClr>
                </a:solidFill>
              </a:rPr>
              <a:t>Média 1995-2020 </a:t>
            </a:r>
          </a:p>
          <a:p>
            <a:pPr algn="ctr"/>
            <a:r>
              <a:rPr lang="pt-BR" sz="1600" b="1" dirty="0">
                <a:solidFill>
                  <a:schemeClr val="accent1">
                    <a:lumMod val="75000"/>
                  </a:schemeClr>
                </a:solidFill>
              </a:rPr>
              <a:t>8,82%</a:t>
            </a:r>
          </a:p>
        </p:txBody>
      </p:sp>
    </p:spTree>
    <p:extLst>
      <p:ext uri="{BB962C8B-B14F-4D97-AF65-F5344CB8AC3E}">
        <p14:creationId xmlns:p14="http://schemas.microsoft.com/office/powerpoint/2010/main" val="175506517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12F2E80-8698-4C8E-A6B9-FADE1DF3D916}"/>
              </a:ext>
            </a:extLst>
          </p:cNvPr>
          <p:cNvSpPr>
            <a:spLocks noGrp="1"/>
          </p:cNvSpPr>
          <p:nvPr>
            <p:ph type="title"/>
          </p:nvPr>
        </p:nvSpPr>
        <p:spPr>
          <a:xfrm>
            <a:off x="198782" y="20569"/>
            <a:ext cx="12019722" cy="1304649"/>
          </a:xfrm>
        </p:spPr>
        <p:txBody>
          <a:bodyPr>
            <a:normAutofit/>
          </a:bodyPr>
          <a:lstStyle/>
          <a:p>
            <a:r>
              <a:rPr lang="pt-BR" sz="3500" dirty="0">
                <a:solidFill>
                  <a:schemeClr val="tx1"/>
                </a:solidFill>
                <a:effectLst/>
                <a:latin typeface="Arial" panose="020B0604020202020204" pitchFamily="34" charset="0"/>
                <a:cs typeface="Arial" panose="020B0604020202020204" pitchFamily="34" charset="0"/>
              </a:rPr>
              <a:t>Conta de Operações Correntes com o Resto do Mundo</a:t>
            </a:r>
          </a:p>
        </p:txBody>
      </p:sp>
      <p:pic>
        <p:nvPicPr>
          <p:cNvPr id="5" name="Imagem 4">
            <a:extLst>
              <a:ext uri="{FF2B5EF4-FFF2-40B4-BE49-F238E27FC236}">
                <a16:creationId xmlns:a16="http://schemas.microsoft.com/office/drawing/2014/main" id="{A3BDA23C-8FB4-44F6-A7A1-0E09603F4F7D}"/>
              </a:ext>
            </a:extLst>
          </p:cNvPr>
          <p:cNvPicPr>
            <a:picLocks noChangeAspect="1"/>
          </p:cNvPicPr>
          <p:nvPr/>
        </p:nvPicPr>
        <p:blipFill>
          <a:blip r:embed="rId2"/>
          <a:stretch>
            <a:fillRect/>
          </a:stretch>
        </p:blipFill>
        <p:spPr>
          <a:xfrm>
            <a:off x="0" y="636104"/>
            <a:ext cx="12192000" cy="6221896"/>
          </a:xfrm>
          <a:prstGeom prst="rect">
            <a:avLst/>
          </a:prstGeom>
          <a:ln w="38100">
            <a:solidFill>
              <a:schemeClr val="tx1"/>
            </a:solidFill>
          </a:ln>
        </p:spPr>
      </p:pic>
      <p:sp>
        <p:nvSpPr>
          <p:cNvPr id="6" name="Retângulo 5">
            <a:extLst>
              <a:ext uri="{FF2B5EF4-FFF2-40B4-BE49-F238E27FC236}">
                <a16:creationId xmlns:a16="http://schemas.microsoft.com/office/drawing/2014/main" id="{027DDBBF-64DA-4302-A88F-512DCA56FD37}"/>
              </a:ext>
            </a:extLst>
          </p:cNvPr>
          <p:cNvSpPr/>
          <p:nvPr/>
        </p:nvSpPr>
        <p:spPr>
          <a:xfrm>
            <a:off x="2358887" y="1192695"/>
            <a:ext cx="9727095" cy="49033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96AF06A5-3A7E-4626-A0A5-C95C9116E9F8}"/>
              </a:ext>
            </a:extLst>
          </p:cNvPr>
          <p:cNvSpPr/>
          <p:nvPr/>
        </p:nvSpPr>
        <p:spPr>
          <a:xfrm>
            <a:off x="92763" y="665021"/>
            <a:ext cx="10429463" cy="42165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B2085E6F-A2A1-4378-BA08-357FD6CD9DB5}"/>
              </a:ext>
            </a:extLst>
          </p:cNvPr>
          <p:cNvSpPr/>
          <p:nvPr/>
        </p:nvSpPr>
        <p:spPr>
          <a:xfrm>
            <a:off x="2352262" y="1755910"/>
            <a:ext cx="9727095" cy="49033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FCBF79BF-4115-46A9-BD34-3165A5A6496A}"/>
              </a:ext>
            </a:extLst>
          </p:cNvPr>
          <p:cNvSpPr/>
          <p:nvPr/>
        </p:nvSpPr>
        <p:spPr>
          <a:xfrm>
            <a:off x="2358890" y="2319126"/>
            <a:ext cx="9727095" cy="49033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1AE88A58-3992-43E8-9C77-8DE7A53BC1DC}"/>
              </a:ext>
            </a:extLst>
          </p:cNvPr>
          <p:cNvSpPr/>
          <p:nvPr/>
        </p:nvSpPr>
        <p:spPr>
          <a:xfrm>
            <a:off x="2358890" y="2888971"/>
            <a:ext cx="9727095" cy="49033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8ECA2E6D-4D73-4CD5-958A-A5D41BE06735}"/>
              </a:ext>
            </a:extLst>
          </p:cNvPr>
          <p:cNvSpPr/>
          <p:nvPr/>
        </p:nvSpPr>
        <p:spPr>
          <a:xfrm>
            <a:off x="2365518" y="3465439"/>
            <a:ext cx="9727095" cy="49033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F0CACE93-64CE-4A11-8009-B8065453AC5D}"/>
              </a:ext>
            </a:extLst>
          </p:cNvPr>
          <p:cNvSpPr/>
          <p:nvPr/>
        </p:nvSpPr>
        <p:spPr>
          <a:xfrm>
            <a:off x="2372146" y="4121417"/>
            <a:ext cx="9727095" cy="82164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A962BDA2-1EAF-4EBC-8A0A-BC69C9E1B88F}"/>
              </a:ext>
            </a:extLst>
          </p:cNvPr>
          <p:cNvSpPr/>
          <p:nvPr/>
        </p:nvSpPr>
        <p:spPr>
          <a:xfrm>
            <a:off x="2365518" y="5015943"/>
            <a:ext cx="9727095" cy="49033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DA1B90BF-AFAE-478F-B61C-83BF4552F8AE}"/>
              </a:ext>
            </a:extLst>
          </p:cNvPr>
          <p:cNvSpPr/>
          <p:nvPr/>
        </p:nvSpPr>
        <p:spPr>
          <a:xfrm>
            <a:off x="2372146" y="5565907"/>
            <a:ext cx="9727095" cy="49033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C6E3997D-6A1C-4267-883B-7F5995CDFA43}"/>
              </a:ext>
            </a:extLst>
          </p:cNvPr>
          <p:cNvSpPr/>
          <p:nvPr/>
        </p:nvSpPr>
        <p:spPr>
          <a:xfrm>
            <a:off x="2352262" y="6131801"/>
            <a:ext cx="9760222" cy="606236"/>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773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422CE17-8626-4ABA-8860-DAA81AD660FA}"/>
              </a:ext>
            </a:extLst>
          </p:cNvPr>
          <p:cNvSpPr>
            <a:spLocks noGrp="1"/>
          </p:cNvSpPr>
          <p:nvPr>
            <p:ph type="title"/>
          </p:nvPr>
        </p:nvSpPr>
        <p:spPr>
          <a:xfrm>
            <a:off x="344556" y="113336"/>
            <a:ext cx="11913704" cy="1304649"/>
          </a:xfrm>
        </p:spPr>
        <p:txBody>
          <a:bodyPr>
            <a:normAutofit/>
          </a:bodyPr>
          <a:lstStyle/>
          <a:p>
            <a:r>
              <a:rPr lang="pt-BR" sz="3400" dirty="0">
                <a:solidFill>
                  <a:schemeClr val="tx1"/>
                </a:solidFill>
                <a:effectLst/>
                <a:latin typeface="Arial" panose="020B0604020202020204" pitchFamily="34" charset="0"/>
                <a:cs typeface="Arial" panose="020B0604020202020204" pitchFamily="34" charset="0"/>
              </a:rPr>
              <a:t>Conta de Operações Correntes com o Resto do Mundo</a:t>
            </a:r>
          </a:p>
        </p:txBody>
      </p:sp>
      <p:pic>
        <p:nvPicPr>
          <p:cNvPr id="5" name="Imagem 4">
            <a:extLst>
              <a:ext uri="{FF2B5EF4-FFF2-40B4-BE49-F238E27FC236}">
                <a16:creationId xmlns:a16="http://schemas.microsoft.com/office/drawing/2014/main" id="{1E931426-2DC7-4AEC-9D4E-5C51D7229C61}"/>
              </a:ext>
            </a:extLst>
          </p:cNvPr>
          <p:cNvPicPr>
            <a:picLocks noChangeAspect="1"/>
          </p:cNvPicPr>
          <p:nvPr/>
        </p:nvPicPr>
        <p:blipFill>
          <a:blip r:embed="rId2"/>
          <a:stretch>
            <a:fillRect/>
          </a:stretch>
        </p:blipFill>
        <p:spPr>
          <a:xfrm>
            <a:off x="0" y="874643"/>
            <a:ext cx="12192000" cy="5983357"/>
          </a:xfrm>
          <a:prstGeom prst="rect">
            <a:avLst/>
          </a:prstGeom>
          <a:ln w="38100">
            <a:solidFill>
              <a:schemeClr val="tx1"/>
            </a:solidFill>
          </a:ln>
        </p:spPr>
      </p:pic>
      <p:sp>
        <p:nvSpPr>
          <p:cNvPr id="6" name="Retângulo 5">
            <a:extLst>
              <a:ext uri="{FF2B5EF4-FFF2-40B4-BE49-F238E27FC236}">
                <a16:creationId xmlns:a16="http://schemas.microsoft.com/office/drawing/2014/main" id="{ECFC202A-85BA-473B-B733-40CDD28D86DB}"/>
              </a:ext>
            </a:extLst>
          </p:cNvPr>
          <p:cNvSpPr/>
          <p:nvPr/>
        </p:nvSpPr>
        <p:spPr>
          <a:xfrm>
            <a:off x="92763" y="956567"/>
            <a:ext cx="6745359" cy="42165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F2010F3B-2B63-4106-9240-97E9E63C74B3}"/>
              </a:ext>
            </a:extLst>
          </p:cNvPr>
          <p:cNvSpPr/>
          <p:nvPr/>
        </p:nvSpPr>
        <p:spPr>
          <a:xfrm>
            <a:off x="2319130" y="2272745"/>
            <a:ext cx="9760227" cy="49033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303182DF-C223-46E3-81FC-EE585ADA0770}"/>
              </a:ext>
            </a:extLst>
          </p:cNvPr>
          <p:cNvSpPr/>
          <p:nvPr/>
        </p:nvSpPr>
        <p:spPr>
          <a:xfrm>
            <a:off x="2319130" y="1625802"/>
            <a:ext cx="4671392" cy="42165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CA67430D-5D04-4BB8-A792-9154E8B45687}"/>
              </a:ext>
            </a:extLst>
          </p:cNvPr>
          <p:cNvSpPr/>
          <p:nvPr/>
        </p:nvSpPr>
        <p:spPr>
          <a:xfrm>
            <a:off x="2319130" y="2849217"/>
            <a:ext cx="9766855" cy="95415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05714427-AC92-4782-B85F-CE80A78FAB74}"/>
              </a:ext>
            </a:extLst>
          </p:cNvPr>
          <p:cNvSpPr/>
          <p:nvPr/>
        </p:nvSpPr>
        <p:spPr>
          <a:xfrm>
            <a:off x="2325758" y="3916016"/>
            <a:ext cx="9766855" cy="158363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42B733CC-BA8F-470C-B1C9-9BADE477CE35}"/>
              </a:ext>
            </a:extLst>
          </p:cNvPr>
          <p:cNvSpPr/>
          <p:nvPr/>
        </p:nvSpPr>
        <p:spPr>
          <a:xfrm>
            <a:off x="2345635" y="5614966"/>
            <a:ext cx="9766849" cy="106413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1439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5">
            <a:extLst>
              <a:ext uri="{FF2B5EF4-FFF2-40B4-BE49-F238E27FC236}">
                <a16:creationId xmlns:a16="http://schemas.microsoft.com/office/drawing/2014/main" id="{D42F6E6C-9435-4246-8267-A3C2FEE3E2BE}"/>
              </a:ext>
            </a:extLst>
          </p:cNvPr>
          <p:cNvGraphicFramePr>
            <a:graphicFrameLocks noChangeAspect="1"/>
          </p:cNvGraphicFramePr>
          <p:nvPr>
            <p:extLst>
              <p:ext uri="{D42A27DB-BD31-4B8C-83A1-F6EECF244321}">
                <p14:modId xmlns:p14="http://schemas.microsoft.com/office/powerpoint/2010/main" val="1121944721"/>
              </p:ext>
            </p:extLst>
          </p:nvPr>
        </p:nvGraphicFramePr>
        <p:xfrm>
          <a:off x="563770" y="841143"/>
          <a:ext cx="10087305" cy="750946"/>
        </p:xfrm>
        <a:graphic>
          <a:graphicData uri="http://schemas.openxmlformats.org/presentationml/2006/ole">
            <mc:AlternateContent xmlns:mc="http://schemas.openxmlformats.org/markup-compatibility/2006">
              <mc:Choice xmlns:v="urn:schemas-microsoft-com:vml" Requires="v">
                <p:oleObj name="Equation" r:id="rId2" imgW="3327120" imgH="253800" progId="Equation.DSMT4">
                  <p:embed/>
                </p:oleObj>
              </mc:Choice>
              <mc:Fallback>
                <p:oleObj name="Equation" r:id="rId2" imgW="3327120" imgH="253800" progId="Equation.DSMT4">
                  <p:embed/>
                  <p:pic>
                    <p:nvPicPr>
                      <p:cNvPr id="4" name="Object 5">
                        <a:extLst>
                          <a:ext uri="{FF2B5EF4-FFF2-40B4-BE49-F238E27FC236}">
                            <a16:creationId xmlns:a16="http://schemas.microsoft.com/office/drawing/2014/main" id="{FC92BF0F-53A8-4F02-B2A7-213E89AD4B5F}"/>
                          </a:ext>
                        </a:extLst>
                      </p:cNvPr>
                      <p:cNvPicPr>
                        <a:picLocks noChangeAspect="1" noChangeArrowheads="1"/>
                      </p:cNvPicPr>
                      <p:nvPr/>
                    </p:nvPicPr>
                    <p:blipFill>
                      <a:blip r:embed="rId3"/>
                      <a:srcRect/>
                      <a:stretch>
                        <a:fillRect/>
                      </a:stretch>
                    </p:blipFill>
                    <p:spPr bwMode="auto">
                      <a:xfrm>
                        <a:off x="563770" y="841143"/>
                        <a:ext cx="10087305" cy="750946"/>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5" name="Object 5">
            <a:extLst>
              <a:ext uri="{FF2B5EF4-FFF2-40B4-BE49-F238E27FC236}">
                <a16:creationId xmlns:a16="http://schemas.microsoft.com/office/drawing/2014/main" id="{504764D0-6D00-417D-A371-4134E8731395}"/>
              </a:ext>
            </a:extLst>
          </p:cNvPr>
          <p:cNvGraphicFramePr>
            <a:graphicFrameLocks noChangeAspect="1"/>
          </p:cNvGraphicFramePr>
          <p:nvPr>
            <p:extLst>
              <p:ext uri="{D42A27DB-BD31-4B8C-83A1-F6EECF244321}">
                <p14:modId xmlns:p14="http://schemas.microsoft.com/office/powerpoint/2010/main" val="2796509917"/>
              </p:ext>
            </p:extLst>
          </p:nvPr>
        </p:nvGraphicFramePr>
        <p:xfrm>
          <a:off x="117212" y="3590332"/>
          <a:ext cx="1350495" cy="603584"/>
        </p:xfrm>
        <a:graphic>
          <a:graphicData uri="http://schemas.openxmlformats.org/presentationml/2006/ole">
            <mc:AlternateContent xmlns:mc="http://schemas.openxmlformats.org/markup-compatibility/2006">
              <mc:Choice xmlns:v="urn:schemas-microsoft-com:vml" Requires="v">
                <p:oleObj name="Equation" r:id="rId4" imgW="444240" imgH="203040" progId="Equation.DSMT4">
                  <p:embed/>
                </p:oleObj>
              </mc:Choice>
              <mc:Fallback>
                <p:oleObj name="Equation" r:id="rId4" imgW="444240" imgH="203040" progId="Equation.DSMT4">
                  <p:embed/>
                  <p:pic>
                    <p:nvPicPr>
                      <p:cNvPr id="5" name="Object 5">
                        <a:extLst>
                          <a:ext uri="{FF2B5EF4-FFF2-40B4-BE49-F238E27FC236}">
                            <a16:creationId xmlns:a16="http://schemas.microsoft.com/office/drawing/2014/main" id="{86D383BA-ECA7-4362-93E4-5127F5966F8E}"/>
                          </a:ext>
                        </a:extLst>
                      </p:cNvPr>
                      <p:cNvPicPr>
                        <a:picLocks noChangeAspect="1" noChangeArrowheads="1"/>
                      </p:cNvPicPr>
                      <p:nvPr/>
                    </p:nvPicPr>
                    <p:blipFill>
                      <a:blip r:embed="rId5"/>
                      <a:srcRect/>
                      <a:stretch>
                        <a:fillRect/>
                      </a:stretch>
                    </p:blipFill>
                    <p:spPr bwMode="auto">
                      <a:xfrm>
                        <a:off x="117212" y="3590332"/>
                        <a:ext cx="1350495" cy="603584"/>
                      </a:xfrm>
                      <a:prstGeom prst="rect">
                        <a:avLst/>
                      </a:prstGeom>
                      <a:noFill/>
                      <a:ln>
                        <a:noFill/>
                      </a:ln>
                    </p:spPr>
                  </p:pic>
                </p:oleObj>
              </mc:Fallback>
            </mc:AlternateContent>
          </a:graphicData>
        </a:graphic>
      </p:graphicFrame>
      <p:sp>
        <p:nvSpPr>
          <p:cNvPr id="6" name="CaixaDeTexto 5">
            <a:extLst>
              <a:ext uri="{FF2B5EF4-FFF2-40B4-BE49-F238E27FC236}">
                <a16:creationId xmlns:a16="http://schemas.microsoft.com/office/drawing/2014/main" id="{42720C0F-A5AA-4BA0-B0FC-9888B0AFD1AC}"/>
              </a:ext>
            </a:extLst>
          </p:cNvPr>
          <p:cNvSpPr txBox="1"/>
          <p:nvPr/>
        </p:nvSpPr>
        <p:spPr>
          <a:xfrm>
            <a:off x="1397043" y="3640929"/>
            <a:ext cx="10278120" cy="523220"/>
          </a:xfrm>
          <a:prstGeom prst="rect">
            <a:avLst/>
          </a:prstGeom>
          <a:noFill/>
        </p:spPr>
        <p:txBody>
          <a:bodyPr wrap="square" rtlCol="0">
            <a:spAutoFit/>
          </a:bodyPr>
          <a:lstStyle/>
          <a:p>
            <a:r>
              <a:rPr lang="pt-BR" sz="2700" dirty="0">
                <a:latin typeface="Arial" panose="020B0604020202020204" pitchFamily="34" charset="0"/>
                <a:cs typeface="Arial" panose="020B0604020202020204" pitchFamily="34" charset="0"/>
              </a:rPr>
              <a:t>poupança externa (exclui as transferências líquidas de capital).</a:t>
            </a:r>
          </a:p>
        </p:txBody>
      </p:sp>
      <p:graphicFrame>
        <p:nvGraphicFramePr>
          <p:cNvPr id="9" name="Object 5">
            <a:extLst>
              <a:ext uri="{FF2B5EF4-FFF2-40B4-BE49-F238E27FC236}">
                <a16:creationId xmlns:a16="http://schemas.microsoft.com/office/drawing/2014/main" id="{A404E372-C91F-45A1-AB7A-21829FC36F91}"/>
              </a:ext>
            </a:extLst>
          </p:cNvPr>
          <p:cNvGraphicFramePr>
            <a:graphicFrameLocks noChangeAspect="1"/>
          </p:cNvGraphicFramePr>
          <p:nvPr>
            <p:extLst>
              <p:ext uri="{D42A27DB-BD31-4B8C-83A1-F6EECF244321}">
                <p14:modId xmlns:p14="http://schemas.microsoft.com/office/powerpoint/2010/main" val="1309990284"/>
              </p:ext>
            </p:extLst>
          </p:nvPr>
        </p:nvGraphicFramePr>
        <p:xfrm>
          <a:off x="563769" y="1763809"/>
          <a:ext cx="8752510" cy="775961"/>
        </p:xfrm>
        <a:graphic>
          <a:graphicData uri="http://schemas.openxmlformats.org/presentationml/2006/ole">
            <mc:AlternateContent xmlns:mc="http://schemas.openxmlformats.org/markup-compatibility/2006">
              <mc:Choice xmlns:v="urn:schemas-microsoft-com:vml" Requires="v">
                <p:oleObj name="Equation" r:id="rId6" imgW="2793960" imgH="253800" progId="Equation.DSMT4">
                  <p:embed/>
                </p:oleObj>
              </mc:Choice>
              <mc:Fallback>
                <p:oleObj name="Equation" r:id="rId6" imgW="2793960" imgH="253800" progId="Equation.DSMT4">
                  <p:embed/>
                  <p:pic>
                    <p:nvPicPr>
                      <p:cNvPr id="4" name="Object 5">
                        <a:extLst>
                          <a:ext uri="{FF2B5EF4-FFF2-40B4-BE49-F238E27FC236}">
                            <a16:creationId xmlns:a16="http://schemas.microsoft.com/office/drawing/2014/main" id="{D42F6E6C-9435-4246-8267-A3C2FEE3E2BE}"/>
                          </a:ext>
                        </a:extLst>
                      </p:cNvPr>
                      <p:cNvPicPr>
                        <a:picLocks noChangeAspect="1" noChangeArrowheads="1"/>
                      </p:cNvPicPr>
                      <p:nvPr/>
                    </p:nvPicPr>
                    <p:blipFill>
                      <a:blip r:embed="rId7"/>
                      <a:srcRect/>
                      <a:stretch>
                        <a:fillRect/>
                      </a:stretch>
                    </p:blipFill>
                    <p:spPr bwMode="auto">
                      <a:xfrm>
                        <a:off x="563769" y="1763809"/>
                        <a:ext cx="8752510" cy="775961"/>
                      </a:xfrm>
                      <a:prstGeom prst="rect">
                        <a:avLst/>
                      </a:prstGeom>
                      <a:solidFill>
                        <a:schemeClr val="bg1">
                          <a:lumMod val="95000"/>
                        </a:schemeClr>
                      </a:solidFill>
                      <a:ln>
                        <a:solidFill>
                          <a:schemeClr val="tx1"/>
                        </a:solidFill>
                      </a:ln>
                    </p:spPr>
                  </p:pic>
                </p:oleObj>
              </mc:Fallback>
            </mc:AlternateContent>
          </a:graphicData>
        </a:graphic>
      </p:graphicFrame>
      <p:sp>
        <p:nvSpPr>
          <p:cNvPr id="10" name="Chave Esquerda 9">
            <a:extLst>
              <a:ext uri="{FF2B5EF4-FFF2-40B4-BE49-F238E27FC236}">
                <a16:creationId xmlns:a16="http://schemas.microsoft.com/office/drawing/2014/main" id="{A0F5B23B-C5DA-453E-93ED-F48D925A1857}"/>
              </a:ext>
            </a:extLst>
          </p:cNvPr>
          <p:cNvSpPr/>
          <p:nvPr/>
        </p:nvSpPr>
        <p:spPr>
          <a:xfrm rot="16200000">
            <a:off x="5032515" y="957474"/>
            <a:ext cx="601187" cy="3407597"/>
          </a:xfrm>
          <a:prstGeom prst="lef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1" name="CaixaDeTexto 10">
            <a:extLst>
              <a:ext uri="{FF2B5EF4-FFF2-40B4-BE49-F238E27FC236}">
                <a16:creationId xmlns:a16="http://schemas.microsoft.com/office/drawing/2014/main" id="{ECD9615C-AE12-4B72-AE60-6B8644935EEA}"/>
              </a:ext>
            </a:extLst>
          </p:cNvPr>
          <p:cNvSpPr txBox="1"/>
          <p:nvPr/>
        </p:nvSpPr>
        <p:spPr>
          <a:xfrm>
            <a:off x="4848503" y="2961867"/>
            <a:ext cx="967710" cy="492443"/>
          </a:xfrm>
          <a:prstGeom prst="rect">
            <a:avLst/>
          </a:prstGeom>
          <a:noFill/>
          <a:ln w="28575">
            <a:solidFill>
              <a:srgbClr val="7030A0"/>
            </a:solidFill>
          </a:ln>
        </p:spPr>
        <p:txBody>
          <a:bodyPr wrap="square" rtlCol="0">
            <a:spAutoFit/>
          </a:bodyPr>
          <a:lstStyle/>
          <a:p>
            <a:pPr algn="ctr"/>
            <a:r>
              <a:rPr lang="pt-BR" sz="2600" b="1" dirty="0">
                <a:solidFill>
                  <a:srgbClr val="7030A0"/>
                </a:solidFill>
              </a:rPr>
              <a:t>RLEE</a:t>
            </a:r>
          </a:p>
        </p:txBody>
      </p:sp>
      <p:graphicFrame>
        <p:nvGraphicFramePr>
          <p:cNvPr id="12" name="Object 5">
            <a:extLst>
              <a:ext uri="{FF2B5EF4-FFF2-40B4-BE49-F238E27FC236}">
                <a16:creationId xmlns:a16="http://schemas.microsoft.com/office/drawing/2014/main" id="{2F9AE6EB-9D72-4CAC-9A78-BB42E7DCE4DE}"/>
              </a:ext>
            </a:extLst>
          </p:cNvPr>
          <p:cNvGraphicFramePr>
            <a:graphicFrameLocks noChangeAspect="1"/>
          </p:cNvGraphicFramePr>
          <p:nvPr>
            <p:extLst>
              <p:ext uri="{D42A27DB-BD31-4B8C-83A1-F6EECF244321}">
                <p14:modId xmlns:p14="http://schemas.microsoft.com/office/powerpoint/2010/main" val="2060942880"/>
              </p:ext>
            </p:extLst>
          </p:nvPr>
        </p:nvGraphicFramePr>
        <p:xfrm>
          <a:off x="173926" y="4958399"/>
          <a:ext cx="2927083" cy="750946"/>
        </p:xfrm>
        <a:graphic>
          <a:graphicData uri="http://schemas.openxmlformats.org/presentationml/2006/ole">
            <mc:AlternateContent xmlns:mc="http://schemas.openxmlformats.org/markup-compatibility/2006">
              <mc:Choice xmlns:v="urn:schemas-microsoft-com:vml" Requires="v">
                <p:oleObj name="Equation" r:id="rId8" imgW="965160" imgH="253800" progId="Equation.DSMT4">
                  <p:embed/>
                </p:oleObj>
              </mc:Choice>
              <mc:Fallback>
                <p:oleObj name="Equation" r:id="rId8" imgW="965160" imgH="253800" progId="Equation.DSMT4">
                  <p:embed/>
                  <p:pic>
                    <p:nvPicPr>
                      <p:cNvPr id="9" name="Object 5">
                        <a:extLst>
                          <a:ext uri="{FF2B5EF4-FFF2-40B4-BE49-F238E27FC236}">
                            <a16:creationId xmlns:a16="http://schemas.microsoft.com/office/drawing/2014/main" id="{A404E372-C91F-45A1-AB7A-21829FC36F91}"/>
                          </a:ext>
                        </a:extLst>
                      </p:cNvPr>
                      <p:cNvPicPr>
                        <a:picLocks noChangeAspect="1" noChangeArrowheads="1"/>
                      </p:cNvPicPr>
                      <p:nvPr/>
                    </p:nvPicPr>
                    <p:blipFill>
                      <a:blip r:embed="rId9"/>
                      <a:srcRect/>
                      <a:stretch>
                        <a:fillRect/>
                      </a:stretch>
                    </p:blipFill>
                    <p:spPr bwMode="auto">
                      <a:xfrm>
                        <a:off x="173926" y="4958399"/>
                        <a:ext cx="2927083" cy="750946"/>
                      </a:xfrm>
                      <a:prstGeom prst="rect">
                        <a:avLst/>
                      </a:prstGeom>
                      <a:noFill/>
                      <a:ln>
                        <a:noFill/>
                      </a:ln>
                    </p:spPr>
                  </p:pic>
                </p:oleObj>
              </mc:Fallback>
            </mc:AlternateContent>
          </a:graphicData>
        </a:graphic>
      </p:graphicFrame>
      <p:sp>
        <p:nvSpPr>
          <p:cNvPr id="13" name="CaixaDeTexto 12">
            <a:extLst>
              <a:ext uri="{FF2B5EF4-FFF2-40B4-BE49-F238E27FC236}">
                <a16:creationId xmlns:a16="http://schemas.microsoft.com/office/drawing/2014/main" id="{2DEBF1FA-F949-4E09-AC85-7874DFC17C57}"/>
              </a:ext>
            </a:extLst>
          </p:cNvPr>
          <p:cNvSpPr txBox="1"/>
          <p:nvPr/>
        </p:nvSpPr>
        <p:spPr>
          <a:xfrm>
            <a:off x="3013813" y="5039033"/>
            <a:ext cx="9125177" cy="523220"/>
          </a:xfrm>
          <a:prstGeom prst="rect">
            <a:avLst/>
          </a:prstGeom>
          <a:noFill/>
        </p:spPr>
        <p:txBody>
          <a:bodyPr wrap="square" rtlCol="0">
            <a:spAutoFit/>
          </a:bodyPr>
          <a:lstStyle/>
          <a:p>
            <a:r>
              <a:rPr lang="pt-BR" sz="2700" dirty="0">
                <a:latin typeface="Arial" panose="020B0604020202020204" pitchFamily="34" charset="0"/>
                <a:cs typeface="Arial" panose="020B0604020202020204" pitchFamily="34" charset="0"/>
              </a:rPr>
              <a:t>saldo das remunerações de não residentes e residentes.</a:t>
            </a:r>
          </a:p>
        </p:txBody>
      </p:sp>
      <p:graphicFrame>
        <p:nvGraphicFramePr>
          <p:cNvPr id="14" name="Object 5">
            <a:extLst>
              <a:ext uri="{FF2B5EF4-FFF2-40B4-BE49-F238E27FC236}">
                <a16:creationId xmlns:a16="http://schemas.microsoft.com/office/drawing/2014/main" id="{65D5F025-0D95-46B9-8089-7B44DAC5BC63}"/>
              </a:ext>
            </a:extLst>
          </p:cNvPr>
          <p:cNvGraphicFramePr>
            <a:graphicFrameLocks noChangeAspect="1"/>
          </p:cNvGraphicFramePr>
          <p:nvPr>
            <p:extLst>
              <p:ext uri="{D42A27DB-BD31-4B8C-83A1-F6EECF244321}">
                <p14:modId xmlns:p14="http://schemas.microsoft.com/office/powerpoint/2010/main" val="1257269254"/>
              </p:ext>
            </p:extLst>
          </p:nvPr>
        </p:nvGraphicFramePr>
        <p:xfrm>
          <a:off x="149874" y="4248581"/>
          <a:ext cx="5389871" cy="750946"/>
        </p:xfrm>
        <a:graphic>
          <a:graphicData uri="http://schemas.openxmlformats.org/presentationml/2006/ole">
            <mc:AlternateContent xmlns:mc="http://schemas.openxmlformats.org/markup-compatibility/2006">
              <mc:Choice xmlns:v="urn:schemas-microsoft-com:vml" Requires="v">
                <p:oleObj name="Equation" r:id="rId10" imgW="1777680" imgH="253800" progId="Equation.DSMT4">
                  <p:embed/>
                </p:oleObj>
              </mc:Choice>
              <mc:Fallback>
                <p:oleObj name="Equation" r:id="rId10" imgW="1777680" imgH="253800" progId="Equation.DSMT4">
                  <p:embed/>
                  <p:pic>
                    <p:nvPicPr>
                      <p:cNvPr id="4" name="Object 5">
                        <a:extLst>
                          <a:ext uri="{FF2B5EF4-FFF2-40B4-BE49-F238E27FC236}">
                            <a16:creationId xmlns:a16="http://schemas.microsoft.com/office/drawing/2014/main" id="{D42F6E6C-9435-4246-8267-A3C2FEE3E2BE}"/>
                          </a:ext>
                        </a:extLst>
                      </p:cNvPr>
                      <p:cNvPicPr>
                        <a:picLocks noChangeAspect="1" noChangeArrowheads="1"/>
                      </p:cNvPicPr>
                      <p:nvPr/>
                    </p:nvPicPr>
                    <p:blipFill>
                      <a:blip r:embed="rId11"/>
                      <a:srcRect/>
                      <a:stretch>
                        <a:fillRect/>
                      </a:stretch>
                    </p:blipFill>
                    <p:spPr bwMode="auto">
                      <a:xfrm>
                        <a:off x="149874" y="4248581"/>
                        <a:ext cx="5389871" cy="750946"/>
                      </a:xfrm>
                      <a:prstGeom prst="rect">
                        <a:avLst/>
                      </a:prstGeom>
                      <a:noFill/>
                      <a:ln>
                        <a:noFill/>
                      </a:ln>
                    </p:spPr>
                  </p:pic>
                </p:oleObj>
              </mc:Fallback>
            </mc:AlternateContent>
          </a:graphicData>
        </a:graphic>
      </p:graphicFrame>
      <p:sp>
        <p:nvSpPr>
          <p:cNvPr id="15" name="Título 1">
            <a:extLst>
              <a:ext uri="{FF2B5EF4-FFF2-40B4-BE49-F238E27FC236}">
                <a16:creationId xmlns:a16="http://schemas.microsoft.com/office/drawing/2014/main" id="{5CA91F9E-21AE-4899-9742-0B717784A463}"/>
              </a:ext>
            </a:extLst>
          </p:cNvPr>
          <p:cNvSpPr>
            <a:spLocks noGrp="1"/>
          </p:cNvSpPr>
          <p:nvPr>
            <p:ph type="title"/>
          </p:nvPr>
        </p:nvSpPr>
        <p:spPr>
          <a:xfrm>
            <a:off x="410816" y="60328"/>
            <a:ext cx="11728174" cy="1304649"/>
          </a:xfrm>
        </p:spPr>
        <p:txBody>
          <a:bodyPr>
            <a:normAutofit/>
          </a:bodyPr>
          <a:lstStyle/>
          <a:p>
            <a:r>
              <a:rPr lang="pt-BR" sz="3400" dirty="0">
                <a:solidFill>
                  <a:schemeClr val="tx1"/>
                </a:solidFill>
                <a:effectLst/>
                <a:latin typeface="Arial" panose="020B0604020202020204" pitchFamily="34" charset="0"/>
                <a:cs typeface="Arial" panose="020B0604020202020204" pitchFamily="34" charset="0"/>
              </a:rPr>
              <a:t>Conta de Operações Correntes com o Resto do Mundo</a:t>
            </a:r>
          </a:p>
        </p:txBody>
      </p:sp>
    </p:spTree>
    <p:extLst>
      <p:ext uri="{BB962C8B-B14F-4D97-AF65-F5344CB8AC3E}">
        <p14:creationId xmlns:p14="http://schemas.microsoft.com/office/powerpoint/2010/main" val="319034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3" grpId="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D3A985C-82DA-410E-B801-CC06C2D30ADE}"/>
              </a:ext>
            </a:extLst>
          </p:cNvPr>
          <p:cNvSpPr txBox="1"/>
          <p:nvPr/>
        </p:nvSpPr>
        <p:spPr>
          <a:xfrm>
            <a:off x="3061253" y="13256"/>
            <a:ext cx="5883963" cy="738664"/>
          </a:xfrm>
          <a:prstGeom prst="rect">
            <a:avLst/>
          </a:prstGeom>
          <a:noFill/>
        </p:spPr>
        <p:txBody>
          <a:bodyPr wrap="square" rtlCol="0">
            <a:spAutoFit/>
          </a:bodyPr>
          <a:lstStyle/>
          <a:p>
            <a:r>
              <a:rPr lang="pt-BR" sz="4200" b="1" i="0" dirty="0">
                <a:solidFill>
                  <a:srgbClr val="000000"/>
                </a:solidFill>
                <a:effectLst/>
                <a:latin typeface="Calibri" panose="020F0502020204030204" pitchFamily="34" charset="0"/>
                <a:cs typeface="Calibri" panose="020F0502020204030204" pitchFamily="34" charset="0"/>
              </a:rPr>
              <a:t>Observações Importantes</a:t>
            </a:r>
          </a:p>
        </p:txBody>
      </p:sp>
      <p:sp>
        <p:nvSpPr>
          <p:cNvPr id="5" name="CaixaDeTexto 4">
            <a:extLst>
              <a:ext uri="{FF2B5EF4-FFF2-40B4-BE49-F238E27FC236}">
                <a16:creationId xmlns:a16="http://schemas.microsoft.com/office/drawing/2014/main" id="{5867F934-EB66-427B-B2D7-7F77EB754B42}"/>
              </a:ext>
            </a:extLst>
          </p:cNvPr>
          <p:cNvSpPr txBox="1"/>
          <p:nvPr/>
        </p:nvSpPr>
        <p:spPr>
          <a:xfrm>
            <a:off x="145774" y="589727"/>
            <a:ext cx="11913704" cy="6494085"/>
          </a:xfrm>
          <a:prstGeom prst="rect">
            <a:avLst/>
          </a:prstGeom>
          <a:noFill/>
        </p:spPr>
        <p:txBody>
          <a:bodyPr wrap="square" rtlCol="0">
            <a:spAutoFit/>
          </a:bodyPr>
          <a:lstStyle/>
          <a:p>
            <a:pPr marL="457200" indent="-457200" algn="just">
              <a:buFont typeface="Wingdings" panose="05000000000000000000" pitchFamily="2" charset="2"/>
              <a:buChar char="§"/>
            </a:pPr>
            <a:r>
              <a:rPr lang="pt-BR" sz="3100" b="1" i="0" dirty="0">
                <a:effectLst/>
                <a:latin typeface="Calibri" panose="020F0502020204030204" pitchFamily="34" charset="0"/>
                <a:cs typeface="Calibri" panose="020F0502020204030204" pitchFamily="34" charset="0"/>
              </a:rPr>
              <a:t>Transferências Unilaterais de Renda</a:t>
            </a:r>
            <a:r>
              <a:rPr lang="pt-BR" sz="3100" b="1" dirty="0">
                <a:latin typeface="Calibri" panose="020F0502020204030204" pitchFamily="34" charset="0"/>
                <a:cs typeface="Calibri" panose="020F0502020204030204" pitchFamily="34" charset="0"/>
              </a:rPr>
              <a:t> →</a:t>
            </a:r>
            <a:r>
              <a:rPr lang="pt-BR" sz="3100" b="1" i="0" dirty="0">
                <a:effectLst/>
                <a:latin typeface="Calibri" panose="020F0502020204030204" pitchFamily="34" charset="0"/>
                <a:cs typeface="Calibri" panose="020F0502020204030204" pitchFamily="34" charset="0"/>
              </a:rPr>
              <a:t> </a:t>
            </a:r>
            <a:r>
              <a:rPr lang="pt-BR" sz="3100" b="0" i="0" dirty="0">
                <a:effectLst/>
                <a:latin typeface="Calibri" panose="020F0502020204030204" pitchFamily="34" charset="0"/>
                <a:cs typeface="Calibri" panose="020F0502020204030204" pitchFamily="34" charset="0"/>
              </a:rPr>
              <a:t>transferências líquidas (recursos menos usos) correntes, ou seja, transferências de recursos sem contrapartida no processo produtivo (conta de distribuição secundária da renda), como bolsas de estudo.</a:t>
            </a:r>
            <a:endParaRPr lang="pt-BR" sz="31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
            </a:pPr>
            <a:r>
              <a:rPr lang="pt-BR" sz="3100" b="1" i="0" dirty="0">
                <a:effectLst/>
                <a:latin typeface="Calibri" panose="020F0502020204030204" pitchFamily="34" charset="0"/>
                <a:cs typeface="Calibri" panose="020F0502020204030204" pitchFamily="34" charset="0"/>
              </a:rPr>
              <a:t>Transferência de Capital</a:t>
            </a:r>
            <a:r>
              <a:rPr lang="pt-BR" sz="3100" b="1" dirty="0">
                <a:latin typeface="Calibri" panose="020F0502020204030204" pitchFamily="34" charset="0"/>
                <a:cs typeface="Calibri" panose="020F0502020204030204" pitchFamily="34" charset="0"/>
              </a:rPr>
              <a:t> →</a:t>
            </a:r>
            <a:r>
              <a:rPr lang="pt-BR" sz="3100" b="1" i="0" dirty="0">
                <a:effectLst/>
                <a:latin typeface="Calibri" panose="020F0502020204030204" pitchFamily="34" charset="0"/>
                <a:cs typeface="Calibri" panose="020F0502020204030204" pitchFamily="34" charset="0"/>
              </a:rPr>
              <a:t> </a:t>
            </a:r>
            <a:r>
              <a:rPr lang="pt-BR" sz="3100" b="0" i="0" dirty="0">
                <a:effectLst/>
                <a:latin typeface="Calibri" panose="020F0502020204030204" pitchFamily="34" charset="0"/>
                <a:cs typeface="Calibri" panose="020F0502020204030204" pitchFamily="34" charset="0"/>
              </a:rPr>
              <a:t>transferências líquidas de capital (recursos menos usos), que corresponde à variação de patrimônio líquido resultante de operações financeiras (conta de capital), como cessão de ações.</a:t>
            </a:r>
          </a:p>
          <a:p>
            <a:pPr marL="457200" indent="-457200" algn="just">
              <a:buFont typeface="Wingdings" panose="05000000000000000000" pitchFamily="2" charset="2"/>
              <a:buChar char="§"/>
            </a:pPr>
            <a:r>
              <a:rPr lang="pt-BR" sz="3100" b="1" i="0" dirty="0">
                <a:effectLst/>
                <a:latin typeface="Calibri" panose="020F0502020204030204" pitchFamily="34" charset="0"/>
                <a:cs typeface="Calibri" panose="020F0502020204030204" pitchFamily="34" charset="0"/>
              </a:rPr>
              <a:t>Rendas de Propriedades </a:t>
            </a:r>
            <a:r>
              <a:rPr lang="pt-BR" sz="3100" b="1" dirty="0">
                <a:latin typeface="Calibri" panose="020F0502020204030204" pitchFamily="34" charset="0"/>
                <a:cs typeface="Calibri" panose="020F0502020204030204" pitchFamily="34" charset="0"/>
              </a:rPr>
              <a:t>E</a:t>
            </a:r>
            <a:r>
              <a:rPr lang="pt-BR" sz="3100" b="1" i="0" dirty="0">
                <a:effectLst/>
                <a:latin typeface="Calibri" panose="020F0502020204030204" pitchFamily="34" charset="0"/>
                <a:cs typeface="Calibri" panose="020F0502020204030204" pitchFamily="34" charset="0"/>
              </a:rPr>
              <a:t>nviadas e Recebidas</a:t>
            </a:r>
            <a:r>
              <a:rPr lang="pt-BR" sz="3100" b="1" dirty="0">
                <a:latin typeface="Calibri" panose="020F0502020204030204" pitchFamily="34" charset="0"/>
                <a:cs typeface="Calibri" panose="020F0502020204030204" pitchFamily="34" charset="0"/>
              </a:rPr>
              <a:t> →</a:t>
            </a:r>
            <a:r>
              <a:rPr lang="pt-BR" sz="3100" b="1" i="0" dirty="0">
                <a:effectLst/>
                <a:latin typeface="Calibri" panose="020F0502020204030204" pitchFamily="34" charset="0"/>
                <a:cs typeface="Calibri" panose="020F0502020204030204" pitchFamily="34" charset="0"/>
              </a:rPr>
              <a:t> </a:t>
            </a:r>
            <a:r>
              <a:rPr lang="pt-BR" sz="3100" b="0" i="0" dirty="0">
                <a:effectLst/>
                <a:latin typeface="Calibri" panose="020F0502020204030204" pitchFamily="34" charset="0"/>
                <a:cs typeface="Calibri" panose="020F0502020204030204" pitchFamily="34" charset="0"/>
              </a:rPr>
              <a:t>remuneração líquida (recursos menos usos) dos fatores de propriedade, constituída por rendas de capitais (juros, lucros e dividendos) e outros serviços de fatores constituídos por </a:t>
            </a:r>
            <a:r>
              <a:rPr lang="pt-BR" sz="3100" b="0" i="1" dirty="0">
                <a:effectLst/>
                <a:latin typeface="Calibri" panose="020F0502020204030204" pitchFamily="34" charset="0"/>
                <a:cs typeface="Calibri" panose="020F0502020204030204" pitchFamily="34" charset="0"/>
              </a:rPr>
              <a:t>royalties</a:t>
            </a:r>
            <a:r>
              <a:rPr lang="pt-BR" sz="3100" b="0" i="0" dirty="0">
                <a:effectLst/>
                <a:latin typeface="Calibri" panose="020F0502020204030204" pitchFamily="34" charset="0"/>
                <a:cs typeface="Calibri" panose="020F0502020204030204" pitchFamily="34" charset="0"/>
              </a:rPr>
              <a:t> e direitos autorais (conta de alocação da renda).</a:t>
            </a:r>
            <a:r>
              <a:rPr lang="pt-BR" sz="31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1485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2E56D-3E3E-49E8-8108-4D23CC5C94EF}"/>
              </a:ext>
            </a:extLst>
          </p:cNvPr>
          <p:cNvSpPr>
            <a:spLocks noGrp="1"/>
          </p:cNvSpPr>
          <p:nvPr>
            <p:ph type="title"/>
          </p:nvPr>
        </p:nvSpPr>
        <p:spPr>
          <a:xfrm>
            <a:off x="838200" y="53701"/>
            <a:ext cx="10515600" cy="1325563"/>
          </a:xfrm>
        </p:spPr>
        <p:txBody>
          <a:bodyPr>
            <a:normAutofit/>
          </a:bodyPr>
          <a:lstStyle/>
          <a:p>
            <a:pPr algn="ctr"/>
            <a:r>
              <a:rPr lang="pt-BR" sz="3600" dirty="0">
                <a:solidFill>
                  <a:schemeClr val="tx1"/>
                </a:solidFill>
                <a:effectLst/>
                <a:latin typeface="Arial" panose="020B0604020202020204" pitchFamily="34" charset="0"/>
                <a:cs typeface="Arial" panose="020B0604020202020204" pitchFamily="34" charset="0"/>
              </a:rPr>
              <a:t>Resumo das Identidades Contábeis das </a:t>
            </a:r>
            <a:r>
              <a:rPr lang="pt-BR" sz="3600" dirty="0" err="1">
                <a:solidFill>
                  <a:schemeClr val="tx1"/>
                </a:solidFill>
                <a:effectLst/>
                <a:latin typeface="Arial" panose="020B0604020202020204" pitchFamily="34" charset="0"/>
                <a:cs typeface="Arial" panose="020B0604020202020204" pitchFamily="34" charset="0"/>
              </a:rPr>
              <a:t>CEIs</a:t>
            </a:r>
            <a:endParaRPr lang="pt-BR" sz="3600" dirty="0">
              <a:solidFill>
                <a:schemeClr val="tx1"/>
              </a:solidFill>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BB9FE54E-4CAA-4478-BF41-3C3A8CC4C21D}"/>
              </a:ext>
            </a:extLst>
          </p:cNvPr>
          <p:cNvSpPr>
            <a:spLocks noGrp="1"/>
          </p:cNvSpPr>
          <p:nvPr>
            <p:ph idx="1"/>
          </p:nvPr>
        </p:nvSpPr>
        <p:spPr>
          <a:xfrm>
            <a:off x="188845" y="791959"/>
            <a:ext cx="10515600" cy="4853471"/>
          </a:xfrm>
        </p:spPr>
        <p:txBody>
          <a:bodyPr>
            <a:noAutofit/>
          </a:bodyPr>
          <a:lstStyle/>
          <a:p>
            <a:pPr>
              <a:buClr>
                <a:schemeClr val="tx1"/>
              </a:buClr>
              <a:buSzPct val="101000"/>
              <a:buFont typeface="Wingdings" panose="05000000000000000000" pitchFamily="2" charset="2"/>
              <a:buChar char="§"/>
            </a:pPr>
            <a:r>
              <a:rPr lang="pt-BR" sz="2800" b="1" dirty="0">
                <a:latin typeface="Arial" panose="020B0604020202020204" pitchFamily="34" charset="0"/>
                <a:cs typeface="Arial" panose="020B0604020202020204" pitchFamily="34" charset="0"/>
              </a:rPr>
              <a:t>Conta de Bens e Serviços</a:t>
            </a:r>
          </a:p>
          <a:p>
            <a:pPr>
              <a:buClr>
                <a:schemeClr val="tx1"/>
              </a:buClr>
              <a:buSzPct val="101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buClr>
                <a:schemeClr val="tx1"/>
              </a:buClr>
              <a:buSzPct val="101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buClr>
                <a:schemeClr val="tx1"/>
              </a:buClr>
              <a:buSzPct val="101000"/>
              <a:buFont typeface="Wingdings" panose="05000000000000000000" pitchFamily="2" charset="2"/>
              <a:buChar char="§"/>
            </a:pPr>
            <a:r>
              <a:rPr lang="pt-BR" sz="2800" dirty="0">
                <a:latin typeface="Arial" panose="020B0604020202020204" pitchFamily="34" charset="0"/>
                <a:cs typeface="Arial" panose="020B0604020202020204" pitchFamily="34" charset="0"/>
              </a:rPr>
              <a:t> </a:t>
            </a:r>
            <a:r>
              <a:rPr lang="pt-BR" sz="2800" b="1" dirty="0">
                <a:latin typeface="Arial" panose="020B0604020202020204" pitchFamily="34" charset="0"/>
                <a:cs typeface="Arial" panose="020B0604020202020204" pitchFamily="34" charset="0"/>
              </a:rPr>
              <a:t>1. Conta de Produção (PIB pela ótica do produto)</a:t>
            </a:r>
          </a:p>
          <a:p>
            <a:pPr>
              <a:buClr>
                <a:schemeClr val="tx1"/>
              </a:buClr>
              <a:buSzPct val="101000"/>
              <a:buFont typeface="Wingdings" panose="05000000000000000000" pitchFamily="2" charset="2"/>
              <a:buChar char="§"/>
            </a:pPr>
            <a:endParaRPr lang="pt-BR" sz="2800" b="1" dirty="0">
              <a:latin typeface="Arial" panose="020B0604020202020204" pitchFamily="34" charset="0"/>
              <a:cs typeface="Arial" panose="020B0604020202020204" pitchFamily="34" charset="0"/>
            </a:endParaRPr>
          </a:p>
          <a:p>
            <a:pPr>
              <a:buClr>
                <a:schemeClr val="tx1"/>
              </a:buClr>
              <a:buSzPct val="101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buClr>
                <a:schemeClr val="tx1"/>
              </a:buClr>
              <a:buSzPct val="101000"/>
              <a:buFont typeface="Wingdings" panose="05000000000000000000" pitchFamily="2" charset="2"/>
              <a:buChar char="§"/>
            </a:pPr>
            <a:r>
              <a:rPr lang="pt-BR" sz="2800" dirty="0">
                <a:latin typeface="Arial" panose="020B0604020202020204" pitchFamily="34" charset="0"/>
                <a:cs typeface="Arial" panose="020B0604020202020204" pitchFamily="34" charset="0"/>
              </a:rPr>
              <a:t> </a:t>
            </a:r>
            <a:r>
              <a:rPr lang="pt-BR" sz="2800" b="1" dirty="0">
                <a:latin typeface="Arial" panose="020B0604020202020204" pitchFamily="34" charset="0"/>
                <a:cs typeface="Arial" panose="020B0604020202020204" pitchFamily="34" charset="0"/>
              </a:rPr>
              <a:t>2.1.1. Conta de Geração da Renda</a:t>
            </a:r>
          </a:p>
          <a:p>
            <a:pPr>
              <a:buClr>
                <a:schemeClr val="tx1"/>
              </a:buClr>
              <a:buSzPct val="101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buClr>
                <a:schemeClr val="tx1"/>
              </a:buClr>
              <a:buSzPct val="101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buClr>
                <a:schemeClr val="tx1"/>
              </a:buClr>
              <a:buSzPct val="101000"/>
              <a:buFont typeface="Wingdings" panose="05000000000000000000" pitchFamily="2" charset="2"/>
              <a:buChar char="§"/>
            </a:pPr>
            <a:r>
              <a:rPr lang="pt-BR" sz="2800" dirty="0">
                <a:latin typeface="Arial" panose="020B0604020202020204" pitchFamily="34" charset="0"/>
                <a:cs typeface="Arial" panose="020B0604020202020204" pitchFamily="34" charset="0"/>
              </a:rPr>
              <a:t> </a:t>
            </a:r>
            <a:r>
              <a:rPr lang="pt-BR" sz="2800" b="1" dirty="0">
                <a:latin typeface="Arial" panose="020B0604020202020204" pitchFamily="34" charset="0"/>
                <a:cs typeface="Arial" panose="020B0604020202020204" pitchFamily="34" charset="0"/>
              </a:rPr>
              <a:t>2.1.2. Conta de Alocação da Renda</a:t>
            </a:r>
          </a:p>
          <a:p>
            <a:pPr>
              <a:buClr>
                <a:schemeClr val="tx1"/>
              </a:buClr>
              <a:buSzPct val="101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p:txBody>
      </p:sp>
      <p:graphicFrame>
        <p:nvGraphicFramePr>
          <p:cNvPr id="4" name="Object 5">
            <a:extLst>
              <a:ext uri="{FF2B5EF4-FFF2-40B4-BE49-F238E27FC236}">
                <a16:creationId xmlns:a16="http://schemas.microsoft.com/office/drawing/2014/main" id="{F978F9A0-E4AD-4E2F-A3AF-9E88B5493A70}"/>
              </a:ext>
            </a:extLst>
          </p:cNvPr>
          <p:cNvGraphicFramePr>
            <a:graphicFrameLocks noChangeAspect="1"/>
          </p:cNvGraphicFramePr>
          <p:nvPr>
            <p:extLst>
              <p:ext uri="{D42A27DB-BD31-4B8C-83A1-F6EECF244321}">
                <p14:modId xmlns:p14="http://schemas.microsoft.com/office/powerpoint/2010/main" val="3215656290"/>
              </p:ext>
            </p:extLst>
          </p:nvPr>
        </p:nvGraphicFramePr>
        <p:xfrm>
          <a:off x="899297" y="1346063"/>
          <a:ext cx="9282212" cy="628513"/>
        </p:xfrm>
        <a:graphic>
          <a:graphicData uri="http://schemas.openxmlformats.org/presentationml/2006/ole">
            <mc:AlternateContent xmlns:mc="http://schemas.openxmlformats.org/markup-compatibility/2006">
              <mc:Choice xmlns:v="urn:schemas-microsoft-com:vml" Requires="v">
                <p:oleObj name="Equation" r:id="rId2" imgW="3314520" imgH="228600" progId="Equation.DSMT4">
                  <p:embed/>
                </p:oleObj>
              </mc:Choice>
              <mc:Fallback>
                <p:oleObj name="Equation" r:id="rId2" imgW="3314520" imgH="228600" progId="Equation.DSMT4">
                  <p:embed/>
                  <p:pic>
                    <p:nvPicPr>
                      <p:cNvPr id="4" name="Object 5">
                        <a:extLst>
                          <a:ext uri="{FF2B5EF4-FFF2-40B4-BE49-F238E27FC236}">
                            <a16:creationId xmlns:a16="http://schemas.microsoft.com/office/drawing/2014/main" id="{6365C150-0D1E-497E-9A44-0FFB89384827}"/>
                          </a:ext>
                        </a:extLst>
                      </p:cNvPr>
                      <p:cNvPicPr>
                        <a:picLocks noChangeAspect="1" noChangeArrowheads="1"/>
                      </p:cNvPicPr>
                      <p:nvPr/>
                    </p:nvPicPr>
                    <p:blipFill>
                      <a:blip r:embed="rId3"/>
                      <a:srcRect/>
                      <a:stretch>
                        <a:fillRect/>
                      </a:stretch>
                    </p:blipFill>
                    <p:spPr bwMode="auto">
                      <a:xfrm>
                        <a:off x="899297" y="1346063"/>
                        <a:ext cx="9282212" cy="628513"/>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5" name="Object 5">
            <a:extLst>
              <a:ext uri="{FF2B5EF4-FFF2-40B4-BE49-F238E27FC236}">
                <a16:creationId xmlns:a16="http://schemas.microsoft.com/office/drawing/2014/main" id="{BCB9ABD0-2F2E-44CB-9DB0-5FD2643C2415}"/>
              </a:ext>
            </a:extLst>
          </p:cNvPr>
          <p:cNvGraphicFramePr>
            <a:graphicFrameLocks noChangeAspect="1"/>
          </p:cNvGraphicFramePr>
          <p:nvPr>
            <p:extLst>
              <p:ext uri="{D42A27DB-BD31-4B8C-83A1-F6EECF244321}">
                <p14:modId xmlns:p14="http://schemas.microsoft.com/office/powerpoint/2010/main" val="3041802571"/>
              </p:ext>
            </p:extLst>
          </p:nvPr>
        </p:nvGraphicFramePr>
        <p:xfrm>
          <a:off x="941042" y="2837001"/>
          <a:ext cx="4281252" cy="682809"/>
        </p:xfrm>
        <a:graphic>
          <a:graphicData uri="http://schemas.openxmlformats.org/presentationml/2006/ole">
            <mc:AlternateContent xmlns:mc="http://schemas.openxmlformats.org/markup-compatibility/2006">
              <mc:Choice xmlns:v="urn:schemas-microsoft-com:vml" Requires="v">
                <p:oleObj name="Equation" r:id="rId4" imgW="1562040" imgH="253800" progId="Equation.DSMT4">
                  <p:embed/>
                </p:oleObj>
              </mc:Choice>
              <mc:Fallback>
                <p:oleObj name="Equation" r:id="rId4" imgW="1562040" imgH="253800" progId="Equation.DSMT4">
                  <p:embed/>
                  <p:pic>
                    <p:nvPicPr>
                      <p:cNvPr id="4" name="Object 5">
                        <a:extLst>
                          <a:ext uri="{FF2B5EF4-FFF2-40B4-BE49-F238E27FC236}">
                            <a16:creationId xmlns:a16="http://schemas.microsoft.com/office/drawing/2014/main" id="{98C5F02B-A080-4D84-A4A1-0E7E926BE532}"/>
                          </a:ext>
                        </a:extLst>
                      </p:cNvPr>
                      <p:cNvPicPr>
                        <a:picLocks noChangeAspect="1" noChangeArrowheads="1"/>
                      </p:cNvPicPr>
                      <p:nvPr/>
                    </p:nvPicPr>
                    <p:blipFill>
                      <a:blip r:embed="rId5"/>
                      <a:srcRect/>
                      <a:stretch>
                        <a:fillRect/>
                      </a:stretch>
                    </p:blipFill>
                    <p:spPr bwMode="auto">
                      <a:xfrm>
                        <a:off x="941042" y="2837001"/>
                        <a:ext cx="4281252" cy="682809"/>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6" name="Object 5">
            <a:extLst>
              <a:ext uri="{FF2B5EF4-FFF2-40B4-BE49-F238E27FC236}">
                <a16:creationId xmlns:a16="http://schemas.microsoft.com/office/drawing/2014/main" id="{78161121-58D8-4474-943B-0FD9EE78A082}"/>
              </a:ext>
            </a:extLst>
          </p:cNvPr>
          <p:cNvGraphicFramePr>
            <a:graphicFrameLocks noChangeAspect="1"/>
          </p:cNvGraphicFramePr>
          <p:nvPr>
            <p:extLst>
              <p:ext uri="{D42A27DB-BD31-4B8C-83A1-F6EECF244321}">
                <p14:modId xmlns:p14="http://schemas.microsoft.com/office/powerpoint/2010/main" val="1306241194"/>
              </p:ext>
            </p:extLst>
          </p:nvPr>
        </p:nvGraphicFramePr>
        <p:xfrm>
          <a:off x="941040" y="4293911"/>
          <a:ext cx="5256171" cy="750360"/>
        </p:xfrm>
        <a:graphic>
          <a:graphicData uri="http://schemas.openxmlformats.org/presentationml/2006/ole">
            <mc:AlternateContent xmlns:mc="http://schemas.openxmlformats.org/markup-compatibility/2006">
              <mc:Choice xmlns:v="urn:schemas-microsoft-com:vml" Requires="v">
                <p:oleObj name="Equation" r:id="rId6" imgW="1917360" imgH="279360" progId="Equation.DSMT4">
                  <p:embed/>
                </p:oleObj>
              </mc:Choice>
              <mc:Fallback>
                <p:oleObj name="Equation" r:id="rId6" imgW="1917360" imgH="279360" progId="Equation.DSMT4">
                  <p:embed/>
                  <p:pic>
                    <p:nvPicPr>
                      <p:cNvPr id="5" name="Object 5">
                        <a:extLst>
                          <a:ext uri="{FF2B5EF4-FFF2-40B4-BE49-F238E27FC236}">
                            <a16:creationId xmlns:a16="http://schemas.microsoft.com/office/drawing/2014/main" id="{0B9D231F-56E0-4825-994C-80BBFD82599F}"/>
                          </a:ext>
                        </a:extLst>
                      </p:cNvPr>
                      <p:cNvPicPr>
                        <a:picLocks noChangeAspect="1" noChangeArrowheads="1"/>
                      </p:cNvPicPr>
                      <p:nvPr/>
                    </p:nvPicPr>
                    <p:blipFill>
                      <a:blip r:embed="rId7"/>
                      <a:srcRect/>
                      <a:stretch>
                        <a:fillRect/>
                      </a:stretch>
                    </p:blipFill>
                    <p:spPr bwMode="auto">
                      <a:xfrm>
                        <a:off x="941040" y="4293911"/>
                        <a:ext cx="5256171" cy="750360"/>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7" name="Object 5">
            <a:extLst>
              <a:ext uri="{FF2B5EF4-FFF2-40B4-BE49-F238E27FC236}">
                <a16:creationId xmlns:a16="http://schemas.microsoft.com/office/drawing/2014/main" id="{CE2836AF-01F5-4C73-A866-F066E49F731F}"/>
              </a:ext>
            </a:extLst>
          </p:cNvPr>
          <p:cNvGraphicFramePr>
            <a:graphicFrameLocks noChangeAspect="1"/>
          </p:cNvGraphicFramePr>
          <p:nvPr>
            <p:extLst>
              <p:ext uri="{D42A27DB-BD31-4B8C-83A1-F6EECF244321}">
                <p14:modId xmlns:p14="http://schemas.microsoft.com/office/powerpoint/2010/main" val="3578845405"/>
              </p:ext>
            </p:extLst>
          </p:nvPr>
        </p:nvGraphicFramePr>
        <p:xfrm>
          <a:off x="951534" y="5797147"/>
          <a:ext cx="5986445" cy="680984"/>
        </p:xfrm>
        <a:graphic>
          <a:graphicData uri="http://schemas.openxmlformats.org/presentationml/2006/ole">
            <mc:AlternateContent xmlns:mc="http://schemas.openxmlformats.org/markup-compatibility/2006">
              <mc:Choice xmlns:v="urn:schemas-microsoft-com:vml" Requires="v">
                <p:oleObj name="Equation" r:id="rId8" imgW="2184120" imgH="253800" progId="Equation.DSMT4">
                  <p:embed/>
                </p:oleObj>
              </mc:Choice>
              <mc:Fallback>
                <p:oleObj name="Equation" r:id="rId8" imgW="2184120" imgH="253800" progId="Equation.DSMT4">
                  <p:embed/>
                  <p:pic>
                    <p:nvPicPr>
                      <p:cNvPr id="4" name="Object 5">
                        <a:extLst>
                          <a:ext uri="{FF2B5EF4-FFF2-40B4-BE49-F238E27FC236}">
                            <a16:creationId xmlns:a16="http://schemas.microsoft.com/office/drawing/2014/main" id="{DB1F0498-691E-427B-9A13-07686B858FEA}"/>
                          </a:ext>
                        </a:extLst>
                      </p:cNvPr>
                      <p:cNvPicPr>
                        <a:picLocks noChangeAspect="1" noChangeArrowheads="1"/>
                      </p:cNvPicPr>
                      <p:nvPr/>
                    </p:nvPicPr>
                    <p:blipFill>
                      <a:blip r:embed="rId9"/>
                      <a:srcRect/>
                      <a:stretch>
                        <a:fillRect/>
                      </a:stretch>
                    </p:blipFill>
                    <p:spPr bwMode="auto">
                      <a:xfrm>
                        <a:off x="951534" y="5797147"/>
                        <a:ext cx="5986445" cy="680984"/>
                      </a:xfrm>
                      <a:prstGeom prst="rect">
                        <a:avLst/>
                      </a:prstGeom>
                      <a:solidFill>
                        <a:schemeClr val="bg1">
                          <a:lumMod val="95000"/>
                        </a:schemeClr>
                      </a:solidFill>
                      <a:ln>
                        <a:solidFill>
                          <a:schemeClr val="tx1"/>
                        </a:solidFill>
                      </a:ln>
                    </p:spPr>
                  </p:pic>
                </p:oleObj>
              </mc:Fallback>
            </mc:AlternateContent>
          </a:graphicData>
        </a:graphic>
      </p:graphicFrame>
    </p:spTree>
    <p:extLst>
      <p:ext uri="{BB962C8B-B14F-4D97-AF65-F5344CB8AC3E}">
        <p14:creationId xmlns:p14="http://schemas.microsoft.com/office/powerpoint/2010/main" val="418404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a:extLst>
              <a:ext uri="{FF2B5EF4-FFF2-40B4-BE49-F238E27FC236}">
                <a16:creationId xmlns:a16="http://schemas.microsoft.com/office/drawing/2014/main" id="{4F640922-2086-4D55-BDE6-CE06113926F6}"/>
              </a:ext>
            </a:extLst>
          </p:cNvPr>
          <p:cNvSpPr>
            <a:spLocks noGrp="1"/>
          </p:cNvSpPr>
          <p:nvPr>
            <p:ph idx="1"/>
          </p:nvPr>
        </p:nvSpPr>
        <p:spPr>
          <a:xfrm>
            <a:off x="215353" y="878097"/>
            <a:ext cx="10515600" cy="5370306"/>
          </a:xfrm>
        </p:spPr>
        <p:txBody>
          <a:bodyPr>
            <a:normAutofit/>
          </a:bodyPr>
          <a:lstStyle/>
          <a:p>
            <a:pPr>
              <a:buClrTx/>
              <a:buSzPct val="100000"/>
              <a:buFont typeface="Wingdings" panose="05000000000000000000" pitchFamily="2" charset="2"/>
              <a:buChar char="§"/>
            </a:pPr>
            <a:r>
              <a:rPr lang="pt-BR" sz="2800" b="1" dirty="0">
                <a:latin typeface="Arial" panose="020B0604020202020204" pitchFamily="34" charset="0"/>
                <a:cs typeface="Arial" panose="020B0604020202020204" pitchFamily="34" charset="0"/>
              </a:rPr>
              <a:t>2.2. Conta de Distribuição Secundária da Renda</a:t>
            </a:r>
          </a:p>
          <a:p>
            <a:pPr>
              <a:buClrTx/>
              <a:buSzPct val="100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buClrTx/>
              <a:buSzPct val="100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buClrTx/>
              <a:buSzPct val="100000"/>
              <a:buFont typeface="Wingdings" panose="05000000000000000000" pitchFamily="2" charset="2"/>
              <a:buChar char="§"/>
            </a:pPr>
            <a:r>
              <a:rPr lang="pt-BR" sz="2800" b="1" dirty="0">
                <a:latin typeface="Arial" panose="020B0604020202020204" pitchFamily="34" charset="0"/>
                <a:cs typeface="Arial" panose="020B0604020202020204" pitchFamily="34" charset="0"/>
              </a:rPr>
              <a:t>2.3. Conta de Uso da Renda</a:t>
            </a:r>
          </a:p>
          <a:p>
            <a:pPr>
              <a:buClrTx/>
              <a:buSzPct val="100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buClrTx/>
              <a:buSzPct val="100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buClrTx/>
              <a:buSzPct val="100000"/>
              <a:buFont typeface="Wingdings" panose="05000000000000000000" pitchFamily="2" charset="2"/>
              <a:buChar char="§"/>
            </a:pPr>
            <a:r>
              <a:rPr lang="pt-BR" sz="2800" b="1" dirty="0">
                <a:latin typeface="Arial" panose="020B0604020202020204" pitchFamily="34" charset="0"/>
                <a:cs typeface="Arial" panose="020B0604020202020204" pitchFamily="34" charset="0"/>
              </a:rPr>
              <a:t>3.1 Conta Capital</a:t>
            </a:r>
          </a:p>
          <a:p>
            <a:pPr>
              <a:buClrTx/>
              <a:buSzPct val="100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buClrTx/>
              <a:buSzPct val="1000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a:p>
            <a:pPr>
              <a:buClrTx/>
              <a:buSzPct val="100000"/>
              <a:buFont typeface="Wingdings" panose="05000000000000000000" pitchFamily="2" charset="2"/>
              <a:buChar char="§"/>
            </a:pPr>
            <a:r>
              <a:rPr lang="pt-BR" sz="2800" b="1" dirty="0">
                <a:latin typeface="Arial" panose="020B0604020202020204" pitchFamily="34" charset="0"/>
                <a:cs typeface="Arial" panose="020B0604020202020204" pitchFamily="34" charset="0"/>
              </a:rPr>
              <a:t>Conta de Operações Correntes com o Resto do Mundo</a:t>
            </a:r>
          </a:p>
        </p:txBody>
      </p:sp>
      <p:graphicFrame>
        <p:nvGraphicFramePr>
          <p:cNvPr id="6" name="Object 5">
            <a:extLst>
              <a:ext uri="{FF2B5EF4-FFF2-40B4-BE49-F238E27FC236}">
                <a16:creationId xmlns:a16="http://schemas.microsoft.com/office/drawing/2014/main" id="{A160D007-87C7-4FFE-B761-245A73EF821C}"/>
              </a:ext>
            </a:extLst>
          </p:cNvPr>
          <p:cNvGraphicFramePr>
            <a:graphicFrameLocks noChangeAspect="1"/>
          </p:cNvGraphicFramePr>
          <p:nvPr>
            <p:extLst>
              <p:ext uri="{D42A27DB-BD31-4B8C-83A1-F6EECF244321}">
                <p14:modId xmlns:p14="http://schemas.microsoft.com/office/powerpoint/2010/main" val="2629924658"/>
              </p:ext>
            </p:extLst>
          </p:nvPr>
        </p:nvGraphicFramePr>
        <p:xfrm>
          <a:off x="899010" y="1511852"/>
          <a:ext cx="3566149" cy="515732"/>
        </p:xfrm>
        <a:graphic>
          <a:graphicData uri="http://schemas.openxmlformats.org/presentationml/2006/ole">
            <mc:AlternateContent xmlns:mc="http://schemas.openxmlformats.org/markup-compatibility/2006">
              <mc:Choice xmlns:v="urn:schemas-microsoft-com:vml" Requires="v">
                <p:oleObj name="Equation" r:id="rId2" imgW="1218960" imgH="177480" progId="Equation.DSMT4">
                  <p:embed/>
                </p:oleObj>
              </mc:Choice>
              <mc:Fallback>
                <p:oleObj name="Equation" r:id="rId2" imgW="1218960" imgH="177480" progId="Equation.DSMT4">
                  <p:embed/>
                  <p:pic>
                    <p:nvPicPr>
                      <p:cNvPr id="5" name="Object 5">
                        <a:extLst>
                          <a:ext uri="{FF2B5EF4-FFF2-40B4-BE49-F238E27FC236}">
                            <a16:creationId xmlns:a16="http://schemas.microsoft.com/office/drawing/2014/main" id="{47DDE95A-DB2B-4D99-AB78-30CC2345901D}"/>
                          </a:ext>
                        </a:extLst>
                      </p:cNvPr>
                      <p:cNvPicPr>
                        <a:picLocks noChangeAspect="1" noChangeArrowheads="1"/>
                      </p:cNvPicPr>
                      <p:nvPr/>
                    </p:nvPicPr>
                    <p:blipFill>
                      <a:blip r:embed="rId3"/>
                      <a:srcRect/>
                      <a:stretch>
                        <a:fillRect/>
                      </a:stretch>
                    </p:blipFill>
                    <p:spPr bwMode="auto">
                      <a:xfrm>
                        <a:off x="899010" y="1511852"/>
                        <a:ext cx="3566149" cy="515732"/>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7" name="Object 5">
            <a:extLst>
              <a:ext uri="{FF2B5EF4-FFF2-40B4-BE49-F238E27FC236}">
                <a16:creationId xmlns:a16="http://schemas.microsoft.com/office/drawing/2014/main" id="{A8574F4C-3530-47F6-BB43-48AFDE545502}"/>
              </a:ext>
            </a:extLst>
          </p:cNvPr>
          <p:cNvGraphicFramePr>
            <a:graphicFrameLocks noChangeAspect="1"/>
          </p:cNvGraphicFramePr>
          <p:nvPr>
            <p:extLst>
              <p:ext uri="{D42A27DB-BD31-4B8C-83A1-F6EECF244321}">
                <p14:modId xmlns:p14="http://schemas.microsoft.com/office/powerpoint/2010/main" val="2030840322"/>
              </p:ext>
            </p:extLst>
          </p:nvPr>
        </p:nvGraphicFramePr>
        <p:xfrm>
          <a:off x="927587" y="2896566"/>
          <a:ext cx="3120140" cy="689469"/>
        </p:xfrm>
        <a:graphic>
          <a:graphicData uri="http://schemas.openxmlformats.org/presentationml/2006/ole">
            <mc:AlternateContent xmlns:mc="http://schemas.openxmlformats.org/markup-compatibility/2006">
              <mc:Choice xmlns:v="urn:schemas-microsoft-com:vml" Requires="v">
                <p:oleObj name="Equation" r:id="rId4" imgW="1066680" imgH="241200" progId="Equation.DSMT4">
                  <p:embed/>
                </p:oleObj>
              </mc:Choice>
              <mc:Fallback>
                <p:oleObj name="Equation" r:id="rId4" imgW="1066680" imgH="241200" progId="Equation.DSMT4">
                  <p:embed/>
                  <p:pic>
                    <p:nvPicPr>
                      <p:cNvPr id="4" name="Object 5">
                        <a:extLst>
                          <a:ext uri="{FF2B5EF4-FFF2-40B4-BE49-F238E27FC236}">
                            <a16:creationId xmlns:a16="http://schemas.microsoft.com/office/drawing/2014/main" id="{951BB0CC-3787-403D-B7E7-3E976D0DE327}"/>
                          </a:ext>
                        </a:extLst>
                      </p:cNvPr>
                      <p:cNvPicPr>
                        <a:picLocks noChangeAspect="1" noChangeArrowheads="1"/>
                      </p:cNvPicPr>
                      <p:nvPr/>
                    </p:nvPicPr>
                    <p:blipFill>
                      <a:blip r:embed="rId5"/>
                      <a:srcRect/>
                      <a:stretch>
                        <a:fillRect/>
                      </a:stretch>
                    </p:blipFill>
                    <p:spPr bwMode="auto">
                      <a:xfrm>
                        <a:off x="927587" y="2896566"/>
                        <a:ext cx="3120140" cy="689469"/>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8" name="Object 5">
            <a:extLst>
              <a:ext uri="{FF2B5EF4-FFF2-40B4-BE49-F238E27FC236}">
                <a16:creationId xmlns:a16="http://schemas.microsoft.com/office/drawing/2014/main" id="{8537812B-5C3F-4618-AB0A-080B39B58169}"/>
              </a:ext>
            </a:extLst>
          </p:cNvPr>
          <p:cNvGraphicFramePr>
            <a:graphicFrameLocks noChangeAspect="1"/>
          </p:cNvGraphicFramePr>
          <p:nvPr>
            <p:extLst>
              <p:ext uri="{D42A27DB-BD31-4B8C-83A1-F6EECF244321}">
                <p14:modId xmlns:p14="http://schemas.microsoft.com/office/powerpoint/2010/main" val="3464435055"/>
              </p:ext>
            </p:extLst>
          </p:nvPr>
        </p:nvGraphicFramePr>
        <p:xfrm>
          <a:off x="926898" y="4366867"/>
          <a:ext cx="6388302" cy="724527"/>
        </p:xfrm>
        <a:graphic>
          <a:graphicData uri="http://schemas.openxmlformats.org/presentationml/2006/ole">
            <mc:AlternateContent xmlns:mc="http://schemas.openxmlformats.org/markup-compatibility/2006">
              <mc:Choice xmlns:v="urn:schemas-microsoft-com:vml" Requires="v">
                <p:oleObj name="Equation" r:id="rId6" imgW="2184120" imgH="253800" progId="Equation.DSMT4">
                  <p:embed/>
                </p:oleObj>
              </mc:Choice>
              <mc:Fallback>
                <p:oleObj name="Equation" r:id="rId6" imgW="2184120" imgH="253800" progId="Equation.DSMT4">
                  <p:embed/>
                  <p:pic>
                    <p:nvPicPr>
                      <p:cNvPr id="4" name="Object 5">
                        <a:extLst>
                          <a:ext uri="{FF2B5EF4-FFF2-40B4-BE49-F238E27FC236}">
                            <a16:creationId xmlns:a16="http://schemas.microsoft.com/office/drawing/2014/main" id="{FC92BF0F-53A8-4F02-B2A7-213E89AD4B5F}"/>
                          </a:ext>
                        </a:extLst>
                      </p:cNvPr>
                      <p:cNvPicPr>
                        <a:picLocks noChangeAspect="1" noChangeArrowheads="1"/>
                      </p:cNvPicPr>
                      <p:nvPr/>
                    </p:nvPicPr>
                    <p:blipFill>
                      <a:blip r:embed="rId7"/>
                      <a:srcRect/>
                      <a:stretch>
                        <a:fillRect/>
                      </a:stretch>
                    </p:blipFill>
                    <p:spPr bwMode="auto">
                      <a:xfrm>
                        <a:off x="926898" y="4366867"/>
                        <a:ext cx="6388302" cy="724527"/>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9" name="Object 5">
            <a:extLst>
              <a:ext uri="{FF2B5EF4-FFF2-40B4-BE49-F238E27FC236}">
                <a16:creationId xmlns:a16="http://schemas.microsoft.com/office/drawing/2014/main" id="{1F55CEE1-34DD-4D17-9212-484C88EEBC25}"/>
              </a:ext>
            </a:extLst>
          </p:cNvPr>
          <p:cNvGraphicFramePr>
            <a:graphicFrameLocks noChangeAspect="1"/>
          </p:cNvGraphicFramePr>
          <p:nvPr>
            <p:extLst>
              <p:ext uri="{D42A27DB-BD31-4B8C-83A1-F6EECF244321}">
                <p14:modId xmlns:p14="http://schemas.microsoft.com/office/powerpoint/2010/main" val="21265436"/>
              </p:ext>
            </p:extLst>
          </p:nvPr>
        </p:nvGraphicFramePr>
        <p:xfrm>
          <a:off x="928203" y="5851116"/>
          <a:ext cx="9732423" cy="724527"/>
        </p:xfrm>
        <a:graphic>
          <a:graphicData uri="http://schemas.openxmlformats.org/presentationml/2006/ole">
            <mc:AlternateContent xmlns:mc="http://schemas.openxmlformats.org/markup-compatibility/2006">
              <mc:Choice xmlns:v="urn:schemas-microsoft-com:vml" Requires="v">
                <p:oleObj name="Equation" r:id="rId8" imgW="3327120" imgH="253800" progId="Equation.DSMT4">
                  <p:embed/>
                </p:oleObj>
              </mc:Choice>
              <mc:Fallback>
                <p:oleObj name="Equation" r:id="rId8" imgW="3327120" imgH="253800" progId="Equation.DSMT4">
                  <p:embed/>
                  <p:pic>
                    <p:nvPicPr>
                      <p:cNvPr id="4" name="Object 5">
                        <a:extLst>
                          <a:ext uri="{FF2B5EF4-FFF2-40B4-BE49-F238E27FC236}">
                            <a16:creationId xmlns:a16="http://schemas.microsoft.com/office/drawing/2014/main" id="{D42F6E6C-9435-4246-8267-A3C2FEE3E2BE}"/>
                          </a:ext>
                        </a:extLst>
                      </p:cNvPr>
                      <p:cNvPicPr>
                        <a:picLocks noChangeAspect="1" noChangeArrowheads="1"/>
                      </p:cNvPicPr>
                      <p:nvPr/>
                    </p:nvPicPr>
                    <p:blipFill>
                      <a:blip r:embed="rId9"/>
                      <a:srcRect/>
                      <a:stretch>
                        <a:fillRect/>
                      </a:stretch>
                    </p:blipFill>
                    <p:spPr bwMode="auto">
                      <a:xfrm>
                        <a:off x="928203" y="5851116"/>
                        <a:ext cx="9732423" cy="724527"/>
                      </a:xfrm>
                      <a:prstGeom prst="rect">
                        <a:avLst/>
                      </a:prstGeom>
                      <a:solidFill>
                        <a:schemeClr val="bg1">
                          <a:lumMod val="95000"/>
                        </a:schemeClr>
                      </a:solidFill>
                      <a:ln>
                        <a:solidFill>
                          <a:schemeClr val="tx1"/>
                        </a:solidFill>
                      </a:ln>
                    </p:spPr>
                  </p:pic>
                </p:oleObj>
              </mc:Fallback>
            </mc:AlternateContent>
          </a:graphicData>
        </a:graphic>
      </p:graphicFrame>
      <p:sp>
        <p:nvSpPr>
          <p:cNvPr id="10" name="Título 1">
            <a:extLst>
              <a:ext uri="{FF2B5EF4-FFF2-40B4-BE49-F238E27FC236}">
                <a16:creationId xmlns:a16="http://schemas.microsoft.com/office/drawing/2014/main" id="{92F08514-36F1-4A94-B666-00DF8525E636}"/>
              </a:ext>
            </a:extLst>
          </p:cNvPr>
          <p:cNvSpPr>
            <a:spLocks noGrp="1"/>
          </p:cNvSpPr>
          <p:nvPr>
            <p:ph type="title"/>
          </p:nvPr>
        </p:nvSpPr>
        <p:spPr>
          <a:xfrm>
            <a:off x="838200" y="53701"/>
            <a:ext cx="10515600" cy="1325563"/>
          </a:xfrm>
        </p:spPr>
        <p:txBody>
          <a:bodyPr>
            <a:normAutofit/>
          </a:bodyPr>
          <a:lstStyle/>
          <a:p>
            <a:pPr algn="ctr"/>
            <a:r>
              <a:rPr lang="pt-BR" sz="3600" dirty="0">
                <a:solidFill>
                  <a:schemeClr val="tx1"/>
                </a:solidFill>
                <a:effectLst/>
                <a:latin typeface="Arial" panose="020B0604020202020204" pitchFamily="34" charset="0"/>
                <a:cs typeface="Arial" panose="020B0604020202020204" pitchFamily="34" charset="0"/>
              </a:rPr>
              <a:t>Resumo das Identidades Contábeis das </a:t>
            </a:r>
            <a:r>
              <a:rPr lang="pt-BR" sz="3600" dirty="0" err="1">
                <a:solidFill>
                  <a:schemeClr val="tx1"/>
                </a:solidFill>
                <a:effectLst/>
                <a:latin typeface="Arial" panose="020B0604020202020204" pitchFamily="34" charset="0"/>
                <a:cs typeface="Arial" panose="020B0604020202020204" pitchFamily="34" charset="0"/>
              </a:rPr>
              <a:t>CEIs</a:t>
            </a:r>
            <a:endParaRPr lang="pt-BR" sz="36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94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16D6617-B7BE-4A65-9BEE-DDBAAA1C1FB6}"/>
              </a:ext>
            </a:extLst>
          </p:cNvPr>
          <p:cNvSpPr txBox="1"/>
          <p:nvPr/>
        </p:nvSpPr>
        <p:spPr>
          <a:xfrm>
            <a:off x="39756" y="119269"/>
            <a:ext cx="12085983" cy="677108"/>
          </a:xfrm>
          <a:prstGeom prst="rect">
            <a:avLst/>
          </a:prstGeom>
          <a:noFill/>
        </p:spPr>
        <p:txBody>
          <a:bodyPr wrap="square" rtlCol="0">
            <a:spAutoFit/>
          </a:bodyPr>
          <a:lstStyle/>
          <a:p>
            <a:pPr algn="ctr"/>
            <a:r>
              <a:rPr lang="pt-BR" sz="3800" b="1" dirty="0">
                <a:latin typeface="Arial" panose="020B0604020202020204" pitchFamily="34" charset="0"/>
                <a:cs typeface="Arial" panose="020B0604020202020204" pitchFamily="34" charset="0"/>
              </a:rPr>
              <a:t>Glossário (Nota Metodológica nº 5 – IBGE – 2015)</a:t>
            </a:r>
          </a:p>
        </p:txBody>
      </p:sp>
      <p:sp>
        <p:nvSpPr>
          <p:cNvPr id="5" name="CaixaDeTexto 4">
            <a:extLst>
              <a:ext uri="{FF2B5EF4-FFF2-40B4-BE49-F238E27FC236}">
                <a16:creationId xmlns:a16="http://schemas.microsoft.com/office/drawing/2014/main" id="{D9C71C65-FBFD-452F-AD0B-A04FCC5B3646}"/>
              </a:ext>
            </a:extLst>
          </p:cNvPr>
          <p:cNvSpPr txBox="1"/>
          <p:nvPr/>
        </p:nvSpPr>
        <p:spPr>
          <a:xfrm>
            <a:off x="125896" y="881271"/>
            <a:ext cx="11774555" cy="5816977"/>
          </a:xfrm>
          <a:prstGeom prst="rect">
            <a:avLst/>
          </a:prstGeom>
          <a:noFill/>
        </p:spPr>
        <p:txBody>
          <a:bodyPr wrap="square" rtlCol="0">
            <a:spAutoFit/>
          </a:bodyPr>
          <a:lstStyle/>
          <a:p>
            <a:pPr marL="571500" indent="-571500" algn="just">
              <a:buFont typeface="Wingdings" panose="05000000000000000000" pitchFamily="2" charset="2"/>
              <a:buChar char="§"/>
            </a:pPr>
            <a:r>
              <a:rPr lang="pt-BR" sz="2400" b="1" dirty="0"/>
              <a:t>Ajustamento CIF/FOB -</a:t>
            </a:r>
            <a:r>
              <a:rPr lang="pt-BR" sz="2400" dirty="0"/>
              <a:t>  Conciliação das diferentes avaliações utilizadas na importação: o total da importação é avaliado a preços FOB (do inglês: </a:t>
            </a:r>
            <a:r>
              <a:rPr lang="pt-BR" sz="2400" dirty="0" err="1"/>
              <a:t>Free</a:t>
            </a:r>
            <a:r>
              <a:rPr lang="pt-BR" sz="2400" dirty="0"/>
              <a:t> </a:t>
            </a:r>
            <a:r>
              <a:rPr lang="pt-BR" sz="2400" dirty="0" err="1"/>
              <a:t>on</a:t>
            </a:r>
            <a:r>
              <a:rPr lang="pt-BR" sz="2400" dirty="0"/>
              <a:t> Board, que exclui as despesas com fretes e seguros) e na abertura por produto a preços CIF (do inglês: </a:t>
            </a:r>
            <a:r>
              <a:rPr lang="pt-BR" sz="2400" i="1" dirty="0" err="1"/>
              <a:t>Cost</a:t>
            </a:r>
            <a:r>
              <a:rPr lang="pt-BR" sz="2400" i="1" dirty="0"/>
              <a:t>, </a:t>
            </a:r>
            <a:r>
              <a:rPr lang="pt-BR" sz="2400" i="1" dirty="0" err="1"/>
              <a:t>Insurance</a:t>
            </a:r>
            <a:r>
              <a:rPr lang="pt-BR" sz="2400" i="1" dirty="0"/>
              <a:t> </a:t>
            </a:r>
            <a:r>
              <a:rPr lang="pt-BR" sz="2400" i="1" dirty="0" err="1"/>
              <a:t>and</a:t>
            </a:r>
            <a:r>
              <a:rPr lang="pt-BR" sz="2400" i="1" dirty="0"/>
              <a:t> </a:t>
            </a:r>
            <a:r>
              <a:rPr lang="pt-BR" sz="2400" i="1" dirty="0" err="1"/>
              <a:t>Freight</a:t>
            </a:r>
            <a:r>
              <a:rPr lang="pt-BR" sz="2400" dirty="0"/>
              <a:t>; que inclui despesas com fretes e seguros). </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Atividade econômica -  </a:t>
            </a:r>
            <a:r>
              <a:rPr lang="pt-BR" sz="2400" dirty="0"/>
              <a:t>Conjunto de unidades de produção caracterizado pelo produto produzido, classificado conforme sua produção principal.</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Capacidade ou necessidade de financiamento -  </a:t>
            </a:r>
            <a:r>
              <a:rPr lang="pt-BR" sz="2400" dirty="0"/>
              <a:t>Poupança bruta mais as transferências líquidas de capital a receber, menos o valor da formação bruta de capital fixo, menos a variação de estoque, menos o valor das aquisições líquidas de ativos não financeiros. Quando o saldo é positivo indica a existência de um superávit e quando negativo indica a existência de um déficit que terá que ser financiado através da emissão de passivos financeiros. </a:t>
            </a:r>
          </a:p>
          <a:p>
            <a:pPr marL="571500" indent="-571500" algn="just">
              <a:buFont typeface="Wingdings" panose="05000000000000000000" pitchFamily="2" charset="2"/>
              <a:buChar char="§"/>
            </a:pP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19022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F45D1EDB-A50D-431E-A40B-B33A66A8EBFE}"/>
              </a:ext>
            </a:extLst>
          </p:cNvPr>
          <p:cNvSpPr txBox="1"/>
          <p:nvPr/>
        </p:nvSpPr>
        <p:spPr>
          <a:xfrm>
            <a:off x="39756" y="92765"/>
            <a:ext cx="12085983" cy="677108"/>
          </a:xfrm>
          <a:prstGeom prst="rect">
            <a:avLst/>
          </a:prstGeom>
          <a:noFill/>
        </p:spPr>
        <p:txBody>
          <a:bodyPr wrap="square" rtlCol="0">
            <a:spAutoFit/>
          </a:bodyPr>
          <a:lstStyle/>
          <a:p>
            <a:pPr algn="ctr"/>
            <a:r>
              <a:rPr lang="pt-BR" sz="3800" b="1" dirty="0">
                <a:latin typeface="Arial" panose="020B0604020202020204" pitchFamily="34" charset="0"/>
                <a:cs typeface="Arial" panose="020B0604020202020204" pitchFamily="34" charset="0"/>
              </a:rPr>
              <a:t>Glossário (Nota Metodológica nº 5 – IBGE – 2015)</a:t>
            </a:r>
          </a:p>
        </p:txBody>
      </p:sp>
      <p:sp>
        <p:nvSpPr>
          <p:cNvPr id="5" name="CaixaDeTexto 4">
            <a:extLst>
              <a:ext uri="{FF2B5EF4-FFF2-40B4-BE49-F238E27FC236}">
                <a16:creationId xmlns:a16="http://schemas.microsoft.com/office/drawing/2014/main" id="{6BC5DD24-3B41-473E-9700-853749AF54E6}"/>
              </a:ext>
            </a:extLst>
          </p:cNvPr>
          <p:cNvSpPr txBox="1"/>
          <p:nvPr/>
        </p:nvSpPr>
        <p:spPr>
          <a:xfrm>
            <a:off x="125896" y="881271"/>
            <a:ext cx="11774555" cy="5539978"/>
          </a:xfrm>
          <a:prstGeom prst="rect">
            <a:avLst/>
          </a:prstGeom>
          <a:noFill/>
        </p:spPr>
        <p:txBody>
          <a:bodyPr wrap="square" rtlCol="0">
            <a:spAutoFit/>
          </a:bodyPr>
          <a:lstStyle/>
          <a:p>
            <a:pPr marL="571500" indent="-571500" algn="just">
              <a:buFont typeface="Wingdings" panose="05000000000000000000" pitchFamily="2" charset="2"/>
              <a:buChar char="§"/>
            </a:pPr>
            <a:r>
              <a:rPr lang="pt-BR" sz="2400" b="1" dirty="0"/>
              <a:t>Consumo final efetivo das famílias -  </a:t>
            </a:r>
            <a:r>
              <a:rPr lang="pt-BR" sz="2400" dirty="0"/>
              <a:t>Despesas de consumo das famílias mais o consumo realizado por transferências sociais em espécie das unidades das administrações públicas ou das instituições sem fins lucrativos a serviço das famílias. </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Consumo final efetivo do governo -</a:t>
            </a:r>
            <a:r>
              <a:rPr lang="pt-BR" sz="2400" dirty="0"/>
              <a:t>  Despesas efetuadas pelo governo com serviços de caráter coletivo. </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Consumo intermediário -</a:t>
            </a:r>
            <a:r>
              <a:rPr lang="pt-BR" sz="2400" dirty="0"/>
              <a:t>  Bens e serviços utilizados como insumos no processo de produção.</a:t>
            </a:r>
          </a:p>
          <a:p>
            <a:pPr marL="571500" indent="-571500" algn="just">
              <a:buFont typeface="Wingdings" panose="05000000000000000000" pitchFamily="2" charset="2"/>
              <a:buChar char="§"/>
            </a:pPr>
            <a:endParaRPr lang="pt-BR" sz="600" b="1" dirty="0"/>
          </a:p>
          <a:p>
            <a:pPr marL="571500" indent="-571500" algn="just">
              <a:buFont typeface="Wingdings" panose="05000000000000000000" pitchFamily="2" charset="2"/>
              <a:buChar char="§"/>
            </a:pPr>
            <a:r>
              <a:rPr lang="pt-BR" sz="2400" b="1" dirty="0"/>
              <a:t>Contribuições sociais efetivas a cargo dos empregadores -  </a:t>
            </a:r>
            <a:r>
              <a:rPr lang="pt-BR" sz="2400" dirty="0"/>
              <a:t>Pagamentos por conta do empregador e em nome de seus empregados aos institutos oficiais de previdência, aos regimes próprios de previdência, às entidades de previdência privada, ao Fundo de Garantia por Tempo de Serviço – FGTS e ao Programa de Formação da Patrimônio do Servidor Público – Pasep. </a:t>
            </a: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11554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65A2B8E3-8F76-48B2-A70C-3C809D24C973}"/>
              </a:ext>
            </a:extLst>
          </p:cNvPr>
          <p:cNvSpPr txBox="1"/>
          <p:nvPr/>
        </p:nvSpPr>
        <p:spPr>
          <a:xfrm>
            <a:off x="39756" y="39757"/>
            <a:ext cx="12085983" cy="677108"/>
          </a:xfrm>
          <a:prstGeom prst="rect">
            <a:avLst/>
          </a:prstGeom>
          <a:noFill/>
        </p:spPr>
        <p:txBody>
          <a:bodyPr wrap="square" rtlCol="0">
            <a:spAutoFit/>
          </a:bodyPr>
          <a:lstStyle/>
          <a:p>
            <a:pPr algn="ctr"/>
            <a:r>
              <a:rPr lang="pt-BR" sz="3800" b="1" dirty="0">
                <a:latin typeface="Arial" panose="020B0604020202020204" pitchFamily="34" charset="0"/>
                <a:cs typeface="Arial" panose="020B0604020202020204" pitchFamily="34" charset="0"/>
              </a:rPr>
              <a:t>Glossário (Nota Metodológica nº 5 – IBGE – 2015)</a:t>
            </a:r>
          </a:p>
        </p:txBody>
      </p:sp>
      <p:sp>
        <p:nvSpPr>
          <p:cNvPr id="5" name="CaixaDeTexto 4">
            <a:extLst>
              <a:ext uri="{FF2B5EF4-FFF2-40B4-BE49-F238E27FC236}">
                <a16:creationId xmlns:a16="http://schemas.microsoft.com/office/drawing/2014/main" id="{4120E12B-C5D3-4350-AF17-D56C10FC9F98}"/>
              </a:ext>
            </a:extLst>
          </p:cNvPr>
          <p:cNvSpPr txBox="1"/>
          <p:nvPr/>
        </p:nvSpPr>
        <p:spPr>
          <a:xfrm>
            <a:off x="125896" y="589727"/>
            <a:ext cx="11774555" cy="6309420"/>
          </a:xfrm>
          <a:prstGeom prst="rect">
            <a:avLst/>
          </a:prstGeom>
          <a:noFill/>
        </p:spPr>
        <p:txBody>
          <a:bodyPr wrap="square" rtlCol="0">
            <a:spAutoFit/>
          </a:bodyPr>
          <a:lstStyle/>
          <a:p>
            <a:pPr marL="571500" indent="-571500" algn="just">
              <a:buFont typeface="Wingdings" panose="05000000000000000000" pitchFamily="2" charset="2"/>
              <a:buChar char="§"/>
            </a:pPr>
            <a:r>
              <a:rPr lang="pt-BR" sz="2400" b="1" dirty="0"/>
              <a:t>Contribuições sociais imputadas dos empregadores - </a:t>
            </a:r>
            <a:r>
              <a:rPr lang="pt-BR" sz="2400" dirty="0"/>
              <a:t>Diferença entre os benefícios sociais pagos pelo governo diretamente aos seus servidores (beneficiários do Plano de Seguridade Social do Servidor - PSS) sob a forma de aposentadorias, pensões etc. e as contribuições recebidas sob a forma de PSS, pensão militar, montepio civil etc. </a:t>
            </a:r>
          </a:p>
          <a:p>
            <a:pPr marL="571500" indent="-571500" algn="just">
              <a:buFont typeface="Wingdings" panose="05000000000000000000" pitchFamily="2" charset="2"/>
              <a:buChar char="§"/>
            </a:pPr>
            <a:endParaRPr lang="pt-BR" sz="500" dirty="0"/>
          </a:p>
          <a:p>
            <a:pPr marL="571500" indent="-571500" algn="just">
              <a:buFont typeface="Wingdings" panose="05000000000000000000" pitchFamily="2" charset="2"/>
              <a:buChar char="§"/>
            </a:pPr>
            <a:r>
              <a:rPr lang="pt-BR" sz="2400" b="1" dirty="0"/>
              <a:t>Deflator -</a:t>
            </a:r>
            <a:r>
              <a:rPr lang="pt-BR" sz="2400" dirty="0"/>
              <a:t> Variação média dos preços do período em relação à média dos preços do período anterior. </a:t>
            </a:r>
          </a:p>
          <a:p>
            <a:pPr marL="571500" indent="-571500" algn="just">
              <a:buFont typeface="Wingdings" panose="05000000000000000000" pitchFamily="2" charset="2"/>
              <a:buChar char="§"/>
            </a:pPr>
            <a:endParaRPr lang="pt-BR" sz="500" dirty="0"/>
          </a:p>
          <a:p>
            <a:pPr marL="571500" indent="-571500" algn="just">
              <a:buFont typeface="Wingdings" panose="05000000000000000000" pitchFamily="2" charset="2"/>
              <a:buChar char="§"/>
            </a:pPr>
            <a:r>
              <a:rPr lang="pt-BR" sz="2400" b="1" dirty="0"/>
              <a:t>Despesas de consumo final das famílias - </a:t>
            </a:r>
            <a:r>
              <a:rPr lang="pt-BR" sz="2400" dirty="0"/>
              <a:t>Despesas com bens e serviços realizadas pelas famílias.</a:t>
            </a:r>
          </a:p>
          <a:p>
            <a:pPr marL="571500" indent="-571500" algn="just">
              <a:buFont typeface="Wingdings" panose="05000000000000000000" pitchFamily="2" charset="2"/>
              <a:buChar char="§"/>
            </a:pPr>
            <a:endParaRPr lang="pt-BR" sz="500" dirty="0"/>
          </a:p>
          <a:p>
            <a:pPr marL="571500" indent="-571500" algn="just">
              <a:buFont typeface="Wingdings" panose="05000000000000000000" pitchFamily="2" charset="2"/>
              <a:buChar char="§"/>
            </a:pPr>
            <a:r>
              <a:rPr lang="pt-BR" sz="2400" b="1" dirty="0"/>
              <a:t>Despesas de consumo final do governo - </a:t>
            </a:r>
            <a:r>
              <a:rPr lang="pt-BR" sz="2400" dirty="0"/>
              <a:t>Despesas com bens e serviços individuais e coletivos disponibilizados gratuitamente, total ou parcialmente, pelas três esferas de governo (federal, estadual e municipal). São valoradas ao custo de sua produção.</a:t>
            </a:r>
          </a:p>
          <a:p>
            <a:pPr marL="571500" indent="-571500" algn="just">
              <a:buFont typeface="Wingdings" panose="05000000000000000000" pitchFamily="2" charset="2"/>
              <a:buChar char="§"/>
            </a:pPr>
            <a:endParaRPr lang="pt-BR" sz="500" dirty="0"/>
          </a:p>
          <a:p>
            <a:pPr marL="571500" indent="-571500" algn="just">
              <a:buFont typeface="Wingdings" panose="05000000000000000000" pitchFamily="2" charset="2"/>
              <a:buChar char="§"/>
            </a:pPr>
            <a:r>
              <a:rPr lang="pt-BR" sz="2400" b="1" dirty="0"/>
              <a:t>Excedente operacional bruto (EOB) - </a:t>
            </a:r>
            <a:r>
              <a:rPr lang="pt-BR" sz="2400" dirty="0"/>
              <a:t>Saldo resultante do valor adicionado deduzido das remunerações pagas aos empregados, do rendimento misto e dos impostos líquidos de subsídios incidentes sobre a produção. </a:t>
            </a: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81925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0E421A2-148B-4D3B-99B1-42B27803C301}"/>
              </a:ext>
            </a:extLst>
          </p:cNvPr>
          <p:cNvSpPr txBox="1"/>
          <p:nvPr/>
        </p:nvSpPr>
        <p:spPr>
          <a:xfrm>
            <a:off x="39756" y="66261"/>
            <a:ext cx="12085983" cy="677108"/>
          </a:xfrm>
          <a:prstGeom prst="rect">
            <a:avLst/>
          </a:prstGeom>
          <a:noFill/>
        </p:spPr>
        <p:txBody>
          <a:bodyPr wrap="square" rtlCol="0">
            <a:spAutoFit/>
          </a:bodyPr>
          <a:lstStyle/>
          <a:p>
            <a:pPr algn="ctr"/>
            <a:r>
              <a:rPr lang="pt-BR" sz="3800" b="1" dirty="0">
                <a:latin typeface="Arial" panose="020B0604020202020204" pitchFamily="34" charset="0"/>
                <a:cs typeface="Arial" panose="020B0604020202020204" pitchFamily="34" charset="0"/>
              </a:rPr>
              <a:t>Glossário (Nota Metodológica nº 5 – IBGE – 2015)</a:t>
            </a:r>
          </a:p>
        </p:txBody>
      </p:sp>
      <p:sp>
        <p:nvSpPr>
          <p:cNvPr id="5" name="CaixaDeTexto 4">
            <a:extLst>
              <a:ext uri="{FF2B5EF4-FFF2-40B4-BE49-F238E27FC236}">
                <a16:creationId xmlns:a16="http://schemas.microsoft.com/office/drawing/2014/main" id="{5C3B31F1-1ADB-445F-ADB0-1799454DA602}"/>
              </a:ext>
            </a:extLst>
          </p:cNvPr>
          <p:cNvSpPr txBox="1"/>
          <p:nvPr/>
        </p:nvSpPr>
        <p:spPr>
          <a:xfrm>
            <a:off x="125896" y="748751"/>
            <a:ext cx="11774555" cy="5170646"/>
          </a:xfrm>
          <a:prstGeom prst="rect">
            <a:avLst/>
          </a:prstGeom>
          <a:noFill/>
        </p:spPr>
        <p:txBody>
          <a:bodyPr wrap="square" rtlCol="0">
            <a:spAutoFit/>
          </a:bodyPr>
          <a:lstStyle/>
          <a:p>
            <a:pPr marL="571500" indent="-571500" algn="just">
              <a:buFont typeface="Wingdings" panose="05000000000000000000" pitchFamily="2" charset="2"/>
              <a:buChar char="§"/>
            </a:pPr>
            <a:r>
              <a:rPr lang="pt-BR" sz="2400" b="1" dirty="0"/>
              <a:t>Exportação de bens e serviços -  </a:t>
            </a:r>
            <a:r>
              <a:rPr lang="pt-BR" sz="2400" dirty="0"/>
              <a:t>Bens e serviços exportados avaliados a preços FOB, ou seja, incluindo somente o custo de comercialização interna até o porto de saída das mercadorias. </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Formação bruta de capital fixo - </a:t>
            </a:r>
            <a:r>
              <a:rPr lang="pt-BR" sz="2400" dirty="0"/>
              <a:t>Acréscimos ao estoque de bens duráveis destinados ao uso das unidades produtivas, realizados em cada ano, visando ao aumento da capacidade produtiva do País. </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Importação de bens e serviços -</a:t>
            </a:r>
            <a:r>
              <a:rPr lang="pt-BR" sz="2400" dirty="0"/>
              <a:t> Bens e serviços adquiridos pelo Brasil do resto do mundo, valorados a preços CIF, ou seja, incluindo no preço das mercadorias os custos com seguro e frete.</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Impostos sobre a produção e importação - </a:t>
            </a:r>
            <a:r>
              <a:rPr lang="pt-BR" sz="2400" dirty="0"/>
              <a:t>Impostos, taxas e contribuições pagos pelas unidades de produção e que incidem sobre a produção, a comercialização, a importação e a exportação de bens e serviços e sobre a utilização dos fatores de produção. </a:t>
            </a:r>
          </a:p>
        </p:txBody>
      </p:sp>
    </p:spTree>
    <p:extLst>
      <p:ext uri="{BB962C8B-B14F-4D97-AF65-F5344CB8AC3E}">
        <p14:creationId xmlns:p14="http://schemas.microsoft.com/office/powerpoint/2010/main" val="2584670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4FB795B-E6B5-43FB-A6CE-FF1869D3BBD4}"/>
              </a:ext>
            </a:extLst>
          </p:cNvPr>
          <p:cNvPicPr>
            <a:picLocks noChangeAspect="1"/>
          </p:cNvPicPr>
          <p:nvPr/>
        </p:nvPicPr>
        <p:blipFill>
          <a:blip r:embed="rId2"/>
          <a:stretch>
            <a:fillRect/>
          </a:stretch>
        </p:blipFill>
        <p:spPr>
          <a:xfrm>
            <a:off x="-1" y="0"/>
            <a:ext cx="12226413" cy="6885384"/>
          </a:xfrm>
          <a:prstGeom prst="rect">
            <a:avLst/>
          </a:prstGeom>
        </p:spPr>
      </p:pic>
    </p:spTree>
    <p:extLst>
      <p:ext uri="{BB962C8B-B14F-4D97-AF65-F5344CB8AC3E}">
        <p14:creationId xmlns:p14="http://schemas.microsoft.com/office/powerpoint/2010/main" val="137287243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36E8883-6D6B-4EE5-B4CC-C76105C7C1F5}"/>
              </a:ext>
            </a:extLst>
          </p:cNvPr>
          <p:cNvSpPr txBox="1"/>
          <p:nvPr/>
        </p:nvSpPr>
        <p:spPr>
          <a:xfrm>
            <a:off x="39756" y="66261"/>
            <a:ext cx="12085983" cy="677108"/>
          </a:xfrm>
          <a:prstGeom prst="rect">
            <a:avLst/>
          </a:prstGeom>
          <a:noFill/>
        </p:spPr>
        <p:txBody>
          <a:bodyPr wrap="square" rtlCol="0">
            <a:spAutoFit/>
          </a:bodyPr>
          <a:lstStyle/>
          <a:p>
            <a:pPr algn="ctr"/>
            <a:r>
              <a:rPr lang="pt-BR" sz="3800" b="1" dirty="0">
                <a:latin typeface="Arial" panose="020B0604020202020204" pitchFamily="34" charset="0"/>
                <a:cs typeface="Arial" panose="020B0604020202020204" pitchFamily="34" charset="0"/>
              </a:rPr>
              <a:t>Glossário (Nota Metodológica nº 5 – IBGE – 2015)</a:t>
            </a:r>
          </a:p>
        </p:txBody>
      </p:sp>
      <p:sp>
        <p:nvSpPr>
          <p:cNvPr id="5" name="CaixaDeTexto 4">
            <a:extLst>
              <a:ext uri="{FF2B5EF4-FFF2-40B4-BE49-F238E27FC236}">
                <a16:creationId xmlns:a16="http://schemas.microsoft.com/office/drawing/2014/main" id="{20633538-132E-4757-8A53-F42BB25689B5}"/>
              </a:ext>
            </a:extLst>
          </p:cNvPr>
          <p:cNvSpPr txBox="1"/>
          <p:nvPr/>
        </p:nvSpPr>
        <p:spPr>
          <a:xfrm>
            <a:off x="125896" y="748751"/>
            <a:ext cx="11774555" cy="5539978"/>
          </a:xfrm>
          <a:prstGeom prst="rect">
            <a:avLst/>
          </a:prstGeom>
          <a:noFill/>
        </p:spPr>
        <p:txBody>
          <a:bodyPr wrap="square" rtlCol="0">
            <a:spAutoFit/>
          </a:bodyPr>
          <a:lstStyle/>
          <a:p>
            <a:pPr marL="571500" indent="-571500" algn="just">
              <a:buFont typeface="Wingdings" panose="05000000000000000000" pitchFamily="2" charset="2"/>
              <a:buChar char="§"/>
            </a:pPr>
            <a:r>
              <a:rPr lang="pt-BR" sz="2400" b="1" dirty="0"/>
              <a:t>Impostos sobre produtos - </a:t>
            </a:r>
            <a:r>
              <a:rPr lang="pt-BR" sz="2400" dirty="0"/>
              <a:t>Impostos, taxas e contribuições que incidem sobre os bens e serviços quando são produzidos ou importados, distribuídos, vendidos, transferidos ou de outra forma disponibilizados pelos seus proprietários.</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Margem de comércio -</a:t>
            </a:r>
            <a:r>
              <a:rPr lang="pt-BR" sz="2400" dirty="0"/>
              <a:t> Um dos elementos somados ao preço básico para cálculo do preço de consumidor de um bem. Calculada a partir do valor das vendas do comércio, descontando as despesas com bens adquiridos para revenda e somando a variação de estoques do comércio. </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Margem de transporte - </a:t>
            </a:r>
            <a:r>
              <a:rPr lang="pt-BR" sz="2400" dirty="0"/>
              <a:t>Um dos elementos somados ao preço básico para cálculo do preço de consumidor de um bem. Representa o custo de transporte, faturado explicitamente, pago pelo comprador no momento da aquisição. </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Ocupações</a:t>
            </a:r>
            <a:r>
              <a:rPr lang="pt-BR" sz="2400" dirty="0"/>
              <a:t> - Medida do fator trabalho utilizado pelas atividades produtivas, equivalente aos postos de trabalho. </a:t>
            </a:r>
          </a:p>
        </p:txBody>
      </p:sp>
    </p:spTree>
    <p:extLst>
      <p:ext uri="{BB962C8B-B14F-4D97-AF65-F5344CB8AC3E}">
        <p14:creationId xmlns:p14="http://schemas.microsoft.com/office/powerpoint/2010/main" val="80150220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94136A19-E15C-462A-AFEE-5B4602EB35DD}"/>
              </a:ext>
            </a:extLst>
          </p:cNvPr>
          <p:cNvSpPr txBox="1"/>
          <p:nvPr/>
        </p:nvSpPr>
        <p:spPr>
          <a:xfrm>
            <a:off x="39756" y="79513"/>
            <a:ext cx="12085983" cy="677108"/>
          </a:xfrm>
          <a:prstGeom prst="rect">
            <a:avLst/>
          </a:prstGeom>
          <a:noFill/>
        </p:spPr>
        <p:txBody>
          <a:bodyPr wrap="square" rtlCol="0">
            <a:spAutoFit/>
          </a:bodyPr>
          <a:lstStyle/>
          <a:p>
            <a:pPr algn="ctr"/>
            <a:r>
              <a:rPr lang="pt-BR" sz="3800" b="1" dirty="0">
                <a:latin typeface="Arial" panose="020B0604020202020204" pitchFamily="34" charset="0"/>
                <a:cs typeface="Arial" panose="020B0604020202020204" pitchFamily="34" charset="0"/>
              </a:rPr>
              <a:t>Glossário (Nota Metodológica nº 5 – IBGE – 2015)</a:t>
            </a:r>
          </a:p>
        </p:txBody>
      </p:sp>
      <p:sp>
        <p:nvSpPr>
          <p:cNvPr id="7" name="CaixaDeTexto 6">
            <a:extLst>
              <a:ext uri="{FF2B5EF4-FFF2-40B4-BE49-F238E27FC236}">
                <a16:creationId xmlns:a16="http://schemas.microsoft.com/office/drawing/2014/main" id="{5F2BBAF9-DE80-40A6-B744-F8DD301F3E69}"/>
              </a:ext>
            </a:extLst>
          </p:cNvPr>
          <p:cNvSpPr txBox="1"/>
          <p:nvPr/>
        </p:nvSpPr>
        <p:spPr>
          <a:xfrm>
            <a:off x="125896" y="788507"/>
            <a:ext cx="11774555" cy="5447645"/>
          </a:xfrm>
          <a:prstGeom prst="rect">
            <a:avLst/>
          </a:prstGeom>
          <a:noFill/>
        </p:spPr>
        <p:txBody>
          <a:bodyPr wrap="square" rtlCol="0">
            <a:spAutoFit/>
          </a:bodyPr>
          <a:lstStyle/>
          <a:p>
            <a:pPr marL="571500" indent="-571500" algn="just">
              <a:buFont typeface="Wingdings" panose="05000000000000000000" pitchFamily="2" charset="2"/>
              <a:buChar char="§"/>
            </a:pPr>
            <a:r>
              <a:rPr lang="pt-BR" sz="2400" b="1" dirty="0"/>
              <a:t>Outros impostos sobre a produção - </a:t>
            </a:r>
            <a:r>
              <a:rPr lang="pt-BR" sz="2400" dirty="0"/>
              <a:t>Impostos, taxas e contribuições que incidem sobre o emprego de mão de obra e sobre o exercício de determinadas atividades ou operações.</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Poupança bruta -</a:t>
            </a:r>
            <a:r>
              <a:rPr lang="pt-BR" sz="2400" dirty="0"/>
              <a:t> Parcela da renda disponível bruta que não é gasta em consumo final.</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Produto Interno Bruto -</a:t>
            </a:r>
            <a:r>
              <a:rPr lang="pt-BR" sz="2400" dirty="0"/>
              <a:t> Total dos bens e serviços produzidos pelas unidades produtoras residentes destinados ao consumo final sendo, portanto, equivalente à soma dos valores adicionados pelas diversas atividades econômicas acrescida dos impostos, líquidos de subsídios, sobre produtos. O produto interno bruto também é equivalente à soma dos consumos finais de bens e serviços valorados a preço de mercado sendo, também, equivalente à soma das rendas primárias. Pode, portanto, ser expresso por três óticas: a) produção b) demanda e              c) renda. </a:t>
            </a: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720209"/>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F6365E28-16B7-466E-B2EE-76AC9480E5BF}"/>
              </a:ext>
            </a:extLst>
          </p:cNvPr>
          <p:cNvSpPr txBox="1"/>
          <p:nvPr/>
        </p:nvSpPr>
        <p:spPr>
          <a:xfrm>
            <a:off x="39756" y="66261"/>
            <a:ext cx="12085983" cy="677108"/>
          </a:xfrm>
          <a:prstGeom prst="rect">
            <a:avLst/>
          </a:prstGeom>
          <a:noFill/>
        </p:spPr>
        <p:txBody>
          <a:bodyPr wrap="square" rtlCol="0">
            <a:spAutoFit/>
          </a:bodyPr>
          <a:lstStyle/>
          <a:p>
            <a:pPr algn="ctr"/>
            <a:r>
              <a:rPr lang="pt-BR" sz="3800" b="1" dirty="0">
                <a:latin typeface="Arial" panose="020B0604020202020204" pitchFamily="34" charset="0"/>
                <a:cs typeface="Arial" panose="020B0604020202020204" pitchFamily="34" charset="0"/>
              </a:rPr>
              <a:t>Glossário (Nota Metodológica nº 5 – IBGE – 2015)</a:t>
            </a:r>
          </a:p>
        </p:txBody>
      </p:sp>
      <p:sp>
        <p:nvSpPr>
          <p:cNvPr id="5" name="CaixaDeTexto 4">
            <a:extLst>
              <a:ext uri="{FF2B5EF4-FFF2-40B4-BE49-F238E27FC236}">
                <a16:creationId xmlns:a16="http://schemas.microsoft.com/office/drawing/2014/main" id="{69347BA8-FA36-4C97-BF18-A1183FA971C5}"/>
              </a:ext>
            </a:extLst>
          </p:cNvPr>
          <p:cNvSpPr txBox="1"/>
          <p:nvPr/>
        </p:nvSpPr>
        <p:spPr>
          <a:xfrm>
            <a:off x="125896" y="735499"/>
            <a:ext cx="11774555" cy="6093976"/>
          </a:xfrm>
          <a:prstGeom prst="rect">
            <a:avLst/>
          </a:prstGeom>
          <a:noFill/>
        </p:spPr>
        <p:txBody>
          <a:bodyPr wrap="square" rtlCol="0">
            <a:spAutoFit/>
          </a:bodyPr>
          <a:lstStyle/>
          <a:p>
            <a:pPr marL="571500" indent="-571500" algn="just">
              <a:buFont typeface="Wingdings" panose="05000000000000000000" pitchFamily="2" charset="2"/>
              <a:buChar char="§"/>
            </a:pPr>
            <a:r>
              <a:rPr lang="pt-BR" sz="2400" b="1" dirty="0"/>
              <a:t>Produto Interno Bruto –</a:t>
            </a:r>
            <a:r>
              <a:rPr lang="pt-BR" sz="2400" dirty="0"/>
              <a:t> </a:t>
            </a:r>
            <a:r>
              <a:rPr lang="pt-BR" sz="2400" b="1" dirty="0"/>
              <a:t>Óticas do Produto</a:t>
            </a:r>
          </a:p>
          <a:p>
            <a:pPr marL="571500" indent="-571500" algn="just">
              <a:buFont typeface="Wingdings" panose="05000000000000000000" pitchFamily="2" charset="2"/>
              <a:buChar char="§"/>
            </a:pPr>
            <a:endParaRPr lang="pt-BR" sz="600" b="1" dirty="0"/>
          </a:p>
          <a:p>
            <a:pPr marL="1152000" lvl="1" indent="-571500" algn="just">
              <a:buFont typeface="+mj-lt"/>
              <a:buAutoNum type="alphaLcParenR"/>
            </a:pPr>
            <a:r>
              <a:rPr lang="pt-BR" sz="2400" b="1" dirty="0"/>
              <a:t>Produção</a:t>
            </a:r>
            <a:r>
              <a:rPr lang="pt-BR" sz="2400" dirty="0"/>
              <a:t> - o produto interno bruto é igual ao valor bruto da produção, a preços básicos, menos o consumo intermediário, a preços de consumidor, mais os impostos, líquidos de subsídios, sobre produtos.</a:t>
            </a:r>
          </a:p>
          <a:p>
            <a:pPr marL="1152000" lvl="1" indent="-571500" algn="just">
              <a:buFont typeface="+mj-lt"/>
              <a:buAutoNum type="alphaLcParenR"/>
            </a:pPr>
            <a:r>
              <a:rPr lang="pt-BR" sz="2400" b="1" dirty="0"/>
              <a:t>Demanda -</a:t>
            </a:r>
            <a:r>
              <a:rPr lang="pt-BR" sz="2400" dirty="0"/>
              <a:t> o produto interno bruto é igual a despesa de consumo das famílias, mais o consumo do governo, mais o consumo das instituições sem fins de lucro a serviço das famílias (consumo final), mais a formação bruta de capital fixo, mais a variação de estoques, mais as exportações de bens e serviços, menos as importações de bens e serviços.</a:t>
            </a:r>
          </a:p>
          <a:p>
            <a:pPr marL="1152000" lvl="1" indent="-571500" algn="just">
              <a:buFont typeface="+mj-lt"/>
              <a:buAutoNum type="alphaLcParenR"/>
            </a:pPr>
            <a:r>
              <a:rPr lang="pt-BR" sz="2400" b="1" dirty="0"/>
              <a:t>Renda -</a:t>
            </a:r>
            <a:r>
              <a:rPr lang="pt-BR" sz="2400" dirty="0"/>
              <a:t> o produto interno bruto é igual à remuneração dos empregados, mais o total dos impostos, líquidos de subsídios, sobre a produção e a importação, mais o rendimento misto bruto, mais o excedente operacional bruto. </a:t>
            </a:r>
          </a:p>
          <a:p>
            <a:pPr marL="571500" indent="-571500" algn="just">
              <a:buFont typeface="Wingdings" panose="05000000000000000000" pitchFamily="2" charset="2"/>
              <a:buChar char="§"/>
            </a:pP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933045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444D0F7-BA97-4D00-829B-00EDD0E586E6}"/>
              </a:ext>
            </a:extLst>
          </p:cNvPr>
          <p:cNvSpPr txBox="1"/>
          <p:nvPr/>
        </p:nvSpPr>
        <p:spPr>
          <a:xfrm>
            <a:off x="39756" y="92765"/>
            <a:ext cx="12085983" cy="677108"/>
          </a:xfrm>
          <a:prstGeom prst="rect">
            <a:avLst/>
          </a:prstGeom>
          <a:noFill/>
        </p:spPr>
        <p:txBody>
          <a:bodyPr wrap="square" rtlCol="0">
            <a:spAutoFit/>
          </a:bodyPr>
          <a:lstStyle/>
          <a:p>
            <a:pPr algn="ctr"/>
            <a:r>
              <a:rPr lang="pt-BR" sz="3800" b="1" dirty="0">
                <a:latin typeface="Arial" panose="020B0604020202020204" pitchFamily="34" charset="0"/>
                <a:cs typeface="Arial" panose="020B0604020202020204" pitchFamily="34" charset="0"/>
              </a:rPr>
              <a:t>Glossário (Nota Metodológica nº 5 – IBGE – 2015)</a:t>
            </a:r>
          </a:p>
        </p:txBody>
      </p:sp>
      <p:sp>
        <p:nvSpPr>
          <p:cNvPr id="5" name="CaixaDeTexto 4">
            <a:extLst>
              <a:ext uri="{FF2B5EF4-FFF2-40B4-BE49-F238E27FC236}">
                <a16:creationId xmlns:a16="http://schemas.microsoft.com/office/drawing/2014/main" id="{AB91B6D1-18AD-40DE-BEB7-6BB47EADC6B9}"/>
              </a:ext>
            </a:extLst>
          </p:cNvPr>
          <p:cNvSpPr txBox="1"/>
          <p:nvPr/>
        </p:nvSpPr>
        <p:spPr>
          <a:xfrm>
            <a:off x="125896" y="788507"/>
            <a:ext cx="11774555" cy="6001643"/>
          </a:xfrm>
          <a:prstGeom prst="rect">
            <a:avLst/>
          </a:prstGeom>
          <a:noFill/>
        </p:spPr>
        <p:txBody>
          <a:bodyPr wrap="square" rtlCol="0">
            <a:spAutoFit/>
          </a:bodyPr>
          <a:lstStyle/>
          <a:p>
            <a:pPr marL="571500" indent="-571500" algn="just">
              <a:buFont typeface="Wingdings" panose="05000000000000000000" pitchFamily="2" charset="2"/>
              <a:buChar char="§"/>
            </a:pPr>
            <a:r>
              <a:rPr lang="pt-BR" sz="2400" b="1" dirty="0"/>
              <a:t>Remuneração dos empregados -  </a:t>
            </a:r>
            <a:r>
              <a:rPr lang="pt-BR" sz="2400" dirty="0"/>
              <a:t>Despesas efetuadas pelos empregadores (salários mais contribuições sociais) com seus empregados em contrapartida do trabalho realizado.</a:t>
            </a:r>
          </a:p>
          <a:p>
            <a:pPr marL="571500" indent="-571500" algn="just">
              <a:buFont typeface="Wingdings" panose="05000000000000000000" pitchFamily="2" charset="2"/>
              <a:buChar char="§"/>
            </a:pPr>
            <a:endParaRPr lang="pt-BR" sz="600" b="1" dirty="0"/>
          </a:p>
          <a:p>
            <a:pPr marL="571500" indent="-571500" algn="just">
              <a:buFont typeface="Wingdings" panose="05000000000000000000" pitchFamily="2" charset="2"/>
              <a:buChar char="§"/>
            </a:pPr>
            <a:r>
              <a:rPr lang="pt-BR" sz="2400" b="1" dirty="0"/>
              <a:t>Renda de propriedade - </a:t>
            </a:r>
            <a:r>
              <a:rPr lang="pt-BR" sz="2400" dirty="0"/>
              <a:t>Renda recebida pelo proprietário e paga pelo utilizador de um ativo financeiro ou de um ativo não produzido, como terrenos.</a:t>
            </a:r>
          </a:p>
          <a:p>
            <a:pPr marL="571500" indent="-571500" algn="just">
              <a:buFont typeface="Wingdings" panose="05000000000000000000" pitchFamily="2" charset="2"/>
              <a:buChar char="§"/>
            </a:pPr>
            <a:endParaRPr lang="pt-BR" sz="600" b="1" dirty="0"/>
          </a:p>
          <a:p>
            <a:pPr marL="571500" indent="-571500" algn="just">
              <a:buFont typeface="Wingdings" panose="05000000000000000000" pitchFamily="2" charset="2"/>
              <a:buChar char="§"/>
            </a:pPr>
            <a:r>
              <a:rPr lang="pt-BR" sz="2400" b="1" dirty="0"/>
              <a:t>Renda disponível bruta -</a:t>
            </a:r>
            <a:r>
              <a:rPr lang="pt-BR" sz="2400" dirty="0"/>
              <a:t> Saldo resultante da renda nacional bruta deduzidas as transferências correntes enviadas e recebidas do resto do mundo. </a:t>
            </a:r>
          </a:p>
          <a:p>
            <a:pPr marL="571500" indent="-571500" algn="just">
              <a:buFont typeface="Wingdings" panose="05000000000000000000" pitchFamily="2" charset="2"/>
              <a:buChar char="§"/>
            </a:pPr>
            <a:endParaRPr lang="pt-BR" sz="600" b="1" dirty="0"/>
          </a:p>
          <a:p>
            <a:pPr marL="571500" indent="-571500" algn="just">
              <a:buFont typeface="Wingdings" panose="05000000000000000000" pitchFamily="2" charset="2"/>
              <a:buChar char="§"/>
            </a:pPr>
            <a:r>
              <a:rPr lang="pt-BR" sz="2400" b="1" dirty="0"/>
              <a:t>Renda nacional bruta -</a:t>
            </a:r>
            <a:r>
              <a:rPr lang="pt-BR" sz="2400" dirty="0"/>
              <a:t> Produto interno bruto mais os rendimentos líquidos dos fatores de produção enviados (recebidos) ao (do) resto do mundo.</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Rendimento misto bruto - </a:t>
            </a:r>
            <a:r>
              <a:rPr lang="pt-BR" sz="2400" dirty="0"/>
              <a:t>Remuneração recebida pelos proprietários de empresas não constituídas em sociedade (autônomos), que não pode ser identificada separadamente se proveniente do capital ou do trabalho. </a:t>
            </a: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70837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8BF77F5-6BFE-4F7F-B9A3-2A8F00DEA4F1}"/>
              </a:ext>
            </a:extLst>
          </p:cNvPr>
          <p:cNvSpPr txBox="1"/>
          <p:nvPr/>
        </p:nvSpPr>
        <p:spPr>
          <a:xfrm>
            <a:off x="39756" y="79513"/>
            <a:ext cx="12085983" cy="677108"/>
          </a:xfrm>
          <a:prstGeom prst="rect">
            <a:avLst/>
          </a:prstGeom>
          <a:noFill/>
        </p:spPr>
        <p:txBody>
          <a:bodyPr wrap="square" rtlCol="0">
            <a:spAutoFit/>
          </a:bodyPr>
          <a:lstStyle/>
          <a:p>
            <a:pPr algn="ctr"/>
            <a:r>
              <a:rPr lang="pt-BR" sz="3800" b="1" dirty="0">
                <a:latin typeface="Arial" panose="020B0604020202020204" pitchFamily="34" charset="0"/>
                <a:cs typeface="Arial" panose="020B0604020202020204" pitchFamily="34" charset="0"/>
              </a:rPr>
              <a:t>Glossário (Nota Metodológica nº 5 – IBGE – 2015)</a:t>
            </a:r>
          </a:p>
        </p:txBody>
      </p:sp>
      <p:sp>
        <p:nvSpPr>
          <p:cNvPr id="5" name="CaixaDeTexto 4">
            <a:extLst>
              <a:ext uri="{FF2B5EF4-FFF2-40B4-BE49-F238E27FC236}">
                <a16:creationId xmlns:a16="http://schemas.microsoft.com/office/drawing/2014/main" id="{F6104CD0-5102-4A2B-AA00-78C0A2448B57}"/>
              </a:ext>
            </a:extLst>
          </p:cNvPr>
          <p:cNvSpPr txBox="1"/>
          <p:nvPr/>
        </p:nvSpPr>
        <p:spPr>
          <a:xfrm>
            <a:off x="125896" y="788507"/>
            <a:ext cx="11774555" cy="4801314"/>
          </a:xfrm>
          <a:prstGeom prst="rect">
            <a:avLst/>
          </a:prstGeom>
          <a:noFill/>
        </p:spPr>
        <p:txBody>
          <a:bodyPr wrap="square" rtlCol="0">
            <a:spAutoFit/>
          </a:bodyPr>
          <a:lstStyle/>
          <a:p>
            <a:pPr marL="571500" indent="-571500" algn="just">
              <a:buFont typeface="Wingdings" panose="05000000000000000000" pitchFamily="2" charset="2"/>
              <a:buChar char="§"/>
            </a:pPr>
            <a:r>
              <a:rPr lang="pt-BR" sz="2400" b="1" dirty="0"/>
              <a:t>Salários e ordenados - </a:t>
            </a:r>
            <a:r>
              <a:rPr lang="pt-BR" sz="2400" dirty="0"/>
              <a:t>Salários e ordenados recebidos em contrapartida do trabalho, em moeda ou em mercadorias.</a:t>
            </a:r>
          </a:p>
          <a:p>
            <a:pPr marL="571500" indent="-571500" algn="just">
              <a:buFont typeface="Wingdings" panose="05000000000000000000" pitchFamily="2" charset="2"/>
              <a:buChar char="§"/>
            </a:pPr>
            <a:endParaRPr lang="pt-BR" sz="600" b="1" dirty="0"/>
          </a:p>
          <a:p>
            <a:pPr marL="571500" indent="-571500" algn="just">
              <a:buFont typeface="Wingdings" panose="05000000000000000000" pitchFamily="2" charset="2"/>
              <a:buChar char="§"/>
            </a:pPr>
            <a:r>
              <a:rPr lang="pt-BR" sz="2400" b="1" dirty="0"/>
              <a:t>Saldo das transações correntes com o resto do mundo  - </a:t>
            </a:r>
            <a:r>
              <a:rPr lang="pt-BR" sz="2400" dirty="0"/>
              <a:t>Saldo do balanço de pagamentos em conta corrente, acrescido do saldo das transações sem emissão de câmbio.</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Serviços de intermediação financeira indiretamente medidos (SIFIM) </a:t>
            </a:r>
            <a:r>
              <a:rPr lang="pt-BR" sz="2400" dirty="0"/>
              <a:t>- Rendimentos de propriedade a receber pelos intermediários financeiros líquidos dos juros totais a pagar, excluindo o valor de qualquer rendimento de propriedade a receber de investimento de fundos próprios. </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Setor institucional - </a:t>
            </a:r>
            <a:r>
              <a:rPr lang="pt-BR" sz="2400" dirty="0"/>
              <a:t>Conjunto de unidades institucionais, que são caracterizadas por autonomia de decisões e unidade patrimonial.</a:t>
            </a:r>
          </a:p>
        </p:txBody>
      </p:sp>
    </p:spTree>
    <p:extLst>
      <p:ext uri="{BB962C8B-B14F-4D97-AF65-F5344CB8AC3E}">
        <p14:creationId xmlns:p14="http://schemas.microsoft.com/office/powerpoint/2010/main" val="146886342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F2FBE1A-1B4B-4C18-809C-1972FCB6C283}"/>
              </a:ext>
            </a:extLst>
          </p:cNvPr>
          <p:cNvSpPr txBox="1"/>
          <p:nvPr/>
        </p:nvSpPr>
        <p:spPr>
          <a:xfrm>
            <a:off x="39756" y="106017"/>
            <a:ext cx="12085983" cy="677108"/>
          </a:xfrm>
          <a:prstGeom prst="rect">
            <a:avLst/>
          </a:prstGeom>
          <a:noFill/>
        </p:spPr>
        <p:txBody>
          <a:bodyPr wrap="square" rtlCol="0">
            <a:spAutoFit/>
          </a:bodyPr>
          <a:lstStyle/>
          <a:p>
            <a:pPr algn="ctr"/>
            <a:r>
              <a:rPr lang="pt-BR" sz="3800" b="1" dirty="0">
                <a:latin typeface="Arial" panose="020B0604020202020204" pitchFamily="34" charset="0"/>
                <a:cs typeface="Arial" panose="020B0604020202020204" pitchFamily="34" charset="0"/>
              </a:rPr>
              <a:t>Glossário (Nota Metodológica nº 5 – IBGE – 2015)</a:t>
            </a:r>
          </a:p>
        </p:txBody>
      </p:sp>
      <p:sp>
        <p:nvSpPr>
          <p:cNvPr id="5" name="CaixaDeTexto 4">
            <a:extLst>
              <a:ext uri="{FF2B5EF4-FFF2-40B4-BE49-F238E27FC236}">
                <a16:creationId xmlns:a16="http://schemas.microsoft.com/office/drawing/2014/main" id="{54CD79C1-2B85-45A4-8ACC-4A2794936A9D}"/>
              </a:ext>
            </a:extLst>
          </p:cNvPr>
          <p:cNvSpPr txBox="1"/>
          <p:nvPr/>
        </p:nvSpPr>
        <p:spPr>
          <a:xfrm>
            <a:off x="125896" y="788507"/>
            <a:ext cx="11774555" cy="5539978"/>
          </a:xfrm>
          <a:prstGeom prst="rect">
            <a:avLst/>
          </a:prstGeom>
          <a:noFill/>
        </p:spPr>
        <p:txBody>
          <a:bodyPr wrap="square" rtlCol="0">
            <a:spAutoFit/>
          </a:bodyPr>
          <a:lstStyle/>
          <a:p>
            <a:pPr marL="571500" indent="-571500" algn="just">
              <a:buFont typeface="Wingdings" panose="05000000000000000000" pitchFamily="2" charset="2"/>
              <a:buChar char="§"/>
            </a:pPr>
            <a:r>
              <a:rPr lang="pt-BR" sz="2400" b="1" dirty="0"/>
              <a:t>Subsídios à produção - </a:t>
            </a:r>
            <a:r>
              <a:rPr lang="pt-BR" sz="2400" dirty="0"/>
              <a:t>Transferências correntes sem contrapartida do governo destinadas a influenciar os níveis de produção, os preços dos produtos ou a remuneração das unidades institucionais envolvidas no processo produtivo, permitindo que o consumidor dos respectivos produtos ou serviços seja beneficiado por preços inferiores aos que seriam fixados no mercado, na ausência dos subsídios. </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Território econômico - </a:t>
            </a:r>
            <a:r>
              <a:rPr lang="pt-BR" sz="2400" dirty="0"/>
              <a:t>Território sobre efetivo controle econômico de um governo dentro do qual circulam livremente pessoas, bens e capitais. transferências Operações efetuadas em espécie ou em numerário, entre duas unidades, sem contrapartida de bens e serviços. </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Transferências correntes -</a:t>
            </a:r>
            <a:r>
              <a:rPr lang="pt-BR" sz="2400" dirty="0"/>
              <a:t> Transferências de recursos, sem contrapartida de bens e serviços, destinadas a gastos correntes. </a:t>
            </a:r>
          </a:p>
          <a:p>
            <a:pPr marL="571500" indent="-571500" algn="just">
              <a:buFont typeface="Wingdings" panose="05000000000000000000" pitchFamily="2" charset="2"/>
              <a:buChar char="§"/>
            </a:pPr>
            <a:endParaRPr lang="pt-BR" sz="600" dirty="0"/>
          </a:p>
          <a:p>
            <a:pPr marL="571500" indent="-571500" algn="just">
              <a:buFont typeface="Wingdings" panose="05000000000000000000" pitchFamily="2" charset="2"/>
              <a:buChar char="§"/>
            </a:pPr>
            <a:r>
              <a:rPr lang="pt-BR" sz="2400" b="1" dirty="0"/>
              <a:t>Transferências de capital - </a:t>
            </a:r>
            <a:r>
              <a:rPr lang="pt-BR" sz="2400" dirty="0"/>
              <a:t>Transferências de propriedade ou aquelas condicionadas pela cessão ou aquisição de ativos.</a:t>
            </a:r>
          </a:p>
        </p:txBody>
      </p:sp>
    </p:spTree>
    <p:extLst>
      <p:ext uri="{BB962C8B-B14F-4D97-AF65-F5344CB8AC3E}">
        <p14:creationId xmlns:p14="http://schemas.microsoft.com/office/powerpoint/2010/main" val="234160109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DE2D0D3-81D0-427F-B661-EF0435A9FB4E}"/>
              </a:ext>
            </a:extLst>
          </p:cNvPr>
          <p:cNvSpPr txBox="1"/>
          <p:nvPr/>
        </p:nvSpPr>
        <p:spPr>
          <a:xfrm>
            <a:off x="39756" y="79513"/>
            <a:ext cx="12085983" cy="677108"/>
          </a:xfrm>
          <a:prstGeom prst="rect">
            <a:avLst/>
          </a:prstGeom>
          <a:noFill/>
        </p:spPr>
        <p:txBody>
          <a:bodyPr wrap="square" rtlCol="0">
            <a:spAutoFit/>
          </a:bodyPr>
          <a:lstStyle/>
          <a:p>
            <a:pPr algn="ctr"/>
            <a:r>
              <a:rPr lang="pt-BR" sz="3800" b="1" dirty="0">
                <a:latin typeface="Arial" panose="020B0604020202020204" pitchFamily="34" charset="0"/>
                <a:cs typeface="Arial" panose="020B0604020202020204" pitchFamily="34" charset="0"/>
              </a:rPr>
              <a:t>Glossário (Nota Metodológica nº 5 – IBGE – 2015)</a:t>
            </a:r>
          </a:p>
        </p:txBody>
      </p:sp>
      <p:sp>
        <p:nvSpPr>
          <p:cNvPr id="5" name="CaixaDeTexto 4">
            <a:extLst>
              <a:ext uri="{FF2B5EF4-FFF2-40B4-BE49-F238E27FC236}">
                <a16:creationId xmlns:a16="http://schemas.microsoft.com/office/drawing/2014/main" id="{303CF17E-7BBE-4F32-8167-ADE683A2B7E1}"/>
              </a:ext>
            </a:extLst>
          </p:cNvPr>
          <p:cNvSpPr txBox="1"/>
          <p:nvPr/>
        </p:nvSpPr>
        <p:spPr>
          <a:xfrm>
            <a:off x="125896" y="788507"/>
            <a:ext cx="11774555" cy="5909310"/>
          </a:xfrm>
          <a:prstGeom prst="rect">
            <a:avLst/>
          </a:prstGeom>
          <a:noFill/>
        </p:spPr>
        <p:txBody>
          <a:bodyPr wrap="square" rtlCol="0">
            <a:spAutoFit/>
          </a:bodyPr>
          <a:lstStyle/>
          <a:p>
            <a:pPr marL="571500" indent="-571500" algn="just">
              <a:buFont typeface="Wingdings" panose="05000000000000000000" pitchFamily="2" charset="2"/>
              <a:buChar char="§"/>
            </a:pPr>
            <a:r>
              <a:rPr lang="pt-BR" sz="2400" b="1" dirty="0"/>
              <a:t>Unidade local - </a:t>
            </a:r>
            <a:r>
              <a:rPr lang="pt-BR" sz="2400" dirty="0"/>
              <a:t>Espaço físico, geralmente uma área contínua, no qual uma ou mais atividades econômicas são desenvolvidas, correspondendo a um endereço de atuação da empresa ou a um sufixo de CNPJ.</a:t>
            </a:r>
          </a:p>
          <a:p>
            <a:pPr marL="571500" indent="-571500" algn="just">
              <a:buFont typeface="Wingdings" panose="05000000000000000000" pitchFamily="2" charset="2"/>
              <a:buChar char="§"/>
            </a:pPr>
            <a:endParaRPr lang="pt-BR" sz="600" b="1" dirty="0"/>
          </a:p>
          <a:p>
            <a:pPr marL="571500" indent="-571500" algn="just">
              <a:buFont typeface="Wingdings" panose="05000000000000000000" pitchFamily="2" charset="2"/>
              <a:buChar char="§"/>
            </a:pPr>
            <a:r>
              <a:rPr lang="pt-BR" sz="2400" b="1" dirty="0"/>
              <a:t>Unidade residente - </a:t>
            </a:r>
            <a:r>
              <a:rPr lang="pt-BR" sz="2400" dirty="0"/>
              <a:t>Unidade que mantém o centro de interesse econômico predominante no território econômico, realizando, sem caráter temporário, atividades econômicas nesse território.</a:t>
            </a:r>
          </a:p>
          <a:p>
            <a:pPr marL="571500" indent="-571500" algn="just">
              <a:buFont typeface="Wingdings" panose="05000000000000000000" pitchFamily="2" charset="2"/>
              <a:buChar char="§"/>
            </a:pPr>
            <a:endParaRPr lang="pt-BR" sz="600" b="1" dirty="0"/>
          </a:p>
          <a:p>
            <a:pPr marL="571500" indent="-571500" algn="just">
              <a:buFont typeface="Wingdings" panose="05000000000000000000" pitchFamily="2" charset="2"/>
              <a:buChar char="§"/>
            </a:pPr>
            <a:r>
              <a:rPr lang="pt-BR" sz="2400" b="1" dirty="0"/>
              <a:t>Valor adicionado - </a:t>
            </a:r>
            <a:r>
              <a:rPr lang="pt-BR" sz="2400" dirty="0"/>
              <a:t>Valor que a atividade agrega aos bens e serviços consumidos no seu processo produtivo. É a contribuição ao produto interno bruto pelas diversas atividades econômicas, obtida pela diferença entre o valor de produção e o consumo intermediário absorvido por essas atividades.</a:t>
            </a:r>
          </a:p>
          <a:p>
            <a:pPr marL="571500" indent="-571500" algn="just">
              <a:buFont typeface="Wingdings" panose="05000000000000000000" pitchFamily="2" charset="2"/>
              <a:buChar char="§"/>
            </a:pPr>
            <a:endParaRPr lang="pt-BR" sz="600" b="1" dirty="0"/>
          </a:p>
          <a:p>
            <a:pPr marL="571500" indent="-571500" algn="just">
              <a:buFont typeface="Wingdings" panose="05000000000000000000" pitchFamily="2" charset="2"/>
              <a:buChar char="§"/>
            </a:pPr>
            <a:r>
              <a:rPr lang="pt-BR" sz="2400" b="1" dirty="0"/>
              <a:t>Variação de estoques - </a:t>
            </a:r>
            <a:r>
              <a:rPr lang="pt-BR" sz="2400" dirty="0"/>
              <a:t>Diferença entre os valores dos estoques de mercadorias finais, de produtos semimanufaturados, bens em processo de fabricação e matérias-primas dos setores produtivos no início e no fim do ano, avaliados aos preços médios correntes do período.</a:t>
            </a:r>
          </a:p>
        </p:txBody>
      </p:sp>
    </p:spTree>
    <p:extLst>
      <p:ext uri="{BB962C8B-B14F-4D97-AF65-F5344CB8AC3E}">
        <p14:creationId xmlns:p14="http://schemas.microsoft.com/office/powerpoint/2010/main" val="4197892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E1AB599-3137-460A-A69A-D9B718ADE444}"/>
              </a:ext>
            </a:extLst>
          </p:cNvPr>
          <p:cNvPicPr>
            <a:picLocks noChangeAspect="1"/>
          </p:cNvPicPr>
          <p:nvPr/>
        </p:nvPicPr>
        <p:blipFill>
          <a:blip r:embed="rId2"/>
          <a:stretch>
            <a:fillRect/>
          </a:stretch>
        </p:blipFill>
        <p:spPr>
          <a:xfrm>
            <a:off x="0" y="0"/>
            <a:ext cx="12216680" cy="6885384"/>
          </a:xfrm>
          <a:prstGeom prst="rect">
            <a:avLst/>
          </a:prstGeom>
        </p:spPr>
      </p:pic>
      <p:sp>
        <p:nvSpPr>
          <p:cNvPr id="5" name="CaixaDeTexto 4">
            <a:extLst>
              <a:ext uri="{FF2B5EF4-FFF2-40B4-BE49-F238E27FC236}">
                <a16:creationId xmlns:a16="http://schemas.microsoft.com/office/drawing/2014/main" id="{CCE868AD-FC7C-48C0-A3AE-A73B58B78057}"/>
              </a:ext>
            </a:extLst>
          </p:cNvPr>
          <p:cNvSpPr txBox="1"/>
          <p:nvPr/>
        </p:nvSpPr>
        <p:spPr>
          <a:xfrm>
            <a:off x="1919536" y="1628800"/>
            <a:ext cx="7596823" cy="430887"/>
          </a:xfrm>
          <a:prstGeom prst="rect">
            <a:avLst/>
          </a:prstGeom>
          <a:noFill/>
          <a:ln w="28575">
            <a:solidFill>
              <a:schemeClr val="accent1">
                <a:lumMod val="75000"/>
              </a:schemeClr>
            </a:solidFill>
          </a:ln>
        </p:spPr>
        <p:txBody>
          <a:bodyPr wrap="none" rtlCol="0">
            <a:spAutoFit/>
          </a:bodyPr>
          <a:lstStyle/>
          <a:p>
            <a:r>
              <a:rPr lang="pt-BR" sz="2200" b="1" i="0" u="none" strike="noStrike" dirty="0">
                <a:solidFill>
                  <a:schemeClr val="accent1">
                    <a:lumMod val="75000"/>
                  </a:schemeClr>
                </a:solidFill>
                <a:effectLst/>
                <a:latin typeface="Arial" panose="020B0604020202020204" pitchFamily="34" charset="0"/>
              </a:rPr>
              <a:t>Taxa de Inflação (1980 – 2020): 72.989.905.884.414,90%</a:t>
            </a:r>
            <a:r>
              <a:rPr lang="pt-BR" sz="2200" b="1" dirty="0">
                <a:solidFill>
                  <a:schemeClr val="accent1">
                    <a:lumMod val="75000"/>
                  </a:schemeClr>
                </a:solidFill>
              </a:rPr>
              <a:t> </a:t>
            </a:r>
          </a:p>
        </p:txBody>
      </p:sp>
    </p:spTree>
    <p:extLst>
      <p:ext uri="{BB962C8B-B14F-4D97-AF65-F5344CB8AC3E}">
        <p14:creationId xmlns:p14="http://schemas.microsoft.com/office/powerpoint/2010/main" val="866938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1000reis">
            <a:extLst>
              <a:ext uri="{FF2B5EF4-FFF2-40B4-BE49-F238E27FC236}">
                <a16:creationId xmlns:a16="http://schemas.microsoft.com/office/drawing/2014/main" id="{6B87EE43-0D11-48A1-969E-CB1E6DBFC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1019175"/>
            <a:ext cx="10733087" cy="4467225"/>
          </a:xfrm>
          <a:prstGeom prst="rect">
            <a:avLst/>
          </a:prstGeom>
          <a:noFill/>
          <a:ln w="9525">
            <a:solidFill>
              <a:schemeClr val="tx1"/>
            </a:solidFill>
            <a:miter lim="800000"/>
            <a:headEnd/>
            <a:tailEnd/>
          </a:ln>
          <a:effectLst>
            <a:outerShdw dist="197566"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F03C4BF9-99C3-4B4B-BB90-B02CADF8277F}"/>
              </a:ext>
            </a:extLst>
          </p:cNvPr>
          <p:cNvSpPr txBox="1">
            <a:spLocks noChangeArrowheads="1"/>
          </p:cNvSpPr>
          <p:nvPr/>
        </p:nvSpPr>
        <p:spPr bwMode="auto">
          <a:xfrm>
            <a:off x="609600" y="5686425"/>
            <a:ext cx="7416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80000"/>
              </a:lnSpc>
              <a:spcBef>
                <a:spcPct val="50000"/>
              </a:spcBef>
            </a:pPr>
            <a:r>
              <a:rPr lang="pt-BR" altLang="pt-BR" sz="3200" dirty="0">
                <a:latin typeface="Arial" panose="020B0604020202020204" pitchFamily="34" charset="0"/>
              </a:rPr>
              <a:t>séc. XVI até 30/10/1942</a:t>
            </a:r>
          </a:p>
        </p:txBody>
      </p:sp>
      <p:sp>
        <p:nvSpPr>
          <p:cNvPr id="6" name="Título 2">
            <a:extLst>
              <a:ext uri="{FF2B5EF4-FFF2-40B4-BE49-F238E27FC236}">
                <a16:creationId xmlns:a16="http://schemas.microsoft.com/office/drawing/2014/main" id="{C14531A6-9D30-4A9C-AFD7-40414B4D6D80}"/>
              </a:ext>
            </a:extLst>
          </p:cNvPr>
          <p:cNvSpPr>
            <a:spLocks noGrp="1"/>
          </p:cNvSpPr>
          <p:nvPr>
            <p:ph type="title"/>
          </p:nvPr>
        </p:nvSpPr>
        <p:spPr>
          <a:xfrm>
            <a:off x="2305873" y="112646"/>
            <a:ext cx="7112631" cy="857250"/>
          </a:xfrm>
        </p:spPr>
        <p:txBody>
          <a:bodyPr/>
          <a:lstStyle/>
          <a:p>
            <a:pPr algn="ctr"/>
            <a:r>
              <a:rPr lang="pt-BR" sz="3600" dirty="0">
                <a:solidFill>
                  <a:schemeClr val="tx1"/>
                </a:solidFill>
                <a:effectLst/>
                <a:latin typeface="Arial" panose="020B0604020202020204" pitchFamily="34" charset="0"/>
                <a:cs typeface="Arial" panose="020B0604020202020204" pitchFamily="34" charset="0"/>
              </a:rPr>
              <a:t>As Moedas do Brasil</a:t>
            </a:r>
            <a:endParaRPr lang="pt-BR" sz="3600" b="1"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1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7BCF7302-2FBD-4226-B192-2E45DA2F1401}"/>
              </a:ext>
            </a:extLst>
          </p:cNvPr>
          <p:cNvSpPr txBox="1"/>
          <p:nvPr/>
        </p:nvSpPr>
        <p:spPr>
          <a:xfrm>
            <a:off x="5980041" y="5958365"/>
            <a:ext cx="6092689" cy="707886"/>
          </a:xfrm>
          <a:prstGeom prst="rect">
            <a:avLst/>
          </a:prstGeom>
          <a:noFill/>
          <a:ln>
            <a:solidFill>
              <a:schemeClr val="tx1"/>
            </a:solidFill>
          </a:ln>
        </p:spPr>
        <p:txBody>
          <a:bodyPr wrap="square">
            <a:spAutoFit/>
          </a:bodyPr>
          <a:lstStyle/>
          <a:p>
            <a:pPr algn="just"/>
            <a:r>
              <a:rPr lang="pt-BR" sz="2000" b="1" i="0" dirty="0">
                <a:solidFill>
                  <a:srgbClr val="0F1111"/>
                </a:solidFill>
                <a:effectLst/>
                <a:latin typeface="Arial" panose="020B0604020202020204" pitchFamily="34" charset="0"/>
                <a:cs typeface="Arial" panose="020B0604020202020204" pitchFamily="34" charset="0"/>
              </a:rPr>
              <a:t>Contabilidade Social: Referência Atualizada das Contas Nacionais do Brasil. Quinta edição, 2017.</a:t>
            </a:r>
          </a:p>
        </p:txBody>
      </p:sp>
      <p:pic>
        <p:nvPicPr>
          <p:cNvPr id="1026" name="Picture 2" descr="Contabilidade Social: Referência Atualizada das Contas Nacionais do Brasil por [Carmen Feijo]">
            <a:extLst>
              <a:ext uri="{FF2B5EF4-FFF2-40B4-BE49-F238E27FC236}">
                <a16:creationId xmlns:a16="http://schemas.microsoft.com/office/drawing/2014/main" id="{F7FEA9ED-C8D1-47FB-B010-8A6542ACD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488" y="186359"/>
            <a:ext cx="4508638" cy="57316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E94B096B-7406-40AF-A90C-4BA3BC49F7AB}"/>
              </a:ext>
            </a:extLst>
          </p:cNvPr>
          <p:cNvSpPr txBox="1"/>
          <p:nvPr/>
        </p:nvSpPr>
        <p:spPr>
          <a:xfrm>
            <a:off x="43070" y="5958365"/>
            <a:ext cx="5734878" cy="707886"/>
          </a:xfrm>
          <a:prstGeom prst="rect">
            <a:avLst/>
          </a:prstGeom>
          <a:noFill/>
          <a:ln>
            <a:solidFill>
              <a:schemeClr val="tx1"/>
            </a:solidFill>
          </a:ln>
        </p:spPr>
        <p:txBody>
          <a:bodyPr wrap="square">
            <a:spAutoFit/>
          </a:bodyPr>
          <a:lstStyle/>
          <a:p>
            <a:pPr algn="just"/>
            <a:r>
              <a:rPr lang="pt-BR" sz="2000" b="1" i="0" dirty="0">
                <a:solidFill>
                  <a:srgbClr val="0F1111"/>
                </a:solidFill>
                <a:effectLst/>
                <a:latin typeface="Arial" panose="020B0604020202020204" pitchFamily="34" charset="0"/>
                <a:cs typeface="Arial" panose="020B0604020202020204" pitchFamily="34" charset="0"/>
              </a:rPr>
              <a:t>A Nova Contabilidade Social: Uma Introdução à Macroeconomia. Quinta edição, 2020.</a:t>
            </a:r>
          </a:p>
        </p:txBody>
      </p:sp>
      <p:pic>
        <p:nvPicPr>
          <p:cNvPr id="1030" name="Picture 6">
            <a:extLst>
              <a:ext uri="{FF2B5EF4-FFF2-40B4-BE49-F238E27FC236}">
                <a16:creationId xmlns:a16="http://schemas.microsoft.com/office/drawing/2014/main" id="{73B90401-9A28-4666-80B1-36336BFED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6" y="204373"/>
            <a:ext cx="4508638" cy="57136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85B4F6BB-697B-418A-BF99-394BA2BDECC9}"/>
              </a:ext>
            </a:extLst>
          </p:cNvPr>
          <p:cNvSpPr txBox="1"/>
          <p:nvPr/>
        </p:nvSpPr>
        <p:spPr>
          <a:xfrm>
            <a:off x="4823790" y="225287"/>
            <a:ext cx="2451655" cy="1077218"/>
          </a:xfrm>
          <a:prstGeom prst="rect">
            <a:avLst/>
          </a:prstGeom>
          <a:solidFill>
            <a:schemeClr val="accent2">
              <a:lumMod val="20000"/>
              <a:lumOff val="80000"/>
            </a:schemeClr>
          </a:solidFill>
          <a:ln>
            <a:solidFill>
              <a:schemeClr val="tx1"/>
            </a:solidFill>
          </a:ln>
        </p:spPr>
        <p:txBody>
          <a:bodyPr wrap="square" rtlCol="0">
            <a:spAutoFit/>
          </a:bodyPr>
          <a:lstStyle/>
          <a:p>
            <a:pPr algn="ctr"/>
            <a:r>
              <a:rPr lang="pt-BR" sz="3200" b="1" dirty="0">
                <a:latin typeface="Arial" panose="020B0604020202020204" pitchFamily="34" charset="0"/>
                <a:cs typeface="Arial" panose="020B0604020202020204" pitchFamily="34" charset="0"/>
              </a:rPr>
              <a:t>Bibliografia Básica</a:t>
            </a:r>
          </a:p>
        </p:txBody>
      </p:sp>
    </p:spTree>
    <p:extLst>
      <p:ext uri="{BB962C8B-B14F-4D97-AF65-F5344CB8AC3E}">
        <p14:creationId xmlns:p14="http://schemas.microsoft.com/office/powerpoint/2010/main" val="322782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2D909F3F-F552-443C-BF0E-9C50F1A91BE0}"/>
              </a:ext>
            </a:extLst>
          </p:cNvPr>
          <p:cNvSpPr txBox="1">
            <a:spLocks noChangeArrowheads="1"/>
          </p:cNvSpPr>
          <p:nvPr/>
        </p:nvSpPr>
        <p:spPr bwMode="auto">
          <a:xfrm>
            <a:off x="685800" y="5762625"/>
            <a:ext cx="87185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80000"/>
              </a:lnSpc>
              <a:spcBef>
                <a:spcPct val="50000"/>
              </a:spcBef>
            </a:pPr>
            <a:r>
              <a:rPr lang="pt-BR" altLang="pt-BR" sz="3200">
                <a:latin typeface="Arial" panose="020B0604020202020204" pitchFamily="34" charset="0"/>
              </a:rPr>
              <a:t>De 01/11/1942 até 12/02/1967 </a:t>
            </a:r>
            <a:endParaRPr lang="pt-BR" altLang="pt-BR" sz="3200" b="1">
              <a:latin typeface="Arial" panose="020B0604020202020204" pitchFamily="34" charset="0"/>
            </a:endParaRPr>
          </a:p>
        </p:txBody>
      </p:sp>
      <p:pic>
        <p:nvPicPr>
          <p:cNvPr id="5" name="Picture 5" descr="CR$1-1942">
            <a:extLst>
              <a:ext uri="{FF2B5EF4-FFF2-40B4-BE49-F238E27FC236}">
                <a16:creationId xmlns:a16="http://schemas.microsoft.com/office/drawing/2014/main" id="{38912EB5-1A48-4404-808E-322DC0BC5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981075"/>
            <a:ext cx="10572750" cy="4581525"/>
          </a:xfrm>
          <a:prstGeom prst="rect">
            <a:avLst/>
          </a:prstGeom>
          <a:noFill/>
          <a:ln w="9525">
            <a:solidFill>
              <a:schemeClr val="tx1"/>
            </a:solidFill>
            <a:miter lim="800000"/>
            <a:headEnd/>
            <a:tailEnd/>
          </a:ln>
          <a:effectLst>
            <a:outerShdw dist="206741" dir="2849373"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BEC1AE4-1EEC-4E8B-9A63-EDA15C5C3D9B}"/>
              </a:ext>
            </a:extLst>
          </p:cNvPr>
          <p:cNvSpPr txBox="1">
            <a:spLocks/>
          </p:cNvSpPr>
          <p:nvPr/>
        </p:nvSpPr>
        <p:spPr>
          <a:xfrm>
            <a:off x="3200400" y="-152400"/>
            <a:ext cx="57912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As Moedas Brasileiras</a:t>
            </a:r>
          </a:p>
        </p:txBody>
      </p:sp>
    </p:spTree>
    <p:extLst>
      <p:ext uri="{BB962C8B-B14F-4D97-AF65-F5344CB8AC3E}">
        <p14:creationId xmlns:p14="http://schemas.microsoft.com/office/powerpoint/2010/main" val="107432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00E0C900-EC65-4316-85C2-A276D8FF271E}"/>
              </a:ext>
            </a:extLst>
          </p:cNvPr>
          <p:cNvSpPr txBox="1">
            <a:spLocks/>
          </p:cNvSpPr>
          <p:nvPr/>
        </p:nvSpPr>
        <p:spPr>
          <a:xfrm>
            <a:off x="381000" y="907776"/>
            <a:ext cx="11353800" cy="5026025"/>
          </a:xfrm>
          <a:prstGeom prst="rect">
            <a:avLst/>
          </a:prstGeom>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marL="566738" indent="-457200">
              <a:buClrTx/>
              <a:buSzPct val="101000"/>
              <a:buFont typeface="Wingdings" panose="05000000000000000000" pitchFamily="2" charset="2"/>
              <a:buChar char="§"/>
            </a:pPr>
            <a:r>
              <a:rPr lang="pt-BR" altLang="pt-BR" sz="2600" b="1" dirty="0">
                <a:latin typeface="Arial" panose="020B0604020202020204" pitchFamily="34" charset="0"/>
                <a:cs typeface="Arial" panose="020B0604020202020204" pitchFamily="34" charset="0"/>
              </a:rPr>
              <a:t>CRUZEIRO NOVO</a:t>
            </a:r>
            <a:br>
              <a:rPr lang="pt-BR" altLang="pt-BR" sz="2600" b="1" dirty="0">
                <a:latin typeface="Arial" panose="020B0604020202020204" pitchFamily="34" charset="0"/>
                <a:cs typeface="Arial" panose="020B0604020202020204" pitchFamily="34" charset="0"/>
              </a:rPr>
            </a:br>
            <a:r>
              <a:rPr lang="pt-BR" altLang="pt-BR" sz="2600" b="1" dirty="0">
                <a:latin typeface="Arial" panose="020B0604020202020204" pitchFamily="34" charset="0"/>
                <a:cs typeface="Arial" panose="020B0604020202020204" pitchFamily="34" charset="0"/>
              </a:rPr>
              <a:t>Cr$1000 = NCr$1</a:t>
            </a:r>
            <a:br>
              <a:rPr lang="pt-BR" altLang="pt-BR" sz="2600" b="1" dirty="0">
                <a:latin typeface="Arial" panose="020B0604020202020204" pitchFamily="34" charset="0"/>
                <a:cs typeface="Arial" panose="020B0604020202020204" pitchFamily="34" charset="0"/>
              </a:rPr>
            </a:br>
            <a:r>
              <a:rPr lang="pt-BR" altLang="pt-BR" sz="2600" b="1" dirty="0">
                <a:latin typeface="Arial" panose="020B0604020202020204" pitchFamily="34" charset="0"/>
                <a:cs typeface="Arial" panose="020B0604020202020204" pitchFamily="34" charset="0"/>
              </a:rPr>
              <a:t>(com centavos) - 13.02.1967</a:t>
            </a:r>
            <a:r>
              <a:rPr lang="pt-BR" altLang="pt-BR" sz="2600" dirty="0">
                <a:latin typeface="Arial" panose="020B0604020202020204" pitchFamily="34" charset="0"/>
                <a:cs typeface="Arial" panose="020B0604020202020204" pitchFamily="34" charset="0"/>
              </a:rPr>
              <a:t> </a:t>
            </a:r>
          </a:p>
          <a:p>
            <a:pPr marL="566738" indent="-457200" algn="just">
              <a:buClrTx/>
              <a:buSzPct val="101000"/>
              <a:buFont typeface="Wingdings" panose="05000000000000000000" pitchFamily="2" charset="2"/>
              <a:buChar char="§"/>
            </a:pPr>
            <a:r>
              <a:rPr lang="pt-BR" altLang="pt-BR" sz="2600" dirty="0">
                <a:latin typeface="Arial" panose="020B0604020202020204" pitchFamily="34" charset="0"/>
                <a:cs typeface="Arial" panose="020B0604020202020204" pitchFamily="34" charset="0"/>
              </a:rPr>
              <a:t>O Decreto-lei  nº 1, de 13.11.1965 (D.O.U. de 17.11.65), regulamentado pelo Decreto nº 60.190, de 08.02.1967 (D.O.U. de 09.02.67), instituiu o Cruzeiro Novo como unidade monetária transitória, equivalente a um mil cruzeiros antigos, restabelecendo o centavo. O  Conselho  Monetário Nacional, pela Resolução nº 47, de 08.02.1967,  estabeleceu  a  data de 13.02.67 para início de vigência do novo padrão.</a:t>
            </a:r>
          </a:p>
          <a:p>
            <a:pPr marL="566738" indent="-457200" algn="just">
              <a:buClrTx/>
              <a:buSzPct val="101000"/>
              <a:buFont typeface="Wingdings" panose="05000000000000000000" pitchFamily="2" charset="2"/>
              <a:buChar char="§"/>
            </a:pPr>
            <a:endParaRPr lang="pt-BR" altLang="pt-BR" sz="2600" b="1" i="1" dirty="0">
              <a:latin typeface="Arial" panose="020B0604020202020204" pitchFamily="34" charset="0"/>
              <a:cs typeface="Arial" panose="020B0604020202020204" pitchFamily="34" charset="0"/>
            </a:endParaRPr>
          </a:p>
          <a:p>
            <a:pPr marL="566738" indent="-457200">
              <a:buClrTx/>
              <a:buSzPct val="101000"/>
              <a:buFont typeface="Wingdings" panose="05000000000000000000" pitchFamily="2" charset="2"/>
              <a:buChar char="§"/>
            </a:pPr>
            <a:r>
              <a:rPr lang="pt-BR" altLang="pt-BR" sz="2600" b="1" i="1" dirty="0">
                <a:latin typeface="Arial" panose="020B0604020202020204" pitchFamily="34" charset="0"/>
                <a:cs typeface="Arial" panose="020B0604020202020204" pitchFamily="34" charset="0"/>
              </a:rPr>
              <a:t>Exemplo:</a:t>
            </a:r>
            <a:r>
              <a:rPr lang="pt-BR" altLang="pt-BR" sz="2600" dirty="0">
                <a:latin typeface="Arial" panose="020B0604020202020204" pitchFamily="34" charset="0"/>
                <a:cs typeface="Arial" panose="020B0604020202020204" pitchFamily="34" charset="0"/>
              </a:rPr>
              <a:t>  Cr$ 4.750  (quatro   mil,   setecentos  e cinquenta cruzeiros) passou a expressar-se   NCr$4,75  (quatro cruzeiros novos e setenta e cinco centavos). </a:t>
            </a:r>
            <a:br>
              <a:rPr lang="pt-BR" altLang="pt-BR" sz="2600" dirty="0">
                <a:latin typeface="Arial" panose="020B0604020202020204" pitchFamily="34" charset="0"/>
                <a:cs typeface="Arial" panose="020B0604020202020204" pitchFamily="34" charset="0"/>
              </a:rPr>
            </a:br>
            <a:endParaRPr lang="pt-BR" altLang="pt-BR" sz="2600" dirty="0">
              <a:latin typeface="Arial" panose="020B0604020202020204" pitchFamily="34" charset="0"/>
              <a:cs typeface="Arial" panose="020B0604020202020204" pitchFamily="34" charset="0"/>
            </a:endParaRPr>
          </a:p>
          <a:p>
            <a:pPr marL="566738" indent="-457200">
              <a:buClrTx/>
              <a:buFont typeface="Wingdings" panose="05000000000000000000" pitchFamily="2" charset="2"/>
              <a:buChar char="§"/>
            </a:pPr>
            <a:endParaRPr lang="pt-BR" altLang="pt-BR" sz="2600" dirty="0">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5549E73-B1A0-4131-92B8-081F06D6B14F}"/>
              </a:ext>
            </a:extLst>
          </p:cNvPr>
          <p:cNvSpPr txBox="1">
            <a:spLocks/>
          </p:cNvSpPr>
          <p:nvPr/>
        </p:nvSpPr>
        <p:spPr>
          <a:xfrm>
            <a:off x="3200400" y="-152400"/>
            <a:ext cx="57912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As Moedas Brasileiras</a:t>
            </a:r>
          </a:p>
        </p:txBody>
      </p:sp>
    </p:spTree>
    <p:extLst>
      <p:ext uri="{BB962C8B-B14F-4D97-AF65-F5344CB8AC3E}">
        <p14:creationId xmlns:p14="http://schemas.microsoft.com/office/powerpoint/2010/main" val="717800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NCR$1-1967">
            <a:extLst>
              <a:ext uri="{FF2B5EF4-FFF2-40B4-BE49-F238E27FC236}">
                <a16:creationId xmlns:a16="http://schemas.microsoft.com/office/drawing/2014/main" id="{32D91D71-D644-40F3-8FD0-C0B3E9F51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33463"/>
            <a:ext cx="10580688" cy="4529137"/>
          </a:xfrm>
          <a:prstGeom prst="rect">
            <a:avLst/>
          </a:prstGeom>
          <a:noFill/>
          <a:ln w="9525">
            <a:solidFill>
              <a:schemeClr val="tx1"/>
            </a:solidFill>
            <a:miter lim="800000"/>
            <a:headEnd/>
            <a:tailEnd/>
          </a:ln>
          <a:effectLst>
            <a:outerShdw dist="197566"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3594DAB9-9DA0-40BD-80E4-2D398957DC27}"/>
              </a:ext>
            </a:extLst>
          </p:cNvPr>
          <p:cNvSpPr txBox="1">
            <a:spLocks/>
          </p:cNvSpPr>
          <p:nvPr/>
        </p:nvSpPr>
        <p:spPr>
          <a:xfrm>
            <a:off x="3200400" y="-152400"/>
            <a:ext cx="57912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As Moedas Brasileiras</a:t>
            </a:r>
          </a:p>
        </p:txBody>
      </p:sp>
    </p:spTree>
    <p:extLst>
      <p:ext uri="{BB962C8B-B14F-4D97-AF65-F5344CB8AC3E}">
        <p14:creationId xmlns:p14="http://schemas.microsoft.com/office/powerpoint/2010/main" val="1433699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4B5383C3-3E7D-4B51-9179-4EF8AE56398E}"/>
              </a:ext>
            </a:extLst>
          </p:cNvPr>
          <p:cNvSpPr txBox="1">
            <a:spLocks/>
          </p:cNvSpPr>
          <p:nvPr/>
        </p:nvSpPr>
        <p:spPr>
          <a:xfrm>
            <a:off x="304800" y="805072"/>
            <a:ext cx="11277600" cy="6172200"/>
          </a:xfrm>
          <a:prstGeom prst="rect">
            <a:avLst/>
          </a:prstGeom>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marL="566738" indent="-457200">
              <a:buClrTx/>
              <a:buSzPct val="101000"/>
              <a:buFont typeface="Wingdings" panose="05000000000000000000" pitchFamily="2" charset="2"/>
              <a:buChar char="§"/>
            </a:pPr>
            <a:r>
              <a:rPr lang="pt-BR" altLang="pt-BR" sz="2600" b="1" dirty="0">
                <a:latin typeface="Arial" panose="020B0604020202020204" pitchFamily="34" charset="0"/>
                <a:cs typeface="Arial" panose="020B0604020202020204" pitchFamily="34" charset="0"/>
              </a:rPr>
              <a:t>CRUZEIRO</a:t>
            </a:r>
            <a:br>
              <a:rPr lang="pt-BR" altLang="pt-BR" sz="2600" b="1" dirty="0">
                <a:latin typeface="Arial" panose="020B0604020202020204" pitchFamily="34" charset="0"/>
                <a:cs typeface="Arial" panose="020B0604020202020204" pitchFamily="34" charset="0"/>
              </a:rPr>
            </a:br>
            <a:r>
              <a:rPr lang="pt-BR" altLang="pt-BR" sz="2600" b="1" dirty="0">
                <a:latin typeface="Arial" panose="020B0604020202020204" pitchFamily="34" charset="0"/>
                <a:cs typeface="Arial" panose="020B0604020202020204" pitchFamily="34" charset="0"/>
              </a:rPr>
              <a:t>de </a:t>
            </a:r>
            <a:r>
              <a:rPr lang="pt-BR" altLang="pt-BR" sz="2600" b="1" dirty="0" err="1">
                <a:latin typeface="Arial" panose="020B0604020202020204" pitchFamily="34" charset="0"/>
                <a:cs typeface="Arial" panose="020B0604020202020204" pitchFamily="34" charset="0"/>
              </a:rPr>
              <a:t>NCr</a:t>
            </a:r>
            <a:r>
              <a:rPr lang="pt-BR" altLang="pt-BR" sz="2600" b="1" dirty="0">
                <a:latin typeface="Arial" panose="020B0604020202020204" pitchFamily="34" charset="0"/>
                <a:cs typeface="Arial" panose="020B0604020202020204" pitchFamily="34" charset="0"/>
              </a:rPr>
              <a:t>$ para Cr$</a:t>
            </a:r>
            <a:br>
              <a:rPr lang="pt-BR" altLang="pt-BR" sz="2600" b="1" dirty="0">
                <a:latin typeface="Arial" panose="020B0604020202020204" pitchFamily="34" charset="0"/>
                <a:cs typeface="Arial" panose="020B0604020202020204" pitchFamily="34" charset="0"/>
              </a:rPr>
            </a:br>
            <a:r>
              <a:rPr lang="pt-BR" altLang="pt-BR" sz="2600" b="1" dirty="0">
                <a:latin typeface="Arial" panose="020B0604020202020204" pitchFamily="34" charset="0"/>
                <a:cs typeface="Arial" panose="020B0604020202020204" pitchFamily="34" charset="0"/>
              </a:rPr>
              <a:t>(com centavos) - 15.05.1970</a:t>
            </a:r>
            <a:r>
              <a:rPr lang="pt-BR" altLang="pt-BR" sz="2600" dirty="0">
                <a:latin typeface="Arial" panose="020B0604020202020204" pitchFamily="34" charset="0"/>
                <a:cs typeface="Arial" panose="020B0604020202020204" pitchFamily="34" charset="0"/>
              </a:rPr>
              <a:t> </a:t>
            </a:r>
          </a:p>
          <a:p>
            <a:pPr marL="566738" indent="-457200" algn="just">
              <a:buClrTx/>
              <a:buSzPct val="101000"/>
              <a:buFont typeface="Wingdings" panose="05000000000000000000" pitchFamily="2" charset="2"/>
              <a:buChar char="§"/>
            </a:pPr>
            <a:r>
              <a:rPr lang="pt-BR" altLang="pt-BR" sz="2600" dirty="0">
                <a:latin typeface="Arial" panose="020B0604020202020204" pitchFamily="34" charset="0"/>
                <a:cs typeface="Arial" panose="020B0604020202020204" pitchFamily="34" charset="0"/>
              </a:rPr>
              <a:t>A   Resolução  nº 144,   de   31.03.1970   (D.O.U.   de 06.04.70),     do      Conselho Monetário Nacional, restabeleceu a denominação  CRUZEIRO, a  partir   de    15.05.1970, mantendo o centavo.</a:t>
            </a:r>
          </a:p>
          <a:p>
            <a:pPr marL="566738" indent="-457200" algn="just">
              <a:buClrTx/>
              <a:buSzPct val="101000"/>
              <a:buFont typeface="Wingdings" panose="05000000000000000000" pitchFamily="2" charset="2"/>
              <a:buChar char="§"/>
            </a:pPr>
            <a:endParaRPr lang="pt-BR" altLang="pt-BR" sz="1200" b="1" i="1" dirty="0">
              <a:latin typeface="Arial" panose="020B0604020202020204" pitchFamily="34" charset="0"/>
              <a:cs typeface="Arial" panose="020B0604020202020204" pitchFamily="34" charset="0"/>
            </a:endParaRPr>
          </a:p>
          <a:p>
            <a:pPr marL="566738" indent="-457200" algn="just">
              <a:buClrTx/>
              <a:buSzPct val="101000"/>
              <a:buFont typeface="Wingdings" panose="05000000000000000000" pitchFamily="2" charset="2"/>
              <a:buChar char="§"/>
            </a:pPr>
            <a:r>
              <a:rPr lang="pt-BR" altLang="pt-BR" sz="2500" b="1" i="1" dirty="0">
                <a:latin typeface="Arial" panose="020B0604020202020204" pitchFamily="34" charset="0"/>
                <a:cs typeface="Arial" panose="020B0604020202020204" pitchFamily="34" charset="0"/>
              </a:rPr>
              <a:t>Exemplo:</a:t>
            </a:r>
            <a:r>
              <a:rPr lang="pt-BR" altLang="pt-BR" sz="2500" dirty="0">
                <a:latin typeface="Arial" panose="020B0604020202020204" pitchFamily="34" charset="0"/>
                <a:cs typeface="Arial" panose="020B0604020202020204" pitchFamily="34" charset="0"/>
              </a:rPr>
              <a:t> </a:t>
            </a:r>
            <a:r>
              <a:rPr lang="pt-BR" altLang="pt-BR" sz="2500" dirty="0" err="1">
                <a:latin typeface="Arial" panose="020B0604020202020204" pitchFamily="34" charset="0"/>
                <a:cs typeface="Arial" panose="020B0604020202020204" pitchFamily="34" charset="0"/>
              </a:rPr>
              <a:t>NCr</a:t>
            </a:r>
            <a:r>
              <a:rPr lang="pt-BR" altLang="pt-BR" sz="2500" dirty="0">
                <a:latin typeface="Arial" panose="020B0604020202020204" pitchFamily="34" charset="0"/>
                <a:cs typeface="Arial" panose="020B0604020202020204" pitchFamily="34" charset="0"/>
              </a:rPr>
              <a:t>$ 4,75 (quatro cruzeiros novos e setenta e cinco centavos)   passou  a   expressar-se   Cr$ 4,75 (quatro cruzeiros e setenta  e  cinco centavos).   </a:t>
            </a:r>
            <a:r>
              <a:rPr lang="pt-BR" altLang="pt-BR" sz="2500" b="1" dirty="0">
                <a:latin typeface="Arial" panose="020B0604020202020204" pitchFamily="34" charset="0"/>
                <a:cs typeface="Arial" panose="020B0604020202020204" pitchFamily="34" charset="0"/>
              </a:rPr>
              <a:t>(sem centavos) 16.08.1984</a:t>
            </a:r>
            <a:r>
              <a:rPr lang="pt-BR" altLang="pt-BR" sz="2500" dirty="0">
                <a:latin typeface="Arial" panose="020B0604020202020204" pitchFamily="34" charset="0"/>
                <a:cs typeface="Arial" panose="020B0604020202020204" pitchFamily="34" charset="0"/>
              </a:rPr>
              <a:t>   A  Lei nº 7.214,   de 15.08.1984  (D.O.U. de 16.08.84),  extinguiu    a    fração    do    Cruzeiro  denominada   centavo.    Assim,   a    importância   do   exemplo,   Cr$ 4,75  (quatro   cruzeiros  e  setenta   e  cinco     centavos),     passou    a  escrever-se    Cr$ 4, eliminando-se  a  vírgula   e   os   algarismos   que   a sucediam.</a:t>
            </a:r>
            <a:br>
              <a:rPr lang="pt-BR" altLang="pt-BR" sz="2600" dirty="0">
                <a:latin typeface="Arial" panose="020B0604020202020204" pitchFamily="34" charset="0"/>
                <a:cs typeface="Arial" panose="020B0604020202020204" pitchFamily="34" charset="0"/>
              </a:rPr>
            </a:br>
            <a:endParaRPr lang="pt-BR" altLang="pt-BR" sz="2600" dirty="0">
              <a:latin typeface="Arial" panose="020B0604020202020204" pitchFamily="34" charset="0"/>
              <a:cs typeface="Arial" panose="020B0604020202020204" pitchFamily="34" charset="0"/>
            </a:endParaRPr>
          </a:p>
          <a:p>
            <a:pPr marL="566738" indent="-457200">
              <a:buClrTx/>
              <a:buSzPct val="101000"/>
              <a:buFont typeface="Wingdings" panose="05000000000000000000" pitchFamily="2" charset="2"/>
              <a:buChar char="§"/>
            </a:pPr>
            <a:endParaRPr lang="pt-BR" altLang="pt-BR" sz="2600" dirty="0">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F2558251-B520-45C7-9E10-2CD45791C83C}"/>
              </a:ext>
            </a:extLst>
          </p:cNvPr>
          <p:cNvSpPr txBox="1">
            <a:spLocks/>
          </p:cNvSpPr>
          <p:nvPr/>
        </p:nvSpPr>
        <p:spPr>
          <a:xfrm>
            <a:off x="3200400" y="-152400"/>
            <a:ext cx="57912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As Moedas Brasileiras</a:t>
            </a:r>
          </a:p>
        </p:txBody>
      </p:sp>
    </p:spTree>
    <p:extLst>
      <p:ext uri="{BB962C8B-B14F-4D97-AF65-F5344CB8AC3E}">
        <p14:creationId xmlns:p14="http://schemas.microsoft.com/office/powerpoint/2010/main" val="2025078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R$1-1970">
            <a:extLst>
              <a:ext uri="{FF2B5EF4-FFF2-40B4-BE49-F238E27FC236}">
                <a16:creationId xmlns:a16="http://schemas.microsoft.com/office/drawing/2014/main" id="{F402B084-1C4E-4DB2-BECB-811C92EA4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8388"/>
            <a:ext cx="10523538" cy="4494212"/>
          </a:xfrm>
          <a:prstGeom prst="rect">
            <a:avLst/>
          </a:prstGeom>
          <a:noFill/>
          <a:ln w="9525">
            <a:solidFill>
              <a:schemeClr val="tx1"/>
            </a:solidFill>
            <a:miter lim="800000"/>
            <a:headEnd/>
            <a:tailEnd/>
          </a:ln>
          <a:effectLst>
            <a:outerShdw dist="197566"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0FDE2985-BA3E-4655-8B78-9A5DFD99546C}"/>
              </a:ext>
            </a:extLst>
          </p:cNvPr>
          <p:cNvSpPr txBox="1">
            <a:spLocks/>
          </p:cNvSpPr>
          <p:nvPr/>
        </p:nvSpPr>
        <p:spPr>
          <a:xfrm>
            <a:off x="3200400" y="-152400"/>
            <a:ext cx="57912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As Moedas Brasileiras</a:t>
            </a:r>
          </a:p>
        </p:txBody>
      </p:sp>
    </p:spTree>
    <p:extLst>
      <p:ext uri="{BB962C8B-B14F-4D97-AF65-F5344CB8AC3E}">
        <p14:creationId xmlns:p14="http://schemas.microsoft.com/office/powerpoint/2010/main" val="3035687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3BCDC390-4849-4390-BCBE-0845C7C988F9}"/>
              </a:ext>
            </a:extLst>
          </p:cNvPr>
          <p:cNvSpPr txBox="1">
            <a:spLocks/>
          </p:cNvSpPr>
          <p:nvPr/>
        </p:nvSpPr>
        <p:spPr>
          <a:xfrm>
            <a:off x="304800" y="891209"/>
            <a:ext cx="11582400" cy="4864100"/>
          </a:xfrm>
          <a:prstGeom prst="rect">
            <a:avLst/>
          </a:prstGeom>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marL="566738" indent="-457200">
              <a:buClrTx/>
              <a:buSzPct val="102000"/>
              <a:buFont typeface="Wingdings" panose="05000000000000000000" pitchFamily="2" charset="2"/>
              <a:buChar char="§"/>
            </a:pPr>
            <a:r>
              <a:rPr lang="pt-BR" altLang="pt-BR" sz="2600" b="1" dirty="0">
                <a:latin typeface="Arial" panose="020B0604020202020204" pitchFamily="34" charset="0"/>
                <a:cs typeface="Arial" panose="020B0604020202020204" pitchFamily="34" charset="0"/>
              </a:rPr>
              <a:t>CRUZADO</a:t>
            </a:r>
            <a:br>
              <a:rPr lang="pt-BR" altLang="pt-BR" sz="2600" b="1" dirty="0">
                <a:latin typeface="Arial" panose="020B0604020202020204" pitchFamily="34" charset="0"/>
                <a:cs typeface="Arial" panose="020B0604020202020204" pitchFamily="34" charset="0"/>
              </a:rPr>
            </a:br>
            <a:r>
              <a:rPr lang="pt-BR" altLang="pt-BR" sz="2600" b="1" dirty="0">
                <a:latin typeface="Arial" panose="020B0604020202020204" pitchFamily="34" charset="0"/>
                <a:cs typeface="Arial" panose="020B0604020202020204" pitchFamily="34" charset="0"/>
              </a:rPr>
              <a:t>Cr$ 1000 = Cz$1</a:t>
            </a:r>
            <a:br>
              <a:rPr lang="pt-BR" altLang="pt-BR" sz="2600" b="1" dirty="0">
                <a:latin typeface="Arial" panose="020B0604020202020204" pitchFamily="34" charset="0"/>
                <a:cs typeface="Arial" panose="020B0604020202020204" pitchFamily="34" charset="0"/>
              </a:rPr>
            </a:br>
            <a:r>
              <a:rPr lang="pt-BR" altLang="pt-BR" sz="2600" b="1" dirty="0">
                <a:latin typeface="Arial" panose="020B0604020202020204" pitchFamily="34" charset="0"/>
                <a:cs typeface="Arial" panose="020B0604020202020204" pitchFamily="34" charset="0"/>
              </a:rPr>
              <a:t>(com centavos) - 28.02.1986</a:t>
            </a:r>
            <a:r>
              <a:rPr lang="pt-BR" altLang="pt-BR" sz="2600" dirty="0">
                <a:latin typeface="Arial" panose="020B0604020202020204" pitchFamily="34" charset="0"/>
                <a:cs typeface="Arial" panose="020B0604020202020204" pitchFamily="34" charset="0"/>
              </a:rPr>
              <a:t> </a:t>
            </a:r>
          </a:p>
          <a:p>
            <a:pPr marL="566738" indent="-457200" algn="just">
              <a:buClrTx/>
              <a:buSzPct val="102000"/>
              <a:buFont typeface="Wingdings" panose="05000000000000000000" pitchFamily="2" charset="2"/>
              <a:buChar char="§"/>
            </a:pPr>
            <a:r>
              <a:rPr lang="pt-BR" altLang="pt-BR" sz="2600" dirty="0">
                <a:latin typeface="Arial" panose="020B0604020202020204" pitchFamily="34" charset="0"/>
                <a:cs typeface="Arial" panose="020B0604020202020204" pitchFamily="34" charset="0"/>
              </a:rPr>
              <a:t>O  Decreto-lei   nº 2.283,   de  27.02.1986    (D.O.U. de 28.02.86), posteriormente   substituído  pelo   Decreto-lei   nº  2.284,   de   10.03.1986   (D.O.U. de 11.03.86), instituiu  o  CRUZADO  como  nova   unidade monetária, equivalente a   um   mil  cruzeiros,  restabelecendo   o centavo. A mudança de  padrão    foi disciplinada   pela     Resolução     nº  1.100,   de   28.02.1986,   do Conselho Monetário Nacional.</a:t>
            </a:r>
          </a:p>
          <a:p>
            <a:pPr marL="566738" indent="-457200">
              <a:buClrTx/>
              <a:buSzPct val="102000"/>
              <a:buFont typeface="Wingdings" panose="05000000000000000000" pitchFamily="2" charset="2"/>
              <a:buChar char="§"/>
            </a:pPr>
            <a:endParaRPr lang="pt-BR" altLang="pt-BR" sz="1200" b="1" i="1" dirty="0">
              <a:latin typeface="Arial" panose="020B0604020202020204" pitchFamily="34" charset="0"/>
              <a:cs typeface="Arial" panose="020B0604020202020204" pitchFamily="34" charset="0"/>
            </a:endParaRPr>
          </a:p>
          <a:p>
            <a:pPr marL="566738" indent="-457200" algn="just">
              <a:buClrTx/>
              <a:buSzPct val="102000"/>
              <a:buFont typeface="Wingdings" panose="05000000000000000000" pitchFamily="2" charset="2"/>
              <a:buChar char="§"/>
            </a:pPr>
            <a:r>
              <a:rPr lang="pt-BR" altLang="pt-BR" sz="2600" b="1" i="1" dirty="0">
                <a:latin typeface="Arial" panose="020B0604020202020204" pitchFamily="34" charset="0"/>
                <a:cs typeface="Arial" panose="020B0604020202020204" pitchFamily="34" charset="0"/>
              </a:rPr>
              <a:t>Exemplo:</a:t>
            </a:r>
            <a:r>
              <a:rPr lang="pt-BR" altLang="pt-BR" sz="2600" dirty="0">
                <a:latin typeface="Arial" panose="020B0604020202020204" pitchFamily="34" charset="0"/>
                <a:cs typeface="Arial" panose="020B0604020202020204" pitchFamily="34" charset="0"/>
              </a:rPr>
              <a:t>  Cr$  1.300.500  (um milhão,  trezentos mil  e quinhentos   cruzeiros)   passou   a   expressar-se   Cz$ 1.300,50  (um  mil  e  trezentos  cruzados  e  cinquenta centavos).</a:t>
            </a:r>
          </a:p>
        </p:txBody>
      </p:sp>
      <p:sp>
        <p:nvSpPr>
          <p:cNvPr id="5" name="Título 1">
            <a:extLst>
              <a:ext uri="{FF2B5EF4-FFF2-40B4-BE49-F238E27FC236}">
                <a16:creationId xmlns:a16="http://schemas.microsoft.com/office/drawing/2014/main" id="{F23E07C2-43A6-4D38-846D-7BDDB6BC4D9C}"/>
              </a:ext>
            </a:extLst>
          </p:cNvPr>
          <p:cNvSpPr txBox="1">
            <a:spLocks/>
          </p:cNvSpPr>
          <p:nvPr/>
        </p:nvSpPr>
        <p:spPr>
          <a:xfrm>
            <a:off x="3200400" y="-152400"/>
            <a:ext cx="57912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As Moedas Brasileiras</a:t>
            </a:r>
          </a:p>
        </p:txBody>
      </p:sp>
    </p:spTree>
    <p:extLst>
      <p:ext uri="{BB962C8B-B14F-4D97-AF65-F5344CB8AC3E}">
        <p14:creationId xmlns:p14="http://schemas.microsoft.com/office/powerpoint/2010/main" val="3687134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Z$10-1986">
            <a:extLst>
              <a:ext uri="{FF2B5EF4-FFF2-40B4-BE49-F238E27FC236}">
                <a16:creationId xmlns:a16="http://schemas.microsoft.com/office/drawing/2014/main" id="{39DF83C5-B24D-4722-8EA2-0AD5D129B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08075"/>
            <a:ext cx="10515600" cy="4530725"/>
          </a:xfrm>
          <a:prstGeom prst="rect">
            <a:avLst/>
          </a:prstGeom>
          <a:noFill/>
          <a:ln w="9525">
            <a:solidFill>
              <a:schemeClr val="tx1"/>
            </a:solidFill>
            <a:miter lim="800000"/>
            <a:headEnd/>
            <a:tailEnd/>
          </a:ln>
          <a:effectLst>
            <a:outerShdw dist="197566"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F910B990-2E85-46F2-8812-07C4816CB433}"/>
              </a:ext>
            </a:extLst>
          </p:cNvPr>
          <p:cNvSpPr txBox="1">
            <a:spLocks/>
          </p:cNvSpPr>
          <p:nvPr/>
        </p:nvSpPr>
        <p:spPr>
          <a:xfrm>
            <a:off x="3200400" y="-152400"/>
            <a:ext cx="57912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As Moedas Brasileiras</a:t>
            </a:r>
          </a:p>
        </p:txBody>
      </p:sp>
      <p:sp>
        <p:nvSpPr>
          <p:cNvPr id="2" name="Elipse 1">
            <a:extLst>
              <a:ext uri="{FF2B5EF4-FFF2-40B4-BE49-F238E27FC236}">
                <a16:creationId xmlns:a16="http://schemas.microsoft.com/office/drawing/2014/main" id="{C2FB9CD2-D2F7-4397-99FA-6D915B127AEB}"/>
              </a:ext>
            </a:extLst>
          </p:cNvPr>
          <p:cNvSpPr/>
          <p:nvPr/>
        </p:nvSpPr>
        <p:spPr>
          <a:xfrm>
            <a:off x="3525078" y="2292625"/>
            <a:ext cx="2332383" cy="2014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 name="Conector de Seta Reta 5">
            <a:extLst>
              <a:ext uri="{FF2B5EF4-FFF2-40B4-BE49-F238E27FC236}">
                <a16:creationId xmlns:a16="http://schemas.microsoft.com/office/drawing/2014/main" id="{2D8C23CD-BBE0-4231-94F4-180B3D5B252F}"/>
              </a:ext>
            </a:extLst>
          </p:cNvPr>
          <p:cNvCxnSpPr/>
          <p:nvPr/>
        </p:nvCxnSpPr>
        <p:spPr>
          <a:xfrm flipH="1">
            <a:off x="728870" y="3429000"/>
            <a:ext cx="2809460" cy="2534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9A01CFA2-94F8-49FB-BA49-11BE00D76128}"/>
              </a:ext>
            </a:extLst>
          </p:cNvPr>
          <p:cNvSpPr txBox="1"/>
          <p:nvPr/>
        </p:nvSpPr>
        <p:spPr>
          <a:xfrm>
            <a:off x="728870" y="5976731"/>
            <a:ext cx="10045147" cy="492443"/>
          </a:xfrm>
          <a:prstGeom prst="rect">
            <a:avLst/>
          </a:prstGeom>
          <a:noFill/>
          <a:ln w="28575">
            <a:solidFill>
              <a:srgbClr val="FF0000"/>
            </a:solidFill>
          </a:ln>
        </p:spPr>
        <p:txBody>
          <a:bodyPr wrap="square" rtlCol="0">
            <a:spAutoFit/>
          </a:bodyPr>
          <a:lstStyle/>
          <a:p>
            <a:r>
              <a:rPr lang="pt-BR" sz="2600" dirty="0">
                <a:solidFill>
                  <a:srgbClr val="FF0000"/>
                </a:solidFill>
              </a:rPr>
              <a:t>Os </a:t>
            </a:r>
            <a:r>
              <a:rPr lang="pt-BR" sz="2600" b="1" dirty="0">
                <a:solidFill>
                  <a:srgbClr val="FF0000"/>
                </a:solidFill>
              </a:rPr>
              <a:t>Cruzeiros</a:t>
            </a:r>
            <a:r>
              <a:rPr lang="pt-BR" sz="2600" dirty="0">
                <a:solidFill>
                  <a:srgbClr val="FF0000"/>
                </a:solidFill>
              </a:rPr>
              <a:t> transformados em </a:t>
            </a:r>
            <a:r>
              <a:rPr lang="pt-BR" sz="2600" b="1" dirty="0">
                <a:solidFill>
                  <a:srgbClr val="FF0000"/>
                </a:solidFill>
              </a:rPr>
              <a:t>Cruzados</a:t>
            </a:r>
            <a:r>
              <a:rPr lang="pt-BR" sz="2600" dirty="0">
                <a:solidFill>
                  <a:srgbClr val="FF0000"/>
                </a:solidFill>
              </a:rPr>
              <a:t> com um carimbo !</a:t>
            </a:r>
          </a:p>
        </p:txBody>
      </p:sp>
    </p:spTree>
    <p:extLst>
      <p:ext uri="{BB962C8B-B14F-4D97-AF65-F5344CB8AC3E}">
        <p14:creationId xmlns:p14="http://schemas.microsoft.com/office/powerpoint/2010/main" val="2568862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00557DAD-8E67-4C25-9BB0-25F02F2369AF}"/>
              </a:ext>
            </a:extLst>
          </p:cNvPr>
          <p:cNvSpPr txBox="1">
            <a:spLocks/>
          </p:cNvSpPr>
          <p:nvPr/>
        </p:nvSpPr>
        <p:spPr>
          <a:xfrm>
            <a:off x="304800" y="930968"/>
            <a:ext cx="11582400" cy="4711700"/>
          </a:xfrm>
          <a:prstGeom prst="rect">
            <a:avLst/>
          </a:prstGeom>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marL="566738" indent="-457200">
              <a:buClrTx/>
              <a:buSzPct val="100000"/>
              <a:buFont typeface="Wingdings" panose="05000000000000000000" pitchFamily="2" charset="2"/>
              <a:buChar char="§"/>
            </a:pPr>
            <a:r>
              <a:rPr lang="pt-BR" altLang="pt-BR" sz="2600" b="1" dirty="0">
                <a:latin typeface="Arial" panose="020B0604020202020204" pitchFamily="34" charset="0"/>
                <a:cs typeface="Arial" panose="020B0604020202020204" pitchFamily="34" charset="0"/>
              </a:rPr>
              <a:t>CRUZADO NOVO</a:t>
            </a:r>
            <a:br>
              <a:rPr lang="pt-BR" altLang="pt-BR" sz="2600" b="1" dirty="0">
                <a:latin typeface="Arial" panose="020B0604020202020204" pitchFamily="34" charset="0"/>
                <a:cs typeface="Arial" panose="020B0604020202020204" pitchFamily="34" charset="0"/>
              </a:rPr>
            </a:br>
            <a:r>
              <a:rPr lang="pt-BR" altLang="pt-BR" sz="2600" b="1" dirty="0">
                <a:latin typeface="Arial" panose="020B0604020202020204" pitchFamily="34" charset="0"/>
                <a:cs typeface="Arial" panose="020B0604020202020204" pitchFamily="34" charset="0"/>
              </a:rPr>
              <a:t>Cz$ 1000 = NCz$1</a:t>
            </a:r>
            <a:br>
              <a:rPr lang="pt-BR" altLang="pt-BR" sz="2600" b="1" dirty="0">
                <a:latin typeface="Arial" panose="020B0604020202020204" pitchFamily="34" charset="0"/>
                <a:cs typeface="Arial" panose="020B0604020202020204" pitchFamily="34" charset="0"/>
              </a:rPr>
            </a:br>
            <a:r>
              <a:rPr lang="pt-BR" altLang="pt-BR" sz="2600" b="1" dirty="0">
                <a:latin typeface="Arial" panose="020B0604020202020204" pitchFamily="34" charset="0"/>
                <a:cs typeface="Arial" panose="020B0604020202020204" pitchFamily="34" charset="0"/>
              </a:rPr>
              <a:t>(com centavos) - 16.01.1989</a:t>
            </a:r>
            <a:r>
              <a:rPr lang="pt-BR" altLang="pt-BR" sz="2600" dirty="0">
                <a:latin typeface="Arial" panose="020B0604020202020204" pitchFamily="34" charset="0"/>
                <a:cs typeface="Arial" panose="020B0604020202020204" pitchFamily="34" charset="0"/>
              </a:rPr>
              <a:t> </a:t>
            </a:r>
          </a:p>
          <a:p>
            <a:pPr marL="566738" indent="-457200">
              <a:buClrTx/>
              <a:buSzPct val="100000"/>
              <a:buFont typeface="Wingdings" panose="05000000000000000000" pitchFamily="2" charset="2"/>
              <a:buChar char="§"/>
            </a:pPr>
            <a:r>
              <a:rPr lang="pt-BR" altLang="pt-BR" sz="2600" dirty="0">
                <a:latin typeface="Arial" panose="020B0604020202020204" pitchFamily="34" charset="0"/>
                <a:cs typeface="Arial" panose="020B0604020202020204" pitchFamily="34" charset="0"/>
              </a:rPr>
              <a:t>A   Medida   Provisória   nº 32,  de  15.01.1989    (D.O.U. de 16.01.89),    convertida    na    Lei nº 7.730,    de  31.01.1989 (D.O.U. de 01.02.89), instituiu o CRUZADO NOVO como unidade   do    sistema    monetário, correspondente    a    um    mil   cruzados,   mantendo   o  centavo.  A   Resolução  nº 1.565,  de 16.01.1989, do Conselho Monetário Nacional, disciplinou a implantação do novo padrão. </a:t>
            </a:r>
          </a:p>
          <a:p>
            <a:pPr marL="566738" indent="-457200">
              <a:buClrTx/>
              <a:buSzPct val="100000"/>
              <a:buFont typeface="Wingdings" panose="05000000000000000000" pitchFamily="2" charset="2"/>
              <a:buChar char="§"/>
            </a:pPr>
            <a:endParaRPr lang="pt-BR" altLang="pt-BR" sz="1200" b="1" i="1" dirty="0">
              <a:latin typeface="Arial" panose="020B0604020202020204" pitchFamily="34" charset="0"/>
              <a:cs typeface="Arial" panose="020B0604020202020204" pitchFamily="34" charset="0"/>
            </a:endParaRPr>
          </a:p>
          <a:p>
            <a:pPr marL="566738" indent="-457200">
              <a:buClrTx/>
              <a:buSzPct val="100000"/>
              <a:buFont typeface="Wingdings" panose="05000000000000000000" pitchFamily="2" charset="2"/>
              <a:buChar char="§"/>
            </a:pPr>
            <a:r>
              <a:rPr lang="pt-BR" altLang="pt-BR" sz="2600" b="1" i="1" dirty="0">
                <a:latin typeface="Arial" panose="020B0604020202020204" pitchFamily="34" charset="0"/>
                <a:cs typeface="Arial" panose="020B0604020202020204" pitchFamily="34" charset="0"/>
              </a:rPr>
              <a:t>Exemplo:</a:t>
            </a:r>
            <a:r>
              <a:rPr lang="pt-BR" altLang="pt-BR" sz="2600" dirty="0">
                <a:latin typeface="Arial" panose="020B0604020202020204" pitchFamily="34" charset="0"/>
                <a:cs typeface="Arial" panose="020B0604020202020204" pitchFamily="34" charset="0"/>
              </a:rPr>
              <a:t> Cz$ 1.300,50  (um  mil  e  trezentos  cruzados  e  cinquenta  centavos)   passou   a   expressar-se   </a:t>
            </a:r>
            <a:r>
              <a:rPr lang="pt-BR" altLang="pt-BR" sz="2600" dirty="0" err="1">
                <a:latin typeface="Arial" panose="020B0604020202020204" pitchFamily="34" charset="0"/>
                <a:cs typeface="Arial" panose="020B0604020202020204" pitchFamily="34" charset="0"/>
              </a:rPr>
              <a:t>NCz</a:t>
            </a:r>
            <a:r>
              <a:rPr lang="pt-BR" altLang="pt-BR" sz="2600" dirty="0">
                <a:latin typeface="Arial" panose="020B0604020202020204" pitchFamily="34" charset="0"/>
                <a:cs typeface="Arial" panose="020B0604020202020204" pitchFamily="34" charset="0"/>
              </a:rPr>
              <a:t>$ 1,30 (um  cruzado novo e trinta centavos).</a:t>
            </a:r>
          </a:p>
        </p:txBody>
      </p:sp>
      <p:sp>
        <p:nvSpPr>
          <p:cNvPr id="5" name="Título 1">
            <a:extLst>
              <a:ext uri="{FF2B5EF4-FFF2-40B4-BE49-F238E27FC236}">
                <a16:creationId xmlns:a16="http://schemas.microsoft.com/office/drawing/2014/main" id="{0F8B15B8-E2CD-4D0A-930E-60609BF2238D}"/>
              </a:ext>
            </a:extLst>
          </p:cNvPr>
          <p:cNvSpPr txBox="1">
            <a:spLocks/>
          </p:cNvSpPr>
          <p:nvPr/>
        </p:nvSpPr>
        <p:spPr>
          <a:xfrm>
            <a:off x="3200400" y="-152400"/>
            <a:ext cx="57912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As Moedas Brasileiras</a:t>
            </a:r>
          </a:p>
        </p:txBody>
      </p:sp>
    </p:spTree>
    <p:extLst>
      <p:ext uri="{BB962C8B-B14F-4D97-AF65-F5344CB8AC3E}">
        <p14:creationId xmlns:p14="http://schemas.microsoft.com/office/powerpoint/2010/main" val="1439402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NCZ$1-1989">
            <a:extLst>
              <a:ext uri="{FF2B5EF4-FFF2-40B4-BE49-F238E27FC236}">
                <a16:creationId xmlns:a16="http://schemas.microsoft.com/office/drawing/2014/main" id="{962B8386-37AE-4F97-AD2C-E448E5B38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5" y="1066800"/>
            <a:ext cx="10550525" cy="4572000"/>
          </a:xfrm>
          <a:prstGeom prst="rect">
            <a:avLst/>
          </a:prstGeom>
          <a:noFill/>
          <a:ln w="9525">
            <a:solidFill>
              <a:schemeClr val="tx1"/>
            </a:solidFill>
            <a:miter lim="800000"/>
            <a:headEnd/>
            <a:tailEnd/>
          </a:ln>
          <a:effectLst>
            <a:outerShdw dist="197566"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6ABE47BF-3007-4F65-882E-AEF9E4F79154}"/>
              </a:ext>
            </a:extLst>
          </p:cNvPr>
          <p:cNvSpPr txBox="1">
            <a:spLocks/>
          </p:cNvSpPr>
          <p:nvPr/>
        </p:nvSpPr>
        <p:spPr>
          <a:xfrm>
            <a:off x="3200400" y="-152400"/>
            <a:ext cx="57912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As Moedas Brasileiras</a:t>
            </a:r>
          </a:p>
        </p:txBody>
      </p:sp>
      <p:sp>
        <p:nvSpPr>
          <p:cNvPr id="2" name="Retângulo 1">
            <a:extLst>
              <a:ext uri="{FF2B5EF4-FFF2-40B4-BE49-F238E27FC236}">
                <a16:creationId xmlns:a16="http://schemas.microsoft.com/office/drawing/2014/main" id="{6CF98189-7B66-4918-9E7D-92DD55480FB4}"/>
              </a:ext>
            </a:extLst>
          </p:cNvPr>
          <p:cNvSpPr/>
          <p:nvPr/>
        </p:nvSpPr>
        <p:spPr>
          <a:xfrm>
            <a:off x="3750365" y="2650435"/>
            <a:ext cx="2107096" cy="17757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62798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35DB6325-FF0A-4B10-8909-5A048ECB3ABE}"/>
              </a:ext>
            </a:extLst>
          </p:cNvPr>
          <p:cNvSpPr txBox="1">
            <a:spLocks/>
          </p:cNvSpPr>
          <p:nvPr/>
        </p:nvSpPr>
        <p:spPr>
          <a:xfrm>
            <a:off x="304800" y="1007168"/>
            <a:ext cx="11506200" cy="4787900"/>
          </a:xfrm>
          <a:prstGeom prst="rect">
            <a:avLst/>
          </a:prstGeom>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marL="566738" indent="-457200">
              <a:buClrTx/>
              <a:buSzPct val="101000"/>
              <a:buFont typeface="Wingdings" panose="05000000000000000000" pitchFamily="2" charset="2"/>
              <a:buChar char="§"/>
            </a:pPr>
            <a:r>
              <a:rPr lang="pt-BR" altLang="pt-BR" sz="2600" b="1" dirty="0">
                <a:latin typeface="Arial" panose="020B0604020202020204" pitchFamily="34" charset="0"/>
                <a:cs typeface="Arial" panose="020B0604020202020204" pitchFamily="34" charset="0"/>
              </a:rPr>
              <a:t>CRUZEIRO</a:t>
            </a:r>
            <a:br>
              <a:rPr lang="pt-BR" altLang="pt-BR" sz="2600" b="1" dirty="0">
                <a:latin typeface="Arial" panose="020B0604020202020204" pitchFamily="34" charset="0"/>
                <a:cs typeface="Arial" panose="020B0604020202020204" pitchFamily="34" charset="0"/>
              </a:rPr>
            </a:br>
            <a:r>
              <a:rPr lang="pt-BR" altLang="pt-BR" sz="2600" b="1" dirty="0">
                <a:latin typeface="Arial" panose="020B0604020202020204" pitchFamily="34" charset="0"/>
                <a:cs typeface="Arial" panose="020B0604020202020204" pitchFamily="34" charset="0"/>
              </a:rPr>
              <a:t>de </a:t>
            </a:r>
            <a:r>
              <a:rPr lang="pt-BR" altLang="pt-BR" sz="2600" b="1" dirty="0" err="1">
                <a:latin typeface="Arial" panose="020B0604020202020204" pitchFamily="34" charset="0"/>
                <a:cs typeface="Arial" panose="020B0604020202020204" pitchFamily="34" charset="0"/>
              </a:rPr>
              <a:t>NCz</a:t>
            </a:r>
            <a:r>
              <a:rPr lang="pt-BR" altLang="pt-BR" sz="2600" b="1" dirty="0">
                <a:latin typeface="Arial" panose="020B0604020202020204" pitchFamily="34" charset="0"/>
                <a:cs typeface="Arial" panose="020B0604020202020204" pitchFamily="34" charset="0"/>
              </a:rPr>
              <a:t>$ para Cr$</a:t>
            </a:r>
            <a:br>
              <a:rPr lang="pt-BR" altLang="pt-BR" sz="2600" b="1" dirty="0">
                <a:latin typeface="Arial" panose="020B0604020202020204" pitchFamily="34" charset="0"/>
                <a:cs typeface="Arial" panose="020B0604020202020204" pitchFamily="34" charset="0"/>
              </a:rPr>
            </a:br>
            <a:r>
              <a:rPr lang="pt-BR" altLang="pt-BR" sz="2600" b="1" dirty="0">
                <a:latin typeface="Arial" panose="020B0604020202020204" pitchFamily="34" charset="0"/>
                <a:cs typeface="Arial" panose="020B0604020202020204" pitchFamily="34" charset="0"/>
              </a:rPr>
              <a:t>(com centavos) - 16.03.1990</a:t>
            </a:r>
            <a:r>
              <a:rPr lang="pt-BR" altLang="pt-BR" sz="2600" dirty="0">
                <a:latin typeface="Arial" panose="020B0604020202020204" pitchFamily="34" charset="0"/>
                <a:cs typeface="Arial" panose="020B0604020202020204" pitchFamily="34" charset="0"/>
              </a:rPr>
              <a:t> </a:t>
            </a:r>
          </a:p>
          <a:p>
            <a:pPr marL="566738" indent="-457200" algn="just">
              <a:buClrTx/>
              <a:buSzPct val="101000"/>
              <a:buFont typeface="Wingdings" panose="05000000000000000000" pitchFamily="2" charset="2"/>
              <a:buChar char="§"/>
            </a:pPr>
            <a:r>
              <a:rPr lang="pt-BR" altLang="pt-BR" sz="2600" dirty="0">
                <a:latin typeface="Arial" panose="020B0604020202020204" pitchFamily="34" charset="0"/>
                <a:cs typeface="Arial" panose="020B0604020202020204" pitchFamily="34" charset="0"/>
              </a:rPr>
              <a:t>A   Medida Provisória   nº 168,   de  15.03.1990 (D.O.U. de   16.03.90),    convertida na Lei    nº 8.024,   de  12.04.1990 ( D.O.U.   De   13.04.90),   restabeleceu a denominação CRUZEIRO para a moeda, correspondendo um  cruzeiro  a  um  cruzado  novo.  Ficou  mantido  o centavo. A mudança de padrão foi regulamentada pela Resolução          nº 1.689,   de   18.03.1990,   do  Conselho Monetário Nacional.</a:t>
            </a:r>
          </a:p>
          <a:p>
            <a:pPr marL="566738" indent="-457200">
              <a:buClrTx/>
              <a:buSzPct val="101000"/>
              <a:buFont typeface="Wingdings" panose="05000000000000000000" pitchFamily="2" charset="2"/>
              <a:buChar char="§"/>
            </a:pPr>
            <a:endParaRPr lang="pt-BR" altLang="pt-BR" sz="1200" b="1" i="1" dirty="0">
              <a:latin typeface="Arial" panose="020B0604020202020204" pitchFamily="34" charset="0"/>
              <a:cs typeface="Arial" panose="020B0604020202020204" pitchFamily="34" charset="0"/>
            </a:endParaRPr>
          </a:p>
          <a:p>
            <a:pPr marL="566738" indent="-457200" algn="just">
              <a:buClrTx/>
              <a:buSzPct val="101000"/>
              <a:buFont typeface="Wingdings" panose="05000000000000000000" pitchFamily="2" charset="2"/>
              <a:buChar char="§"/>
            </a:pPr>
            <a:r>
              <a:rPr lang="pt-BR" altLang="pt-BR" sz="2600" b="1" i="1" dirty="0">
                <a:latin typeface="Arial" panose="020B0604020202020204" pitchFamily="34" charset="0"/>
                <a:cs typeface="Arial" panose="020B0604020202020204" pitchFamily="34" charset="0"/>
              </a:rPr>
              <a:t>Exemplo:</a:t>
            </a:r>
            <a:r>
              <a:rPr lang="pt-BR" altLang="pt-BR" sz="2600" dirty="0">
                <a:latin typeface="Arial" panose="020B0604020202020204" pitchFamily="34" charset="0"/>
                <a:cs typeface="Arial" panose="020B0604020202020204" pitchFamily="34" charset="0"/>
              </a:rPr>
              <a:t>  </a:t>
            </a:r>
            <a:r>
              <a:rPr lang="pt-BR" altLang="pt-BR" sz="2600" dirty="0" err="1">
                <a:latin typeface="Arial" panose="020B0604020202020204" pitchFamily="34" charset="0"/>
                <a:cs typeface="Arial" panose="020B0604020202020204" pitchFamily="34" charset="0"/>
              </a:rPr>
              <a:t>NCz</a:t>
            </a:r>
            <a:r>
              <a:rPr lang="pt-BR" altLang="pt-BR" sz="2600" dirty="0">
                <a:latin typeface="Arial" panose="020B0604020202020204" pitchFamily="34" charset="0"/>
                <a:cs typeface="Arial" panose="020B0604020202020204" pitchFamily="34" charset="0"/>
              </a:rPr>
              <a:t>$  1.500,00     (um   mil   e   quinhentos cruzados novos)  passou  a  expressar-se Cr$ 1.500,00 (um mil e quinhentos cruzeiros).</a:t>
            </a:r>
          </a:p>
        </p:txBody>
      </p:sp>
      <p:sp>
        <p:nvSpPr>
          <p:cNvPr id="5" name="Título 1">
            <a:extLst>
              <a:ext uri="{FF2B5EF4-FFF2-40B4-BE49-F238E27FC236}">
                <a16:creationId xmlns:a16="http://schemas.microsoft.com/office/drawing/2014/main" id="{7ECDEFFB-2814-4D89-96DE-761D02D603F4}"/>
              </a:ext>
            </a:extLst>
          </p:cNvPr>
          <p:cNvSpPr txBox="1">
            <a:spLocks/>
          </p:cNvSpPr>
          <p:nvPr/>
        </p:nvSpPr>
        <p:spPr>
          <a:xfrm>
            <a:off x="3200400" y="-152400"/>
            <a:ext cx="57912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As Moedas Brasileiras</a:t>
            </a:r>
          </a:p>
        </p:txBody>
      </p:sp>
    </p:spTree>
    <p:extLst>
      <p:ext uri="{BB962C8B-B14F-4D97-AF65-F5344CB8AC3E}">
        <p14:creationId xmlns:p14="http://schemas.microsoft.com/office/powerpoint/2010/main" val="335456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03967882-1F37-4808-BECC-594AAD59F124}"/>
              </a:ext>
            </a:extLst>
          </p:cNvPr>
          <p:cNvSpPr>
            <a:spLocks noGrp="1"/>
          </p:cNvSpPr>
          <p:nvPr>
            <p:ph sz="quarter" idx="1"/>
          </p:nvPr>
        </p:nvSpPr>
        <p:spPr>
          <a:xfrm>
            <a:off x="106017" y="304800"/>
            <a:ext cx="11953461" cy="6553200"/>
          </a:xfrm>
        </p:spPr>
        <p:txBody>
          <a:bodyPr>
            <a:normAutofit/>
          </a:bodyPr>
          <a:lstStyle/>
          <a:p>
            <a:pPr algn="just">
              <a:buClr>
                <a:schemeClr val="tx1"/>
              </a:buClr>
              <a:buFont typeface="Wingdings" panose="05000000000000000000" pitchFamily="2" charset="2"/>
              <a:buChar char="§"/>
            </a:pPr>
            <a:r>
              <a:rPr lang="pt-BR" b="1" dirty="0">
                <a:latin typeface="Arial" panose="020B0604020202020204" pitchFamily="34" charset="0"/>
                <a:cs typeface="Arial" panose="020B0604020202020204" pitchFamily="34" charset="0"/>
              </a:rPr>
              <a:t>Adicionalmente</a:t>
            </a:r>
          </a:p>
          <a:p>
            <a:pPr algn="just">
              <a:buClr>
                <a:schemeClr val="tx1"/>
              </a:buClr>
              <a:buFont typeface="Wingdings" panose="05000000000000000000" pitchFamily="2" charset="2"/>
              <a:buChar char="§"/>
            </a:pPr>
            <a:endParaRPr lang="pt-BR" sz="1200" b="1" dirty="0">
              <a:latin typeface="Arial" panose="020B0604020202020204" pitchFamily="34" charset="0"/>
              <a:cs typeface="Arial" panose="020B0604020202020204" pitchFamily="34" charset="0"/>
            </a:endParaRPr>
          </a:p>
          <a:p>
            <a:pPr algn="just">
              <a:buClr>
                <a:schemeClr val="tx1"/>
              </a:buClr>
              <a:buFont typeface="Wingdings" panose="05000000000000000000" pitchFamily="2" charset="2"/>
              <a:buChar char="§"/>
            </a:pPr>
            <a:r>
              <a:rPr lang="pt-BR" sz="2900" b="1" dirty="0">
                <a:latin typeface="Arial" panose="020B0604020202020204" pitchFamily="34" charset="0"/>
                <a:cs typeface="Arial" panose="020B0604020202020204" pitchFamily="34" charset="0"/>
              </a:rPr>
              <a:t>Artigos Diversos (site)</a:t>
            </a:r>
          </a:p>
          <a:p>
            <a:pPr algn="just">
              <a:buClr>
                <a:schemeClr val="tx1"/>
              </a:buClr>
              <a:buFont typeface="Wingdings" panose="05000000000000000000" pitchFamily="2" charset="2"/>
              <a:buChar char="§"/>
            </a:pPr>
            <a:endParaRPr lang="pt-BR" sz="400" b="1" dirty="0">
              <a:latin typeface="Arial" panose="020B0604020202020204" pitchFamily="34" charset="0"/>
              <a:cs typeface="Arial" panose="020B0604020202020204" pitchFamily="34" charset="0"/>
            </a:endParaRPr>
          </a:p>
          <a:p>
            <a:pPr algn="just">
              <a:buClr>
                <a:schemeClr val="tx1"/>
              </a:buClr>
              <a:buFont typeface="Wingdings" panose="05000000000000000000" pitchFamily="2" charset="2"/>
              <a:buChar char="§"/>
            </a:pPr>
            <a:r>
              <a:rPr lang="pt-BR" sz="2900" b="1" dirty="0">
                <a:latin typeface="Arial" panose="020B0604020202020204" pitchFamily="34" charset="0"/>
                <a:cs typeface="Arial" panose="020B0604020202020204" pitchFamily="34" charset="0"/>
              </a:rPr>
              <a:t>Leituras Úteis Sobre Conjuntura Econômica</a:t>
            </a:r>
            <a:endParaRPr lang="pt-BR" sz="2900" dirty="0">
              <a:latin typeface="Arial" panose="020B0604020202020204" pitchFamily="34" charset="0"/>
              <a:cs typeface="Arial" panose="020B0604020202020204" pitchFamily="34" charset="0"/>
            </a:endParaRPr>
          </a:p>
          <a:p>
            <a:pPr lvl="1" algn="just">
              <a:buClr>
                <a:schemeClr val="tx1"/>
              </a:buClr>
              <a:buFont typeface="Wingdings" panose="05000000000000000000" pitchFamily="2" charset="2"/>
              <a:buChar char="§"/>
            </a:pPr>
            <a:r>
              <a:rPr lang="pt-BR" sz="2600" dirty="0">
                <a:latin typeface="Arial" panose="020B0604020202020204" pitchFamily="34" charset="0"/>
                <a:cs typeface="Arial" panose="020B0604020202020204" pitchFamily="34" charset="0"/>
              </a:rPr>
              <a:t>Relatório de Mercado – Relatório Focus (BCB)→ Expectativas de Mercado</a:t>
            </a:r>
          </a:p>
          <a:p>
            <a:pPr lvl="1" algn="just">
              <a:buClr>
                <a:schemeClr val="tx1"/>
              </a:buClr>
              <a:buFont typeface="Wingdings" panose="05000000000000000000" pitchFamily="2" charset="2"/>
              <a:buChar char="§"/>
            </a:pPr>
            <a:r>
              <a:rPr lang="pt-BR" sz="2600" dirty="0">
                <a:latin typeface="Arial" panose="020B0604020202020204" pitchFamily="34" charset="0"/>
                <a:cs typeface="Arial" panose="020B0604020202020204" pitchFamily="34" charset="0"/>
              </a:rPr>
              <a:t>Ata do Copom (BCB) → Publicada 1 semana após a reunião do Copom</a:t>
            </a:r>
          </a:p>
          <a:p>
            <a:pPr lvl="1" algn="just">
              <a:buClr>
                <a:schemeClr val="tx1"/>
              </a:buClr>
              <a:buFont typeface="Wingdings" panose="05000000000000000000" pitchFamily="2" charset="2"/>
              <a:buChar char="§"/>
            </a:pPr>
            <a:r>
              <a:rPr lang="pt-BR" sz="2600" dirty="0">
                <a:latin typeface="Arial" panose="020B0604020202020204" pitchFamily="34" charset="0"/>
                <a:cs typeface="Arial" panose="020B0604020202020204" pitchFamily="34" charset="0"/>
              </a:rPr>
              <a:t>Relatório do IBGE – Contas Nacionais</a:t>
            </a:r>
          </a:p>
          <a:p>
            <a:pPr lvl="1" algn="just">
              <a:buClr>
                <a:schemeClr val="tx1"/>
              </a:buClr>
              <a:buFont typeface="Wingdings" panose="05000000000000000000" pitchFamily="2" charset="2"/>
              <a:buChar char="§"/>
            </a:pPr>
            <a:r>
              <a:rPr lang="pt-BR" sz="2600" dirty="0">
                <a:latin typeface="Arial" panose="020B0604020202020204" pitchFamily="34" charset="0"/>
                <a:cs typeface="Arial" panose="020B0604020202020204" pitchFamily="34" charset="0"/>
              </a:rPr>
              <a:t>Relatório Trimestral de Inflação (BCB) → Publicação Mais Técnica</a:t>
            </a:r>
          </a:p>
          <a:p>
            <a:pPr lvl="1" algn="just">
              <a:buClr>
                <a:schemeClr val="tx1"/>
              </a:buClr>
              <a:buFont typeface="Wingdings" panose="05000000000000000000" pitchFamily="2" charset="2"/>
              <a:buChar char="§"/>
            </a:pPr>
            <a:r>
              <a:rPr lang="pt-BR" sz="2600" dirty="0">
                <a:latin typeface="Arial" panose="020B0604020202020204" pitchFamily="34" charset="0"/>
                <a:cs typeface="Arial" panose="020B0604020202020204" pitchFamily="34" charset="0"/>
              </a:rPr>
              <a:t>Carta de Conjuntura (IPEA) → Essencial</a:t>
            </a:r>
          </a:p>
          <a:p>
            <a:pPr lvl="1" algn="just">
              <a:buClr>
                <a:schemeClr val="tx1"/>
              </a:buClr>
              <a:buFont typeface="Wingdings" panose="05000000000000000000" pitchFamily="2" charset="2"/>
              <a:buChar char="§"/>
            </a:pPr>
            <a:r>
              <a:rPr lang="pt-BR" sz="2600" dirty="0">
                <a:latin typeface="Arial" panose="020B0604020202020204" pitchFamily="34" charset="0"/>
                <a:cs typeface="Arial" panose="020B0604020202020204" pitchFamily="34" charset="0"/>
              </a:rPr>
              <a:t>World </a:t>
            </a:r>
            <a:r>
              <a:rPr lang="pt-BR" sz="2600" dirty="0" err="1">
                <a:latin typeface="Arial" panose="020B0604020202020204" pitchFamily="34" charset="0"/>
                <a:cs typeface="Arial" panose="020B0604020202020204" pitchFamily="34" charset="0"/>
              </a:rPr>
              <a:t>Economic</a:t>
            </a:r>
            <a:r>
              <a:rPr lang="pt-BR" sz="2600" dirty="0">
                <a:latin typeface="Arial" panose="020B0604020202020204" pitchFamily="34" charset="0"/>
                <a:cs typeface="Arial" panose="020B0604020202020204" pitchFamily="34" charset="0"/>
              </a:rPr>
              <a:t> Outlook (IMF) → Conjuntura Internacional</a:t>
            </a:r>
          </a:p>
          <a:p>
            <a:pPr lvl="1" algn="just">
              <a:buClr>
                <a:schemeClr val="tx1"/>
              </a:buClr>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972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R$50-1990">
            <a:extLst>
              <a:ext uri="{FF2B5EF4-FFF2-40B4-BE49-F238E27FC236}">
                <a16:creationId xmlns:a16="http://schemas.microsoft.com/office/drawing/2014/main" id="{6FDAA010-046A-4258-8C8F-7930E0584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12838"/>
            <a:ext cx="10668000" cy="4525962"/>
          </a:xfrm>
          <a:prstGeom prst="rect">
            <a:avLst/>
          </a:prstGeom>
          <a:noFill/>
          <a:ln w="9525">
            <a:solidFill>
              <a:schemeClr val="tx1"/>
            </a:solidFill>
            <a:miter lim="800000"/>
            <a:headEnd/>
            <a:tailEnd/>
          </a:ln>
          <a:effectLst>
            <a:outerShdw dist="197566"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5E614590-8D50-48AB-9EFC-EBFE2F1BE9F8}"/>
              </a:ext>
            </a:extLst>
          </p:cNvPr>
          <p:cNvSpPr txBox="1">
            <a:spLocks/>
          </p:cNvSpPr>
          <p:nvPr/>
        </p:nvSpPr>
        <p:spPr>
          <a:xfrm>
            <a:off x="3200400" y="-152400"/>
            <a:ext cx="57912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As Moedas Brasileiras</a:t>
            </a:r>
          </a:p>
        </p:txBody>
      </p:sp>
      <p:sp>
        <p:nvSpPr>
          <p:cNvPr id="6" name="Retângulo 5">
            <a:extLst>
              <a:ext uri="{FF2B5EF4-FFF2-40B4-BE49-F238E27FC236}">
                <a16:creationId xmlns:a16="http://schemas.microsoft.com/office/drawing/2014/main" id="{88F99558-9C2B-44BA-8AAC-0D151BFB53CA}"/>
              </a:ext>
            </a:extLst>
          </p:cNvPr>
          <p:cNvSpPr/>
          <p:nvPr/>
        </p:nvSpPr>
        <p:spPr>
          <a:xfrm>
            <a:off x="4015407" y="2504661"/>
            <a:ext cx="2107096" cy="13782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03093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9BC59A66-03F6-4A7B-94DF-70F6025CE177}"/>
              </a:ext>
            </a:extLst>
          </p:cNvPr>
          <p:cNvSpPr txBox="1">
            <a:spLocks/>
          </p:cNvSpPr>
          <p:nvPr/>
        </p:nvSpPr>
        <p:spPr>
          <a:xfrm>
            <a:off x="304800" y="841514"/>
            <a:ext cx="11506200" cy="4953000"/>
          </a:xfrm>
          <a:prstGeom prst="rect">
            <a:avLst/>
          </a:prstGeom>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marL="566738" indent="-457200">
              <a:buClrTx/>
              <a:buSzPct val="100000"/>
              <a:buFont typeface="Wingdings" panose="05000000000000000000" pitchFamily="2" charset="2"/>
              <a:buChar char="§"/>
            </a:pPr>
            <a:r>
              <a:rPr lang="pt-BR" altLang="pt-BR" sz="2600" b="1" dirty="0">
                <a:latin typeface="Arial" panose="020B0604020202020204" pitchFamily="34" charset="0"/>
                <a:cs typeface="Arial" panose="020B0604020202020204" pitchFamily="34" charset="0"/>
              </a:rPr>
              <a:t>CRUZEIRO REAL</a:t>
            </a:r>
            <a:br>
              <a:rPr lang="pt-BR" altLang="pt-BR" sz="2600" b="1" dirty="0">
                <a:latin typeface="Arial" panose="020B0604020202020204" pitchFamily="34" charset="0"/>
                <a:cs typeface="Arial" panose="020B0604020202020204" pitchFamily="34" charset="0"/>
              </a:rPr>
            </a:br>
            <a:r>
              <a:rPr lang="pt-BR" altLang="pt-BR" sz="2600" b="1" dirty="0">
                <a:latin typeface="Arial" panose="020B0604020202020204" pitchFamily="34" charset="0"/>
                <a:cs typeface="Arial" panose="020B0604020202020204" pitchFamily="34" charset="0"/>
              </a:rPr>
              <a:t>Cr$ 1000 = CR$ 1</a:t>
            </a:r>
            <a:br>
              <a:rPr lang="pt-BR" altLang="pt-BR" sz="2600" b="1" dirty="0">
                <a:latin typeface="Arial" panose="020B0604020202020204" pitchFamily="34" charset="0"/>
                <a:cs typeface="Arial" panose="020B0604020202020204" pitchFamily="34" charset="0"/>
              </a:rPr>
            </a:br>
            <a:r>
              <a:rPr lang="pt-BR" altLang="pt-BR" sz="2600" b="1" dirty="0">
                <a:latin typeface="Arial" panose="020B0604020202020204" pitchFamily="34" charset="0"/>
                <a:cs typeface="Arial" panose="020B0604020202020204" pitchFamily="34" charset="0"/>
              </a:rPr>
              <a:t>(com centavos) - 01.08.1993</a:t>
            </a:r>
            <a:r>
              <a:rPr lang="pt-BR" altLang="pt-BR" sz="2600" dirty="0">
                <a:latin typeface="Arial" panose="020B0604020202020204" pitchFamily="34" charset="0"/>
                <a:cs typeface="Arial" panose="020B0604020202020204" pitchFamily="34" charset="0"/>
              </a:rPr>
              <a:t> </a:t>
            </a:r>
          </a:p>
          <a:p>
            <a:pPr marL="566738" indent="-457200" algn="just">
              <a:buClrTx/>
              <a:buSzPct val="100000"/>
              <a:buFont typeface="Wingdings" panose="05000000000000000000" pitchFamily="2" charset="2"/>
              <a:buChar char="§"/>
            </a:pPr>
            <a:r>
              <a:rPr lang="pt-BR" altLang="pt-BR" sz="2600" dirty="0">
                <a:latin typeface="Arial" panose="020B0604020202020204" pitchFamily="34" charset="0"/>
                <a:cs typeface="Arial" panose="020B0604020202020204" pitchFamily="34" charset="0"/>
              </a:rPr>
              <a:t>A    Medida    Provisória    nº 336,    de    28.07.1993   (D.O.U. de 29.07.93),  convertida na Lei nº 8.697, de 27.08.1993    (D.O.U.  De   28.08.93), instituiu  o   CRUZEIRO   REAL,    a   partir    de  01.08.1993,    em   substituição  ao  Cruzeiro,  equivalendo um  cruzeiro  real  a   um  mil  cruzeiros,   com  a  manutenção  do centavo.  A Resolução  nº 2.010,  de 28.07.1993, do Conselho Monetário   Nacional,  disciplinou a mudança na unidade do sistema monetário.</a:t>
            </a:r>
          </a:p>
          <a:p>
            <a:pPr marL="566738" indent="-457200">
              <a:buClrTx/>
              <a:buSzPct val="100000"/>
              <a:buFont typeface="Wingdings" panose="05000000000000000000" pitchFamily="2" charset="2"/>
              <a:buChar char="§"/>
            </a:pPr>
            <a:endParaRPr lang="pt-BR" altLang="pt-BR" sz="1200" b="1" i="1" dirty="0">
              <a:latin typeface="Arial" panose="020B0604020202020204" pitchFamily="34" charset="0"/>
              <a:cs typeface="Arial" panose="020B0604020202020204" pitchFamily="34" charset="0"/>
            </a:endParaRPr>
          </a:p>
          <a:p>
            <a:pPr marL="566738" indent="-457200" algn="just">
              <a:buClrTx/>
              <a:buSzPct val="100000"/>
              <a:buFont typeface="Wingdings" panose="05000000000000000000" pitchFamily="2" charset="2"/>
              <a:buChar char="§"/>
            </a:pPr>
            <a:r>
              <a:rPr lang="pt-BR" altLang="pt-BR" sz="2600" b="1" i="1" dirty="0">
                <a:latin typeface="Arial" panose="020B0604020202020204" pitchFamily="34" charset="0"/>
                <a:cs typeface="Arial" panose="020B0604020202020204" pitchFamily="34" charset="0"/>
              </a:rPr>
              <a:t>Exemplo:</a:t>
            </a:r>
            <a:r>
              <a:rPr lang="pt-BR" altLang="pt-BR" sz="2600" dirty="0">
                <a:latin typeface="Arial" panose="020B0604020202020204" pitchFamily="34" charset="0"/>
                <a:cs typeface="Arial" panose="020B0604020202020204" pitchFamily="34" charset="0"/>
              </a:rPr>
              <a:t>  Cr$ 1.700.500,00  (um milhão,  setecentos mil e quinhentos cruzeiros)  passou  a   expressar-se CR$ 1.700,50 (um mil e setecentos  cruzeiros reais e </a:t>
            </a:r>
            <a:r>
              <a:rPr lang="pt-BR" altLang="pt-BR" sz="2600" dirty="0" err="1">
                <a:latin typeface="Arial" panose="020B0604020202020204" pitchFamily="34" charset="0"/>
                <a:cs typeface="Arial" panose="020B0604020202020204" pitchFamily="34" charset="0"/>
              </a:rPr>
              <a:t>cinqüenta</a:t>
            </a:r>
            <a:r>
              <a:rPr lang="pt-BR" altLang="pt-BR" sz="2600" dirty="0">
                <a:latin typeface="Arial" panose="020B0604020202020204" pitchFamily="34" charset="0"/>
                <a:cs typeface="Arial" panose="020B0604020202020204" pitchFamily="34" charset="0"/>
              </a:rPr>
              <a:t> centavos).</a:t>
            </a:r>
          </a:p>
        </p:txBody>
      </p:sp>
      <p:sp>
        <p:nvSpPr>
          <p:cNvPr id="5" name="Título 1">
            <a:extLst>
              <a:ext uri="{FF2B5EF4-FFF2-40B4-BE49-F238E27FC236}">
                <a16:creationId xmlns:a16="http://schemas.microsoft.com/office/drawing/2014/main" id="{F634033B-5D4F-4372-9846-9B2C53487E68}"/>
              </a:ext>
            </a:extLst>
          </p:cNvPr>
          <p:cNvSpPr txBox="1">
            <a:spLocks/>
          </p:cNvSpPr>
          <p:nvPr/>
        </p:nvSpPr>
        <p:spPr>
          <a:xfrm>
            <a:off x="3200400" y="-152400"/>
            <a:ext cx="57912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As Moedas Brasileiras</a:t>
            </a:r>
          </a:p>
        </p:txBody>
      </p:sp>
    </p:spTree>
    <p:extLst>
      <p:ext uri="{BB962C8B-B14F-4D97-AF65-F5344CB8AC3E}">
        <p14:creationId xmlns:p14="http://schemas.microsoft.com/office/powerpoint/2010/main" val="1304003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R$50-1993">
            <a:extLst>
              <a:ext uri="{FF2B5EF4-FFF2-40B4-BE49-F238E27FC236}">
                <a16:creationId xmlns:a16="http://schemas.microsoft.com/office/drawing/2014/main" id="{B8288E1E-ADDB-4AAE-A77A-8514957D5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58875"/>
            <a:ext cx="10668000" cy="4632325"/>
          </a:xfrm>
          <a:prstGeom prst="rect">
            <a:avLst/>
          </a:prstGeom>
          <a:noFill/>
          <a:ln w="9525">
            <a:solidFill>
              <a:schemeClr val="tx1"/>
            </a:solidFill>
            <a:miter lim="800000"/>
            <a:headEnd/>
            <a:tailEnd/>
          </a:ln>
          <a:effectLst>
            <a:outerShdw dist="197566"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4B6DA0DE-70B2-4353-9491-51F16703342E}"/>
              </a:ext>
            </a:extLst>
          </p:cNvPr>
          <p:cNvSpPr txBox="1">
            <a:spLocks/>
          </p:cNvSpPr>
          <p:nvPr/>
        </p:nvSpPr>
        <p:spPr>
          <a:xfrm>
            <a:off x="3200400" y="-152400"/>
            <a:ext cx="57912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As Moedas Brasileiras</a:t>
            </a:r>
          </a:p>
        </p:txBody>
      </p:sp>
      <p:sp>
        <p:nvSpPr>
          <p:cNvPr id="6" name="Elipse 5">
            <a:extLst>
              <a:ext uri="{FF2B5EF4-FFF2-40B4-BE49-F238E27FC236}">
                <a16:creationId xmlns:a16="http://schemas.microsoft.com/office/drawing/2014/main" id="{DFBF559D-7D1F-43B7-A414-D9B1DE7E2AC7}"/>
              </a:ext>
            </a:extLst>
          </p:cNvPr>
          <p:cNvSpPr/>
          <p:nvPr/>
        </p:nvSpPr>
        <p:spPr>
          <a:xfrm>
            <a:off x="2729945" y="2941983"/>
            <a:ext cx="1868557" cy="17492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06394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4F151066-D6F8-4016-B7CD-C8213C71FB59}"/>
              </a:ext>
            </a:extLst>
          </p:cNvPr>
          <p:cNvSpPr txBox="1">
            <a:spLocks/>
          </p:cNvSpPr>
          <p:nvPr/>
        </p:nvSpPr>
        <p:spPr>
          <a:xfrm>
            <a:off x="304800" y="619540"/>
            <a:ext cx="11582400" cy="5330825"/>
          </a:xfrm>
          <a:prstGeom prst="rect">
            <a:avLst/>
          </a:prstGeom>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marL="566738" indent="-457200" algn="just">
              <a:buClrTx/>
              <a:buSzPct val="101000"/>
              <a:buFont typeface="Wingdings" panose="05000000000000000000" pitchFamily="2" charset="2"/>
              <a:buChar char="§"/>
            </a:pPr>
            <a:r>
              <a:rPr lang="pt-BR" altLang="pt-BR" sz="2600" b="1" dirty="0">
                <a:latin typeface="Arial" panose="020B0604020202020204" pitchFamily="34" charset="0"/>
                <a:cs typeface="Arial" panose="020B0604020202020204" pitchFamily="34" charset="0"/>
              </a:rPr>
              <a:t>REAL </a:t>
            </a:r>
          </a:p>
          <a:p>
            <a:pPr marL="566738" indent="-457200" algn="just">
              <a:buClrTx/>
              <a:buSzPct val="101000"/>
              <a:buFont typeface="Wingdings" panose="05000000000000000000" pitchFamily="2" charset="2"/>
              <a:buChar char="§"/>
            </a:pPr>
            <a:r>
              <a:rPr lang="pt-BR" altLang="pt-BR" sz="2600" b="1" dirty="0">
                <a:latin typeface="Arial" panose="020B0604020202020204" pitchFamily="34" charset="0"/>
                <a:cs typeface="Arial" panose="020B0604020202020204" pitchFamily="34" charset="0"/>
              </a:rPr>
              <a:t>CR$ 2.750 = R$ 1 </a:t>
            </a:r>
          </a:p>
          <a:p>
            <a:pPr marL="566738" indent="-457200" algn="just">
              <a:buClrTx/>
              <a:buSzPct val="101000"/>
              <a:buFont typeface="Wingdings" panose="05000000000000000000" pitchFamily="2" charset="2"/>
              <a:buChar char="§"/>
            </a:pPr>
            <a:r>
              <a:rPr lang="pt-BR" altLang="pt-BR" sz="2600" b="1" dirty="0">
                <a:latin typeface="Arial" panose="020B0604020202020204" pitchFamily="34" charset="0"/>
                <a:cs typeface="Arial" panose="020B0604020202020204" pitchFamily="34" charset="0"/>
              </a:rPr>
              <a:t>(com centavos) - 01.07.1994 </a:t>
            </a:r>
          </a:p>
          <a:p>
            <a:pPr marL="566738" indent="-457200" algn="just">
              <a:buClrTx/>
              <a:buSzPct val="101000"/>
              <a:buFont typeface="Wingdings" panose="05000000000000000000" pitchFamily="2" charset="2"/>
              <a:buChar char="§"/>
            </a:pPr>
            <a:r>
              <a:rPr lang="pt-BR" altLang="pt-BR" sz="2400" dirty="0">
                <a:latin typeface="Arial" panose="020B0604020202020204" pitchFamily="34" charset="0"/>
                <a:cs typeface="Arial" panose="020B0604020202020204" pitchFamily="34" charset="0"/>
              </a:rPr>
              <a:t>A  Medida  Provisória nº 542, de 30.06.1994  (D.O.U. de 30.06.94),  instituiu   o REAL como unidade   do   sistema   monetário,   a  partir   de   01.07.1994,   com  a equivalência  de  CR$ 2.750,00   (dois  mil,  setecentos   e  cinquenta  cruzeiros reais),  igual  à  paridade  entre  a  URV  e  o Cruzeiro  Real fixada para o  dia 30.06.94.   Foi  mantido  o  centavo.  Como  medida  preparatória</a:t>
            </a:r>
            <a:br>
              <a:rPr lang="pt-BR" altLang="pt-BR" sz="2400" dirty="0">
                <a:latin typeface="Arial" panose="020B0604020202020204" pitchFamily="34" charset="0"/>
                <a:cs typeface="Arial" panose="020B0604020202020204" pitchFamily="34" charset="0"/>
              </a:rPr>
            </a:br>
            <a:r>
              <a:rPr lang="pt-BR" altLang="pt-BR" sz="2400" dirty="0">
                <a:latin typeface="Arial" panose="020B0604020202020204" pitchFamily="34" charset="0"/>
                <a:cs typeface="Arial" panose="020B0604020202020204" pitchFamily="34" charset="0"/>
              </a:rPr>
              <a:t>à  implantação  do  Real,  foi  criada  a   URV -   Unidade   Real   de   Valor  -  prevista    na     Medida Provisória    nº 434,    publicada    no    D.O.U.    De 28.02.94,   reeditada  com   os   números    457  (D.O.U.   de   30.03.94)   e   482 (D.O.U. de 29.04.94) e   convertida   na   Lei  nº 8.880,   de   27.05.1994 (D.O.U. de 28.05.94).</a:t>
            </a:r>
          </a:p>
          <a:p>
            <a:pPr marL="566738" indent="-457200" algn="just">
              <a:buClrTx/>
              <a:buSzPct val="101000"/>
              <a:buFont typeface="Wingdings" panose="05000000000000000000" pitchFamily="2" charset="2"/>
              <a:buChar char="§"/>
            </a:pPr>
            <a:endParaRPr lang="pt-BR" altLang="pt-BR" sz="1200" b="1" i="1" dirty="0">
              <a:latin typeface="Arial" panose="020B0604020202020204" pitchFamily="34" charset="0"/>
              <a:cs typeface="Arial" panose="020B0604020202020204" pitchFamily="34" charset="0"/>
            </a:endParaRPr>
          </a:p>
          <a:p>
            <a:pPr marL="566738" indent="-457200" algn="just">
              <a:buClrTx/>
              <a:buSzPct val="101000"/>
              <a:buFont typeface="Wingdings" panose="05000000000000000000" pitchFamily="2" charset="2"/>
              <a:buChar char="§"/>
            </a:pPr>
            <a:r>
              <a:rPr lang="pt-BR" altLang="pt-BR" sz="2400" b="1" i="1" dirty="0">
                <a:latin typeface="Arial" panose="020B0604020202020204" pitchFamily="34" charset="0"/>
                <a:cs typeface="Arial" panose="020B0604020202020204" pitchFamily="34" charset="0"/>
              </a:rPr>
              <a:t>Exemplo:   </a:t>
            </a:r>
            <a:r>
              <a:rPr lang="pt-BR" altLang="pt-BR" sz="2400" dirty="0">
                <a:latin typeface="Arial" panose="020B0604020202020204" pitchFamily="34" charset="0"/>
                <a:cs typeface="Arial" panose="020B0604020202020204" pitchFamily="34" charset="0"/>
              </a:rPr>
              <a:t>CR$ 11.000.000,00  (onze  milhões de cruzeiros reais) passou a expressar-se R$ 4.000,00 (quatro mil reais).</a:t>
            </a:r>
          </a:p>
        </p:txBody>
      </p:sp>
      <p:sp>
        <p:nvSpPr>
          <p:cNvPr id="5" name="Título 1">
            <a:extLst>
              <a:ext uri="{FF2B5EF4-FFF2-40B4-BE49-F238E27FC236}">
                <a16:creationId xmlns:a16="http://schemas.microsoft.com/office/drawing/2014/main" id="{1A5733CF-98DB-4C3D-8AB2-9E60903F5060}"/>
              </a:ext>
            </a:extLst>
          </p:cNvPr>
          <p:cNvSpPr txBox="1">
            <a:spLocks/>
          </p:cNvSpPr>
          <p:nvPr/>
        </p:nvSpPr>
        <p:spPr>
          <a:xfrm>
            <a:off x="3200400" y="-152400"/>
            <a:ext cx="57912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As Moedas Brasileiras</a:t>
            </a:r>
          </a:p>
        </p:txBody>
      </p:sp>
    </p:spTree>
    <p:extLst>
      <p:ext uri="{BB962C8B-B14F-4D97-AF65-F5344CB8AC3E}">
        <p14:creationId xmlns:p14="http://schemas.microsoft.com/office/powerpoint/2010/main" val="425122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1-1994">
            <a:extLst>
              <a:ext uri="{FF2B5EF4-FFF2-40B4-BE49-F238E27FC236}">
                <a16:creationId xmlns:a16="http://schemas.microsoft.com/office/drawing/2014/main" id="{6CB294E6-2CBB-45E4-9DA7-F78DCA525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10668000" cy="4419600"/>
          </a:xfrm>
          <a:prstGeom prst="rect">
            <a:avLst/>
          </a:prstGeom>
          <a:noFill/>
          <a:ln w="9525">
            <a:solidFill>
              <a:schemeClr val="tx1"/>
            </a:solidFill>
            <a:miter lim="800000"/>
            <a:headEnd/>
            <a:tailEnd/>
          </a:ln>
          <a:effectLst>
            <a:outerShdw dist="197566"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AD565B01-E355-4BB8-A594-2B5F07D95C7F}"/>
              </a:ext>
            </a:extLst>
          </p:cNvPr>
          <p:cNvSpPr txBox="1">
            <a:spLocks/>
          </p:cNvSpPr>
          <p:nvPr/>
        </p:nvSpPr>
        <p:spPr>
          <a:xfrm>
            <a:off x="3200400" y="-152400"/>
            <a:ext cx="57912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As Moedas Brasileiras</a:t>
            </a:r>
          </a:p>
        </p:txBody>
      </p:sp>
    </p:spTree>
    <p:extLst>
      <p:ext uri="{BB962C8B-B14F-4D97-AF65-F5344CB8AC3E}">
        <p14:creationId xmlns:p14="http://schemas.microsoft.com/office/powerpoint/2010/main" val="539129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023A82C2-E832-499A-84DC-E8444572904E}"/>
              </a:ext>
            </a:extLst>
          </p:cNvPr>
          <p:cNvSpPr txBox="1">
            <a:spLocks noChangeArrowheads="1"/>
          </p:cNvSpPr>
          <p:nvPr/>
        </p:nvSpPr>
        <p:spPr bwMode="auto">
          <a:xfrm>
            <a:off x="381000" y="735496"/>
            <a:ext cx="6324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125000"/>
              </a:lnSpc>
              <a:spcBef>
                <a:spcPct val="50000"/>
              </a:spcBef>
              <a:buFont typeface="Wingdings" panose="05000000000000000000" pitchFamily="2" charset="2"/>
              <a:buChar char="§"/>
            </a:pPr>
            <a:r>
              <a:rPr lang="pt-BR" altLang="pt-BR" sz="3200" b="1" dirty="0">
                <a:latin typeface="Arial" panose="020B0604020202020204" pitchFamily="34" charset="0"/>
              </a:rPr>
              <a:t>MOEDAS BRASILEIRAS</a:t>
            </a:r>
            <a:endParaRPr lang="pt-BR" altLang="pt-BR" sz="3200" i="1" dirty="0">
              <a:latin typeface="Arial" panose="020B0604020202020204" pitchFamily="34" charset="0"/>
            </a:endParaRPr>
          </a:p>
        </p:txBody>
      </p:sp>
      <p:sp>
        <p:nvSpPr>
          <p:cNvPr id="5" name="Text Box 4">
            <a:extLst>
              <a:ext uri="{FF2B5EF4-FFF2-40B4-BE49-F238E27FC236}">
                <a16:creationId xmlns:a16="http://schemas.microsoft.com/office/drawing/2014/main" id="{35701C61-5258-4780-9A0D-9775BD99FD64}"/>
              </a:ext>
            </a:extLst>
          </p:cNvPr>
          <p:cNvSpPr txBox="1">
            <a:spLocks noChangeArrowheads="1"/>
          </p:cNvSpPr>
          <p:nvPr/>
        </p:nvSpPr>
        <p:spPr bwMode="auto">
          <a:xfrm>
            <a:off x="885825" y="1426474"/>
            <a:ext cx="7343775" cy="526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a:lnSpc>
                <a:spcPct val="80000"/>
              </a:lnSpc>
              <a:spcBef>
                <a:spcPct val="50000"/>
              </a:spcBef>
              <a:buFont typeface="Wingdings" panose="05000000000000000000" pitchFamily="2" charset="2"/>
              <a:buChar char="Ø"/>
            </a:pPr>
            <a:r>
              <a:rPr lang="pt-BR" altLang="pt-BR" sz="3000" dirty="0">
                <a:latin typeface="Arial" panose="020B0604020202020204" pitchFamily="34" charset="0"/>
              </a:rPr>
              <a:t>1 Real =</a:t>
            </a:r>
          </a:p>
          <a:p>
            <a:pPr algn="just">
              <a:lnSpc>
                <a:spcPct val="80000"/>
              </a:lnSpc>
              <a:spcBef>
                <a:spcPct val="50000"/>
              </a:spcBef>
              <a:buFont typeface="Wingdings" panose="05000000000000000000" pitchFamily="2" charset="2"/>
              <a:buChar char="Ø"/>
            </a:pPr>
            <a:r>
              <a:rPr lang="pt-BR" altLang="pt-BR" sz="3000" dirty="0">
                <a:latin typeface="Arial" panose="020B0604020202020204" pitchFamily="34" charset="0"/>
              </a:rPr>
              <a:t>2.750 cruzeiros reais =</a:t>
            </a:r>
          </a:p>
          <a:p>
            <a:pPr algn="just">
              <a:lnSpc>
                <a:spcPct val="80000"/>
              </a:lnSpc>
              <a:spcBef>
                <a:spcPct val="50000"/>
              </a:spcBef>
              <a:buFont typeface="Wingdings" panose="05000000000000000000" pitchFamily="2" charset="2"/>
              <a:buChar char="Ø"/>
            </a:pPr>
            <a:r>
              <a:rPr lang="pt-BR" altLang="pt-BR" sz="3000" dirty="0">
                <a:latin typeface="Arial" panose="020B0604020202020204" pitchFamily="34" charset="0"/>
              </a:rPr>
              <a:t>2.750.000 cruzeiros =</a:t>
            </a:r>
          </a:p>
          <a:p>
            <a:pPr algn="just">
              <a:lnSpc>
                <a:spcPct val="80000"/>
              </a:lnSpc>
              <a:spcBef>
                <a:spcPct val="50000"/>
              </a:spcBef>
              <a:buFont typeface="Wingdings" panose="05000000000000000000" pitchFamily="2" charset="2"/>
              <a:buChar char="Ø"/>
            </a:pPr>
            <a:r>
              <a:rPr lang="pt-BR" altLang="pt-BR" sz="3000" dirty="0">
                <a:latin typeface="Arial" panose="020B0604020202020204" pitchFamily="34" charset="0"/>
              </a:rPr>
              <a:t>2.750.000 cruzados novos =</a:t>
            </a:r>
          </a:p>
          <a:p>
            <a:pPr algn="just">
              <a:lnSpc>
                <a:spcPct val="80000"/>
              </a:lnSpc>
              <a:spcBef>
                <a:spcPct val="50000"/>
              </a:spcBef>
              <a:buFont typeface="Wingdings" panose="05000000000000000000" pitchFamily="2" charset="2"/>
              <a:buChar char="Ø"/>
            </a:pPr>
            <a:r>
              <a:rPr lang="pt-BR" altLang="pt-BR" sz="3000" dirty="0">
                <a:latin typeface="Arial" panose="020B0604020202020204" pitchFamily="34" charset="0"/>
              </a:rPr>
              <a:t>2.750.000.000.cruzados =</a:t>
            </a:r>
          </a:p>
          <a:p>
            <a:pPr algn="just">
              <a:lnSpc>
                <a:spcPct val="80000"/>
              </a:lnSpc>
              <a:spcBef>
                <a:spcPct val="50000"/>
              </a:spcBef>
              <a:buFont typeface="Wingdings" panose="05000000000000000000" pitchFamily="2" charset="2"/>
              <a:buChar char="Ø"/>
            </a:pPr>
            <a:r>
              <a:rPr lang="pt-BR" altLang="pt-BR" sz="3000" dirty="0">
                <a:latin typeface="Arial" panose="020B0604020202020204" pitchFamily="34" charset="0"/>
              </a:rPr>
              <a:t>2.750.000.000.000 cruzeiros =</a:t>
            </a:r>
          </a:p>
          <a:p>
            <a:pPr algn="just">
              <a:lnSpc>
                <a:spcPct val="80000"/>
              </a:lnSpc>
              <a:spcBef>
                <a:spcPct val="50000"/>
              </a:spcBef>
              <a:buFont typeface="Wingdings" panose="05000000000000000000" pitchFamily="2" charset="2"/>
              <a:buChar char="Ø"/>
            </a:pPr>
            <a:r>
              <a:rPr lang="pt-BR" altLang="pt-BR" sz="3000" dirty="0">
                <a:latin typeface="Arial" panose="020B0604020202020204" pitchFamily="34" charset="0"/>
              </a:rPr>
              <a:t>2.750.000.000.000 cruzeiros novos =</a:t>
            </a:r>
          </a:p>
          <a:p>
            <a:pPr algn="just">
              <a:lnSpc>
                <a:spcPct val="80000"/>
              </a:lnSpc>
              <a:spcBef>
                <a:spcPct val="50000"/>
              </a:spcBef>
              <a:buFont typeface="Wingdings" panose="05000000000000000000" pitchFamily="2" charset="2"/>
              <a:buChar char="Ø"/>
            </a:pPr>
            <a:r>
              <a:rPr lang="pt-BR" altLang="pt-BR" sz="3000" dirty="0">
                <a:latin typeface="Arial" panose="020B0604020202020204" pitchFamily="34" charset="0"/>
              </a:rPr>
              <a:t>2.750.000.000.000.000 cruzeiros =</a:t>
            </a:r>
          </a:p>
          <a:p>
            <a:pPr algn="just">
              <a:lnSpc>
                <a:spcPct val="80000"/>
              </a:lnSpc>
              <a:spcBef>
                <a:spcPct val="50000"/>
              </a:spcBef>
              <a:buFont typeface="Wingdings" panose="05000000000000000000" pitchFamily="2" charset="2"/>
              <a:buChar char="Ø"/>
            </a:pPr>
            <a:r>
              <a:rPr lang="pt-BR" altLang="pt-BR" sz="3000" dirty="0">
                <a:latin typeface="Arial" panose="020B0604020202020204" pitchFamily="34" charset="0"/>
              </a:rPr>
              <a:t>2.750.000.000.000.000.000 réis</a:t>
            </a:r>
            <a:endParaRPr lang="pt-BR" altLang="pt-BR" sz="3000" i="1" dirty="0">
              <a:latin typeface="Arial" panose="020B0604020202020204" pitchFamily="34" charset="0"/>
            </a:endParaRPr>
          </a:p>
        </p:txBody>
      </p:sp>
      <p:sp>
        <p:nvSpPr>
          <p:cNvPr id="6" name="Título 1">
            <a:extLst>
              <a:ext uri="{FF2B5EF4-FFF2-40B4-BE49-F238E27FC236}">
                <a16:creationId xmlns:a16="http://schemas.microsoft.com/office/drawing/2014/main" id="{FB731A0E-F645-4C04-81EC-A23376D812BD}"/>
              </a:ext>
            </a:extLst>
          </p:cNvPr>
          <p:cNvSpPr txBox="1">
            <a:spLocks/>
          </p:cNvSpPr>
          <p:nvPr/>
        </p:nvSpPr>
        <p:spPr>
          <a:xfrm>
            <a:off x="3200400" y="-135836"/>
            <a:ext cx="57912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As Moedas Brasileiras</a:t>
            </a:r>
          </a:p>
        </p:txBody>
      </p:sp>
    </p:spTree>
    <p:extLst>
      <p:ext uri="{BB962C8B-B14F-4D97-AF65-F5344CB8AC3E}">
        <p14:creationId xmlns:p14="http://schemas.microsoft.com/office/powerpoint/2010/main" val="429666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F03AA52-18CB-4AC0-8AEB-D0B298FBC024}"/>
              </a:ext>
            </a:extLst>
          </p:cNvPr>
          <p:cNvSpPr txBox="1">
            <a:spLocks/>
          </p:cNvSpPr>
          <p:nvPr/>
        </p:nvSpPr>
        <p:spPr>
          <a:xfrm>
            <a:off x="3200400" y="-82828"/>
            <a:ext cx="5791200" cy="1143000"/>
          </a:xfrm>
          <a:prstGeom prst="rect">
            <a:avLst/>
          </a:prstGeom>
        </p:spPr>
        <p:txBody>
          <a:bodyPr anchor="ctr">
            <a:normAutofit fontScale="925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pt-BR" dirty="0">
                <a:solidFill>
                  <a:schemeClr val="tx1"/>
                </a:solidFill>
                <a:effectLst/>
                <a:latin typeface="Arial" panose="020B0604020202020204" pitchFamily="34" charset="0"/>
                <a:cs typeface="Arial" panose="020B0604020202020204" pitchFamily="34" charset="0"/>
              </a:rPr>
              <a:t>Os Planos Econômicos</a:t>
            </a:r>
          </a:p>
        </p:txBody>
      </p:sp>
      <p:sp>
        <p:nvSpPr>
          <p:cNvPr id="5" name="CaixaDeTexto 4">
            <a:extLst>
              <a:ext uri="{FF2B5EF4-FFF2-40B4-BE49-F238E27FC236}">
                <a16:creationId xmlns:a16="http://schemas.microsoft.com/office/drawing/2014/main" id="{7178CD2A-0A30-468A-85E9-54777875CC3D}"/>
              </a:ext>
            </a:extLst>
          </p:cNvPr>
          <p:cNvSpPr txBox="1"/>
          <p:nvPr/>
        </p:nvSpPr>
        <p:spPr>
          <a:xfrm>
            <a:off x="238539" y="1007164"/>
            <a:ext cx="11807687" cy="3816429"/>
          </a:xfrm>
          <a:prstGeom prst="rect">
            <a:avLst/>
          </a:prstGeom>
          <a:noFill/>
        </p:spPr>
        <p:txBody>
          <a:bodyPr wrap="square" rtlCol="0">
            <a:spAutoFit/>
          </a:bodyPr>
          <a:lstStyle/>
          <a:p>
            <a:pPr marL="457200"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Algumas dessas mudanças de padrão monetário aconteceram no contexto de um dos Planos Econômicos ocorridos entre 1986 e 1994 e outras não:</a:t>
            </a:r>
          </a:p>
          <a:p>
            <a:pPr marL="914400" lvl="1"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Cruzado: Plano Cruzado de 1986;</a:t>
            </a:r>
          </a:p>
          <a:p>
            <a:pPr marL="914400" lvl="1"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Cruzado Novo: Plano Verão de 1989;</a:t>
            </a:r>
          </a:p>
          <a:p>
            <a:pPr marL="914400" lvl="1"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Cruzeiro (pela terceira vez !): Plano Collor de 1990;</a:t>
            </a:r>
          </a:p>
          <a:p>
            <a:pPr marL="914400" lvl="1"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Real: Plano real de 1994.</a:t>
            </a:r>
          </a:p>
          <a:p>
            <a:pPr algn="just"/>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782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E55F49CB-D42D-4A8F-894F-1DEC682C73B1}"/>
              </a:ext>
            </a:extLst>
          </p:cNvPr>
          <p:cNvGrpSpPr/>
          <p:nvPr/>
        </p:nvGrpSpPr>
        <p:grpSpPr>
          <a:xfrm>
            <a:off x="120562" y="703194"/>
            <a:ext cx="11846150" cy="5988295"/>
            <a:chOff x="0" y="742950"/>
            <a:chExt cx="9144000" cy="4163199"/>
          </a:xfrm>
        </p:grpSpPr>
        <p:sp>
          <p:nvSpPr>
            <p:cNvPr id="8" name="Retângulo 7">
              <a:extLst>
                <a:ext uri="{FF2B5EF4-FFF2-40B4-BE49-F238E27FC236}">
                  <a16:creationId xmlns:a16="http://schemas.microsoft.com/office/drawing/2014/main" id="{96FC1005-A272-4A8D-AB15-2E0720E32BAA}"/>
                </a:ext>
              </a:extLst>
            </p:cNvPr>
            <p:cNvSpPr/>
            <p:nvPr/>
          </p:nvSpPr>
          <p:spPr>
            <a:xfrm>
              <a:off x="0" y="742950"/>
              <a:ext cx="9144000" cy="4163199"/>
            </a:xfrm>
            <a:prstGeom prst="rect">
              <a:avLst/>
            </a:prstGeom>
            <a:solidFill>
              <a:schemeClr val="bg1">
                <a:lumMod val="95000"/>
              </a:scheme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9" name="Agrupar 8">
              <a:extLst>
                <a:ext uri="{FF2B5EF4-FFF2-40B4-BE49-F238E27FC236}">
                  <a16:creationId xmlns:a16="http://schemas.microsoft.com/office/drawing/2014/main" id="{99E7FCEC-AF64-4035-A088-6874F88ACB08}"/>
                </a:ext>
              </a:extLst>
            </p:cNvPr>
            <p:cNvGrpSpPr/>
            <p:nvPr/>
          </p:nvGrpSpPr>
          <p:grpSpPr>
            <a:xfrm>
              <a:off x="189835" y="1047750"/>
              <a:ext cx="8877965" cy="3705225"/>
              <a:chOff x="360838" y="1838325"/>
              <a:chExt cx="9360537" cy="4573588"/>
            </a:xfrm>
          </p:grpSpPr>
          <p:sp>
            <p:nvSpPr>
              <p:cNvPr id="10" name="Rectangle 3">
                <a:extLst>
                  <a:ext uri="{FF2B5EF4-FFF2-40B4-BE49-F238E27FC236}">
                    <a16:creationId xmlns:a16="http://schemas.microsoft.com/office/drawing/2014/main" id="{BFC9AF89-6FA9-4C47-BC98-FFB009FF7801}"/>
                  </a:ext>
                </a:extLst>
              </p:cNvPr>
              <p:cNvSpPr>
                <a:spLocks noChangeArrowheads="1"/>
              </p:cNvSpPr>
              <p:nvPr/>
            </p:nvSpPr>
            <p:spPr bwMode="auto">
              <a:xfrm>
                <a:off x="6709912" y="1838325"/>
                <a:ext cx="1243940" cy="34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en-US" altLang="pt-BR" sz="2600" b="1" dirty="0" err="1">
                    <a:solidFill>
                      <a:srgbClr val="000000"/>
                    </a:solidFill>
                  </a:rPr>
                  <a:t>Hungria</a:t>
                </a:r>
                <a:endParaRPr lang="en-US" altLang="pt-BR" sz="2600" b="1" i="0" dirty="0">
                  <a:solidFill>
                    <a:srgbClr val="000000"/>
                  </a:solidFill>
                </a:endParaRPr>
              </a:p>
            </p:txBody>
          </p:sp>
          <p:sp>
            <p:nvSpPr>
              <p:cNvPr id="11" name="Rectangle 4">
                <a:extLst>
                  <a:ext uri="{FF2B5EF4-FFF2-40B4-BE49-F238E27FC236}">
                    <a16:creationId xmlns:a16="http://schemas.microsoft.com/office/drawing/2014/main" id="{A460939D-9C01-4BC9-9137-5D2EAF3BFB33}"/>
                  </a:ext>
                </a:extLst>
              </p:cNvPr>
              <p:cNvSpPr>
                <a:spLocks noChangeArrowheads="1"/>
              </p:cNvSpPr>
              <p:nvPr/>
            </p:nvSpPr>
            <p:spPr bwMode="auto">
              <a:xfrm>
                <a:off x="8164039" y="4222264"/>
                <a:ext cx="1557336" cy="26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en-US" altLang="pt-BR" sz="1400" b="1" i="0" dirty="0" err="1">
                    <a:solidFill>
                      <a:srgbClr val="C00000"/>
                    </a:solidFill>
                    <a:latin typeface="Arial" panose="020B0604020202020204" pitchFamily="34" charset="0"/>
                  </a:rPr>
                  <a:t>Oferta</a:t>
                </a:r>
                <a:r>
                  <a:rPr lang="en-US" altLang="pt-BR" sz="1400" b="1" i="0" dirty="0">
                    <a:solidFill>
                      <a:srgbClr val="C00000"/>
                    </a:solidFill>
                    <a:latin typeface="Arial" panose="020B0604020202020204" pitchFamily="34" charset="0"/>
                  </a:rPr>
                  <a:t> </a:t>
                </a:r>
                <a:r>
                  <a:rPr lang="en-US" altLang="pt-BR" sz="1400" b="1" i="0" dirty="0" err="1">
                    <a:solidFill>
                      <a:srgbClr val="C00000"/>
                    </a:solidFill>
                    <a:latin typeface="Arial" panose="020B0604020202020204" pitchFamily="34" charset="0"/>
                  </a:rPr>
                  <a:t>Monetária</a:t>
                </a:r>
                <a:endParaRPr lang="en-US" altLang="pt-BR" sz="1400" b="1" i="0" dirty="0">
                  <a:solidFill>
                    <a:srgbClr val="C00000"/>
                  </a:solidFill>
                  <a:latin typeface="Arial" panose="020B0604020202020204" pitchFamily="34" charset="0"/>
                </a:endParaRPr>
              </a:p>
            </p:txBody>
          </p:sp>
          <p:sp>
            <p:nvSpPr>
              <p:cNvPr id="12" name="Rectangle 5">
                <a:extLst>
                  <a:ext uri="{FF2B5EF4-FFF2-40B4-BE49-F238E27FC236}">
                    <a16:creationId xmlns:a16="http://schemas.microsoft.com/office/drawing/2014/main" id="{4C451976-CD67-4AB9-AFB8-67256DD1E6F6}"/>
                  </a:ext>
                </a:extLst>
              </p:cNvPr>
              <p:cNvSpPr>
                <a:spLocks noChangeArrowheads="1"/>
              </p:cNvSpPr>
              <p:nvPr/>
            </p:nvSpPr>
            <p:spPr bwMode="auto">
              <a:xfrm>
                <a:off x="8329613" y="6129338"/>
                <a:ext cx="508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1925</a:t>
                </a:r>
              </a:p>
            </p:txBody>
          </p:sp>
          <p:sp>
            <p:nvSpPr>
              <p:cNvPr id="13" name="Rectangle 6">
                <a:extLst>
                  <a:ext uri="{FF2B5EF4-FFF2-40B4-BE49-F238E27FC236}">
                    <a16:creationId xmlns:a16="http://schemas.microsoft.com/office/drawing/2014/main" id="{0AB0FB4A-5AD0-449E-B37C-2DEF69C7E59D}"/>
                  </a:ext>
                </a:extLst>
              </p:cNvPr>
              <p:cNvSpPr>
                <a:spLocks noChangeArrowheads="1"/>
              </p:cNvSpPr>
              <p:nvPr/>
            </p:nvSpPr>
            <p:spPr bwMode="auto">
              <a:xfrm>
                <a:off x="7731125" y="6129338"/>
                <a:ext cx="508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1924</a:t>
                </a:r>
              </a:p>
            </p:txBody>
          </p:sp>
          <p:sp>
            <p:nvSpPr>
              <p:cNvPr id="14" name="Rectangle 7">
                <a:extLst>
                  <a:ext uri="{FF2B5EF4-FFF2-40B4-BE49-F238E27FC236}">
                    <a16:creationId xmlns:a16="http://schemas.microsoft.com/office/drawing/2014/main" id="{D3EA15CC-6C62-44B6-BA3F-4E297E4AEA17}"/>
                  </a:ext>
                </a:extLst>
              </p:cNvPr>
              <p:cNvSpPr>
                <a:spLocks noChangeArrowheads="1"/>
              </p:cNvSpPr>
              <p:nvPr/>
            </p:nvSpPr>
            <p:spPr bwMode="auto">
              <a:xfrm>
                <a:off x="7113588" y="6129338"/>
                <a:ext cx="508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1923</a:t>
                </a:r>
              </a:p>
            </p:txBody>
          </p:sp>
          <p:sp>
            <p:nvSpPr>
              <p:cNvPr id="15" name="Rectangle 8">
                <a:extLst>
                  <a:ext uri="{FF2B5EF4-FFF2-40B4-BE49-F238E27FC236}">
                    <a16:creationId xmlns:a16="http://schemas.microsoft.com/office/drawing/2014/main" id="{70E9F855-08D2-41C5-89C7-14BE31E73DF2}"/>
                  </a:ext>
                </a:extLst>
              </p:cNvPr>
              <p:cNvSpPr>
                <a:spLocks noChangeArrowheads="1"/>
              </p:cNvSpPr>
              <p:nvPr/>
            </p:nvSpPr>
            <p:spPr bwMode="auto">
              <a:xfrm>
                <a:off x="6518275" y="6129338"/>
                <a:ext cx="508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1922</a:t>
                </a:r>
              </a:p>
            </p:txBody>
          </p:sp>
          <p:sp>
            <p:nvSpPr>
              <p:cNvPr id="16" name="Rectangle 9">
                <a:extLst>
                  <a:ext uri="{FF2B5EF4-FFF2-40B4-BE49-F238E27FC236}">
                    <a16:creationId xmlns:a16="http://schemas.microsoft.com/office/drawing/2014/main" id="{4C8F9CFB-9D93-468B-8043-30667589F89E}"/>
                  </a:ext>
                </a:extLst>
              </p:cNvPr>
              <p:cNvSpPr>
                <a:spLocks noChangeArrowheads="1"/>
              </p:cNvSpPr>
              <p:nvPr/>
            </p:nvSpPr>
            <p:spPr bwMode="auto">
              <a:xfrm>
                <a:off x="5765800" y="6137275"/>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1921</a:t>
                </a:r>
              </a:p>
            </p:txBody>
          </p:sp>
          <p:sp>
            <p:nvSpPr>
              <p:cNvPr id="17" name="Rectangle 10">
                <a:extLst>
                  <a:ext uri="{FF2B5EF4-FFF2-40B4-BE49-F238E27FC236}">
                    <a16:creationId xmlns:a16="http://schemas.microsoft.com/office/drawing/2014/main" id="{240CA7BB-D40B-4FF9-91C4-8F1E4AABF6D9}"/>
                  </a:ext>
                </a:extLst>
              </p:cNvPr>
              <p:cNvSpPr>
                <a:spLocks noChangeArrowheads="1"/>
              </p:cNvSpPr>
              <p:nvPr/>
            </p:nvSpPr>
            <p:spPr bwMode="auto">
              <a:xfrm>
                <a:off x="3092956" y="3505200"/>
                <a:ext cx="1406193" cy="26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400" b="1" i="0" dirty="0" err="1">
                    <a:solidFill>
                      <a:srgbClr val="002060"/>
                    </a:solidFill>
                    <a:latin typeface="Arial" panose="020B0604020202020204" pitchFamily="34" charset="0"/>
                  </a:rPr>
                  <a:t>Nível</a:t>
                </a:r>
                <a:r>
                  <a:rPr lang="en-US" altLang="pt-BR" sz="1400" b="1" i="0" dirty="0">
                    <a:solidFill>
                      <a:srgbClr val="002060"/>
                    </a:solidFill>
                    <a:latin typeface="Arial" panose="020B0604020202020204" pitchFamily="34" charset="0"/>
                  </a:rPr>
                  <a:t> de </a:t>
                </a:r>
                <a:r>
                  <a:rPr lang="en-US" altLang="pt-BR" sz="1400" b="1" i="0" dirty="0" err="1">
                    <a:solidFill>
                      <a:srgbClr val="002060"/>
                    </a:solidFill>
                    <a:latin typeface="Arial" panose="020B0604020202020204" pitchFamily="34" charset="0"/>
                  </a:rPr>
                  <a:t>Preços</a:t>
                </a:r>
                <a:endParaRPr lang="en-US" altLang="pt-BR" sz="1400" b="1" i="0" dirty="0">
                  <a:solidFill>
                    <a:srgbClr val="002060"/>
                  </a:solidFill>
                  <a:latin typeface="Arial" panose="020B0604020202020204" pitchFamily="34" charset="0"/>
                </a:endParaRPr>
              </a:p>
            </p:txBody>
          </p:sp>
          <p:sp>
            <p:nvSpPr>
              <p:cNvPr id="18" name="Line 11">
                <a:extLst>
                  <a:ext uri="{FF2B5EF4-FFF2-40B4-BE49-F238E27FC236}">
                    <a16:creationId xmlns:a16="http://schemas.microsoft.com/office/drawing/2014/main" id="{03AA82A1-581E-4159-8CB2-84B2FC14DC09}"/>
                  </a:ext>
                </a:extLst>
              </p:cNvPr>
              <p:cNvSpPr>
                <a:spLocks noChangeShapeType="1"/>
              </p:cNvSpPr>
              <p:nvPr/>
            </p:nvSpPr>
            <p:spPr bwMode="auto">
              <a:xfrm>
                <a:off x="5802313" y="5165725"/>
                <a:ext cx="111125" cy="15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9" name="Line 12">
                <a:extLst>
                  <a:ext uri="{FF2B5EF4-FFF2-40B4-BE49-F238E27FC236}">
                    <a16:creationId xmlns:a16="http://schemas.microsoft.com/office/drawing/2014/main" id="{CCD7CDFB-AB46-4EB5-A33D-686F69571149}"/>
                  </a:ext>
                </a:extLst>
              </p:cNvPr>
              <p:cNvSpPr>
                <a:spLocks noChangeShapeType="1"/>
              </p:cNvSpPr>
              <p:nvPr/>
            </p:nvSpPr>
            <p:spPr bwMode="auto">
              <a:xfrm>
                <a:off x="5802313" y="4256088"/>
                <a:ext cx="111125" cy="15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 name="Line 13">
                <a:extLst>
                  <a:ext uri="{FF2B5EF4-FFF2-40B4-BE49-F238E27FC236}">
                    <a16:creationId xmlns:a16="http://schemas.microsoft.com/office/drawing/2014/main" id="{54D573A6-E37D-48F8-8354-A92F04D95725}"/>
                  </a:ext>
                </a:extLst>
              </p:cNvPr>
              <p:cNvSpPr>
                <a:spLocks noChangeShapeType="1"/>
              </p:cNvSpPr>
              <p:nvPr/>
            </p:nvSpPr>
            <p:spPr bwMode="auto">
              <a:xfrm>
                <a:off x="5802313" y="3344863"/>
                <a:ext cx="111125" cy="15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 name="Rectangle 14">
                <a:extLst>
                  <a:ext uri="{FF2B5EF4-FFF2-40B4-BE49-F238E27FC236}">
                    <a16:creationId xmlns:a16="http://schemas.microsoft.com/office/drawing/2014/main" id="{B97CEF3C-BCF5-4A99-9B08-C4E611633756}"/>
                  </a:ext>
                </a:extLst>
              </p:cNvPr>
              <p:cNvSpPr>
                <a:spLocks noChangeArrowheads="1"/>
              </p:cNvSpPr>
              <p:nvPr/>
            </p:nvSpPr>
            <p:spPr bwMode="auto">
              <a:xfrm>
                <a:off x="4900613" y="3176588"/>
                <a:ext cx="825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100,000</a:t>
                </a:r>
              </a:p>
            </p:txBody>
          </p:sp>
          <p:sp>
            <p:nvSpPr>
              <p:cNvPr id="22" name="Rectangle 15">
                <a:extLst>
                  <a:ext uri="{FF2B5EF4-FFF2-40B4-BE49-F238E27FC236}">
                    <a16:creationId xmlns:a16="http://schemas.microsoft.com/office/drawing/2014/main" id="{AF8F5CEA-164E-441C-BFA8-EABAC80360EE}"/>
                  </a:ext>
                </a:extLst>
              </p:cNvPr>
              <p:cNvSpPr>
                <a:spLocks noChangeArrowheads="1"/>
              </p:cNvSpPr>
              <p:nvPr/>
            </p:nvSpPr>
            <p:spPr bwMode="auto">
              <a:xfrm>
                <a:off x="5029200" y="4114800"/>
                <a:ext cx="698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10,000</a:t>
                </a:r>
              </a:p>
            </p:txBody>
          </p:sp>
          <p:sp>
            <p:nvSpPr>
              <p:cNvPr id="23" name="Rectangle 16">
                <a:extLst>
                  <a:ext uri="{FF2B5EF4-FFF2-40B4-BE49-F238E27FC236}">
                    <a16:creationId xmlns:a16="http://schemas.microsoft.com/office/drawing/2014/main" id="{E1566750-B91B-48CC-B3C1-1A986152DBFF}"/>
                  </a:ext>
                </a:extLst>
              </p:cNvPr>
              <p:cNvSpPr>
                <a:spLocks noChangeArrowheads="1"/>
              </p:cNvSpPr>
              <p:nvPr/>
            </p:nvSpPr>
            <p:spPr bwMode="auto">
              <a:xfrm>
                <a:off x="5156200" y="50339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1,000</a:t>
                </a:r>
              </a:p>
            </p:txBody>
          </p:sp>
          <p:sp>
            <p:nvSpPr>
              <p:cNvPr id="24" name="Rectangle 17">
                <a:extLst>
                  <a:ext uri="{FF2B5EF4-FFF2-40B4-BE49-F238E27FC236}">
                    <a16:creationId xmlns:a16="http://schemas.microsoft.com/office/drawing/2014/main" id="{A578C8EF-BC7D-4D97-BC87-86E60A634B4A}"/>
                  </a:ext>
                </a:extLst>
              </p:cNvPr>
              <p:cNvSpPr>
                <a:spLocks noChangeArrowheads="1"/>
              </p:cNvSpPr>
              <p:nvPr/>
            </p:nvSpPr>
            <p:spPr bwMode="auto">
              <a:xfrm>
                <a:off x="5346700" y="597535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100</a:t>
                </a:r>
              </a:p>
            </p:txBody>
          </p:sp>
          <p:sp>
            <p:nvSpPr>
              <p:cNvPr id="25" name="Line 18">
                <a:extLst>
                  <a:ext uri="{FF2B5EF4-FFF2-40B4-BE49-F238E27FC236}">
                    <a16:creationId xmlns:a16="http://schemas.microsoft.com/office/drawing/2014/main" id="{7E31C130-E5DE-4A12-B0C3-374DFF1D9022}"/>
                  </a:ext>
                </a:extLst>
              </p:cNvPr>
              <p:cNvSpPr>
                <a:spLocks noChangeShapeType="1"/>
              </p:cNvSpPr>
              <p:nvPr/>
            </p:nvSpPr>
            <p:spPr bwMode="auto">
              <a:xfrm flipV="1">
                <a:off x="5965825" y="5842000"/>
                <a:ext cx="0" cy="2238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 name="Line 19">
                <a:extLst>
                  <a:ext uri="{FF2B5EF4-FFF2-40B4-BE49-F238E27FC236}">
                    <a16:creationId xmlns:a16="http://schemas.microsoft.com/office/drawing/2014/main" id="{00CDC1CA-1CA4-41AC-8EAD-3C3E58E0C4DA}"/>
                  </a:ext>
                </a:extLst>
              </p:cNvPr>
              <p:cNvSpPr>
                <a:spLocks noChangeShapeType="1"/>
              </p:cNvSpPr>
              <p:nvPr/>
            </p:nvSpPr>
            <p:spPr bwMode="auto">
              <a:xfrm flipV="1">
                <a:off x="7410450" y="5834063"/>
                <a:ext cx="0" cy="22383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 name="Line 20">
                <a:extLst>
                  <a:ext uri="{FF2B5EF4-FFF2-40B4-BE49-F238E27FC236}">
                    <a16:creationId xmlns:a16="http://schemas.microsoft.com/office/drawing/2014/main" id="{3736F3D0-BE07-4E0F-9DBB-75FE9164A4A7}"/>
                  </a:ext>
                </a:extLst>
              </p:cNvPr>
              <p:cNvSpPr>
                <a:spLocks noChangeShapeType="1"/>
              </p:cNvSpPr>
              <p:nvPr/>
            </p:nvSpPr>
            <p:spPr bwMode="auto">
              <a:xfrm flipV="1">
                <a:off x="8024813" y="5834063"/>
                <a:ext cx="0" cy="22383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 name="Line 21">
                <a:extLst>
                  <a:ext uri="{FF2B5EF4-FFF2-40B4-BE49-F238E27FC236}">
                    <a16:creationId xmlns:a16="http://schemas.microsoft.com/office/drawing/2014/main" id="{C62BEE99-18D8-4864-B50C-CF762EE887C7}"/>
                  </a:ext>
                </a:extLst>
              </p:cNvPr>
              <p:cNvSpPr>
                <a:spLocks noChangeShapeType="1"/>
              </p:cNvSpPr>
              <p:nvPr/>
            </p:nvSpPr>
            <p:spPr bwMode="auto">
              <a:xfrm flipV="1">
                <a:off x="8623300" y="5834063"/>
                <a:ext cx="0" cy="22383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9" name="Freeform 22">
                <a:extLst>
                  <a:ext uri="{FF2B5EF4-FFF2-40B4-BE49-F238E27FC236}">
                    <a16:creationId xmlns:a16="http://schemas.microsoft.com/office/drawing/2014/main" id="{D9DF0FA8-615C-49EC-97C5-66E242E0EFFD}"/>
                  </a:ext>
                </a:extLst>
              </p:cNvPr>
              <p:cNvSpPr>
                <a:spLocks/>
              </p:cNvSpPr>
              <p:nvPr/>
            </p:nvSpPr>
            <p:spPr bwMode="auto">
              <a:xfrm>
                <a:off x="5791200" y="2255838"/>
                <a:ext cx="3019425" cy="3810000"/>
              </a:xfrm>
              <a:custGeom>
                <a:avLst/>
                <a:gdLst>
                  <a:gd name="T0" fmla="*/ 0 w 1902"/>
                  <a:gd name="T1" fmla="*/ 0 h 2400"/>
                  <a:gd name="T2" fmla="*/ 0 w 1902"/>
                  <a:gd name="T3" fmla="*/ 2399 h 2400"/>
                  <a:gd name="T4" fmla="*/ 1901 w 1902"/>
                  <a:gd name="T5" fmla="*/ 2399 h 2400"/>
                </a:gdLst>
                <a:ahLst/>
                <a:cxnLst>
                  <a:cxn ang="0">
                    <a:pos x="T0" y="T1"/>
                  </a:cxn>
                  <a:cxn ang="0">
                    <a:pos x="T2" y="T3"/>
                  </a:cxn>
                  <a:cxn ang="0">
                    <a:pos x="T4" y="T5"/>
                  </a:cxn>
                </a:cxnLst>
                <a:rect l="0" t="0" r="r" b="b"/>
                <a:pathLst>
                  <a:path w="1902" h="2400">
                    <a:moveTo>
                      <a:pt x="0" y="0"/>
                    </a:moveTo>
                    <a:lnTo>
                      <a:pt x="0" y="2399"/>
                    </a:lnTo>
                    <a:lnTo>
                      <a:pt x="1901" y="2399"/>
                    </a:lnTo>
                  </a:path>
                </a:pathLst>
              </a:custGeom>
              <a:noFill/>
              <a:ln w="28575"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0" name="Line 23">
                <a:extLst>
                  <a:ext uri="{FF2B5EF4-FFF2-40B4-BE49-F238E27FC236}">
                    <a16:creationId xmlns:a16="http://schemas.microsoft.com/office/drawing/2014/main" id="{A6E88E4D-9CE1-48E1-BFE4-34FFFF520218}"/>
                  </a:ext>
                </a:extLst>
              </p:cNvPr>
              <p:cNvSpPr>
                <a:spLocks noChangeShapeType="1"/>
              </p:cNvSpPr>
              <p:nvPr/>
            </p:nvSpPr>
            <p:spPr bwMode="auto">
              <a:xfrm flipV="1">
                <a:off x="6656388" y="5842000"/>
                <a:ext cx="0" cy="22701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1" name="Rectangle 24">
                <a:extLst>
                  <a:ext uri="{FF2B5EF4-FFF2-40B4-BE49-F238E27FC236}">
                    <a16:creationId xmlns:a16="http://schemas.microsoft.com/office/drawing/2014/main" id="{97BE8A5D-6085-43D8-A90B-0D5F142A934C}"/>
                  </a:ext>
                </a:extLst>
              </p:cNvPr>
              <p:cNvSpPr>
                <a:spLocks noChangeArrowheads="1"/>
              </p:cNvSpPr>
              <p:nvPr/>
            </p:nvSpPr>
            <p:spPr bwMode="auto">
              <a:xfrm>
                <a:off x="4704730" y="2243138"/>
                <a:ext cx="1009476" cy="36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r>
                  <a:rPr lang="en-US" altLang="pt-BR" sz="1400" b="1" i="0" dirty="0">
                    <a:solidFill>
                      <a:srgbClr val="000000"/>
                    </a:solidFill>
                    <a:latin typeface="Arial" panose="020B0604020202020204" pitchFamily="34" charset="0"/>
                  </a:rPr>
                  <a:t>Index (Jan. 1921 = 100)</a:t>
                </a:r>
              </a:p>
            </p:txBody>
          </p:sp>
          <p:sp>
            <p:nvSpPr>
              <p:cNvPr id="32" name="Rectangle 25">
                <a:extLst>
                  <a:ext uri="{FF2B5EF4-FFF2-40B4-BE49-F238E27FC236}">
                    <a16:creationId xmlns:a16="http://schemas.microsoft.com/office/drawing/2014/main" id="{53CE6453-7E54-4699-A866-1CC980899E55}"/>
                  </a:ext>
                </a:extLst>
              </p:cNvPr>
              <p:cNvSpPr>
                <a:spLocks noChangeArrowheads="1"/>
              </p:cNvSpPr>
              <p:nvPr/>
            </p:nvSpPr>
            <p:spPr bwMode="auto">
              <a:xfrm>
                <a:off x="2322311" y="1838325"/>
                <a:ext cx="1132392" cy="49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en-US" altLang="pt-BR" sz="2600" b="1" i="0" dirty="0" err="1">
                    <a:solidFill>
                      <a:srgbClr val="000000"/>
                    </a:solidFill>
                  </a:rPr>
                  <a:t>Áustria</a:t>
                </a:r>
                <a:endParaRPr lang="en-US" altLang="pt-BR" sz="2600" b="1" i="0" dirty="0">
                  <a:solidFill>
                    <a:srgbClr val="000000"/>
                  </a:solidFill>
                </a:endParaRPr>
              </a:p>
            </p:txBody>
          </p:sp>
          <p:sp>
            <p:nvSpPr>
              <p:cNvPr id="33" name="Rectangle 26">
                <a:extLst>
                  <a:ext uri="{FF2B5EF4-FFF2-40B4-BE49-F238E27FC236}">
                    <a16:creationId xmlns:a16="http://schemas.microsoft.com/office/drawing/2014/main" id="{2FDC5DAB-D5C9-42C3-976C-816AC9D6EB48}"/>
                  </a:ext>
                </a:extLst>
              </p:cNvPr>
              <p:cNvSpPr>
                <a:spLocks noChangeArrowheads="1"/>
              </p:cNvSpPr>
              <p:nvPr/>
            </p:nvSpPr>
            <p:spPr bwMode="auto">
              <a:xfrm>
                <a:off x="3810000" y="6129338"/>
                <a:ext cx="508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1925</a:t>
                </a:r>
              </a:p>
            </p:txBody>
          </p:sp>
          <p:sp>
            <p:nvSpPr>
              <p:cNvPr id="34" name="Rectangle 27">
                <a:extLst>
                  <a:ext uri="{FF2B5EF4-FFF2-40B4-BE49-F238E27FC236}">
                    <a16:creationId xmlns:a16="http://schemas.microsoft.com/office/drawing/2014/main" id="{E896BA46-8F3F-4325-80BC-29CCC3DA4E07}"/>
                  </a:ext>
                </a:extLst>
              </p:cNvPr>
              <p:cNvSpPr>
                <a:spLocks noChangeArrowheads="1"/>
              </p:cNvSpPr>
              <p:nvPr/>
            </p:nvSpPr>
            <p:spPr bwMode="auto">
              <a:xfrm>
                <a:off x="3211513" y="6129338"/>
                <a:ext cx="508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1924</a:t>
                </a:r>
              </a:p>
            </p:txBody>
          </p:sp>
          <p:sp>
            <p:nvSpPr>
              <p:cNvPr id="35" name="Rectangle 28">
                <a:extLst>
                  <a:ext uri="{FF2B5EF4-FFF2-40B4-BE49-F238E27FC236}">
                    <a16:creationId xmlns:a16="http://schemas.microsoft.com/office/drawing/2014/main" id="{9604342F-5F6B-4B1B-898B-B32AC9FCCDE1}"/>
                  </a:ext>
                </a:extLst>
              </p:cNvPr>
              <p:cNvSpPr>
                <a:spLocks noChangeArrowheads="1"/>
              </p:cNvSpPr>
              <p:nvPr/>
            </p:nvSpPr>
            <p:spPr bwMode="auto">
              <a:xfrm>
                <a:off x="2593975" y="6129338"/>
                <a:ext cx="508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1923</a:t>
                </a:r>
              </a:p>
            </p:txBody>
          </p:sp>
          <p:sp>
            <p:nvSpPr>
              <p:cNvPr id="36" name="Rectangle 29">
                <a:extLst>
                  <a:ext uri="{FF2B5EF4-FFF2-40B4-BE49-F238E27FC236}">
                    <a16:creationId xmlns:a16="http://schemas.microsoft.com/office/drawing/2014/main" id="{7E4C0361-EF1B-45EB-95FD-0D0ECA894502}"/>
                  </a:ext>
                </a:extLst>
              </p:cNvPr>
              <p:cNvSpPr>
                <a:spLocks noChangeArrowheads="1"/>
              </p:cNvSpPr>
              <p:nvPr/>
            </p:nvSpPr>
            <p:spPr bwMode="auto">
              <a:xfrm>
                <a:off x="1998663" y="6129338"/>
                <a:ext cx="508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1922</a:t>
                </a:r>
              </a:p>
            </p:txBody>
          </p:sp>
          <p:sp>
            <p:nvSpPr>
              <p:cNvPr id="37" name="Rectangle 30">
                <a:extLst>
                  <a:ext uri="{FF2B5EF4-FFF2-40B4-BE49-F238E27FC236}">
                    <a16:creationId xmlns:a16="http://schemas.microsoft.com/office/drawing/2014/main" id="{05B3B00F-168C-498D-8656-12E3480218AE}"/>
                  </a:ext>
                </a:extLst>
              </p:cNvPr>
              <p:cNvSpPr>
                <a:spLocks noChangeArrowheads="1"/>
              </p:cNvSpPr>
              <p:nvPr/>
            </p:nvSpPr>
            <p:spPr bwMode="auto">
              <a:xfrm>
                <a:off x="1246188" y="6137275"/>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1921</a:t>
                </a:r>
              </a:p>
            </p:txBody>
          </p:sp>
          <p:sp>
            <p:nvSpPr>
              <p:cNvPr id="38" name="Line 31">
                <a:extLst>
                  <a:ext uri="{FF2B5EF4-FFF2-40B4-BE49-F238E27FC236}">
                    <a16:creationId xmlns:a16="http://schemas.microsoft.com/office/drawing/2014/main" id="{9EA7E546-DB99-46EA-BBE7-979D1CB77BCE}"/>
                  </a:ext>
                </a:extLst>
              </p:cNvPr>
              <p:cNvSpPr>
                <a:spLocks noChangeShapeType="1"/>
              </p:cNvSpPr>
              <p:nvPr/>
            </p:nvSpPr>
            <p:spPr bwMode="auto">
              <a:xfrm>
                <a:off x="1282700" y="5165725"/>
                <a:ext cx="111125" cy="15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9" name="Line 32">
                <a:extLst>
                  <a:ext uri="{FF2B5EF4-FFF2-40B4-BE49-F238E27FC236}">
                    <a16:creationId xmlns:a16="http://schemas.microsoft.com/office/drawing/2014/main" id="{856F50D5-0550-4502-B698-3BDA70112E29}"/>
                  </a:ext>
                </a:extLst>
              </p:cNvPr>
              <p:cNvSpPr>
                <a:spLocks noChangeShapeType="1"/>
              </p:cNvSpPr>
              <p:nvPr/>
            </p:nvSpPr>
            <p:spPr bwMode="auto">
              <a:xfrm>
                <a:off x="1282700" y="4256088"/>
                <a:ext cx="111125" cy="15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0" name="Line 33">
                <a:extLst>
                  <a:ext uri="{FF2B5EF4-FFF2-40B4-BE49-F238E27FC236}">
                    <a16:creationId xmlns:a16="http://schemas.microsoft.com/office/drawing/2014/main" id="{2F581FAE-6826-435E-8B91-25324A2D71CD}"/>
                  </a:ext>
                </a:extLst>
              </p:cNvPr>
              <p:cNvSpPr>
                <a:spLocks noChangeShapeType="1"/>
              </p:cNvSpPr>
              <p:nvPr/>
            </p:nvSpPr>
            <p:spPr bwMode="auto">
              <a:xfrm>
                <a:off x="1282700" y="3344863"/>
                <a:ext cx="111125" cy="15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1" name="Rectangle 34">
                <a:extLst>
                  <a:ext uri="{FF2B5EF4-FFF2-40B4-BE49-F238E27FC236}">
                    <a16:creationId xmlns:a16="http://schemas.microsoft.com/office/drawing/2014/main" id="{17C266C8-E295-438B-9494-3F85F11D9EF6}"/>
                  </a:ext>
                </a:extLst>
              </p:cNvPr>
              <p:cNvSpPr>
                <a:spLocks noChangeArrowheads="1"/>
              </p:cNvSpPr>
              <p:nvPr/>
            </p:nvSpPr>
            <p:spPr bwMode="auto">
              <a:xfrm>
                <a:off x="381000" y="3176588"/>
                <a:ext cx="825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dirty="0">
                    <a:solidFill>
                      <a:srgbClr val="000000"/>
                    </a:solidFill>
                    <a:latin typeface="Arial" panose="020B0604020202020204" pitchFamily="34" charset="0"/>
                  </a:rPr>
                  <a:t>100,000</a:t>
                </a:r>
              </a:p>
            </p:txBody>
          </p:sp>
          <p:sp>
            <p:nvSpPr>
              <p:cNvPr id="42" name="Rectangle 35">
                <a:extLst>
                  <a:ext uri="{FF2B5EF4-FFF2-40B4-BE49-F238E27FC236}">
                    <a16:creationId xmlns:a16="http://schemas.microsoft.com/office/drawing/2014/main" id="{B45855D7-158B-4748-9DC2-387FAEFB5D99}"/>
                  </a:ext>
                </a:extLst>
              </p:cNvPr>
              <p:cNvSpPr>
                <a:spLocks noChangeArrowheads="1"/>
              </p:cNvSpPr>
              <p:nvPr/>
            </p:nvSpPr>
            <p:spPr bwMode="auto">
              <a:xfrm>
                <a:off x="509588" y="4114800"/>
                <a:ext cx="698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10,000</a:t>
                </a:r>
              </a:p>
            </p:txBody>
          </p:sp>
          <p:sp>
            <p:nvSpPr>
              <p:cNvPr id="43" name="Rectangle 36">
                <a:extLst>
                  <a:ext uri="{FF2B5EF4-FFF2-40B4-BE49-F238E27FC236}">
                    <a16:creationId xmlns:a16="http://schemas.microsoft.com/office/drawing/2014/main" id="{E76C1318-D0B5-4CF6-AB43-BC596F39BFEF}"/>
                  </a:ext>
                </a:extLst>
              </p:cNvPr>
              <p:cNvSpPr>
                <a:spLocks noChangeArrowheads="1"/>
              </p:cNvSpPr>
              <p:nvPr/>
            </p:nvSpPr>
            <p:spPr bwMode="auto">
              <a:xfrm>
                <a:off x="636588" y="50339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1,000</a:t>
                </a:r>
              </a:p>
            </p:txBody>
          </p:sp>
          <p:sp>
            <p:nvSpPr>
              <p:cNvPr id="44" name="Rectangle 37">
                <a:extLst>
                  <a:ext uri="{FF2B5EF4-FFF2-40B4-BE49-F238E27FC236}">
                    <a16:creationId xmlns:a16="http://schemas.microsoft.com/office/drawing/2014/main" id="{AD67E6E5-D67A-47D0-944C-8CDF5624A47E}"/>
                  </a:ext>
                </a:extLst>
              </p:cNvPr>
              <p:cNvSpPr>
                <a:spLocks noChangeArrowheads="1"/>
              </p:cNvSpPr>
              <p:nvPr/>
            </p:nvSpPr>
            <p:spPr bwMode="auto">
              <a:xfrm>
                <a:off x="827088" y="597535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800" b="1" i="0">
                    <a:solidFill>
                      <a:srgbClr val="000000"/>
                    </a:solidFill>
                    <a:latin typeface="Arial" panose="020B0604020202020204" pitchFamily="34" charset="0"/>
                  </a:rPr>
                  <a:t>100</a:t>
                </a:r>
              </a:p>
            </p:txBody>
          </p:sp>
          <p:sp>
            <p:nvSpPr>
              <p:cNvPr id="45" name="Line 38">
                <a:extLst>
                  <a:ext uri="{FF2B5EF4-FFF2-40B4-BE49-F238E27FC236}">
                    <a16:creationId xmlns:a16="http://schemas.microsoft.com/office/drawing/2014/main" id="{012C67EA-5ADF-44DA-AFB7-FF438E8FE2E7}"/>
                  </a:ext>
                </a:extLst>
              </p:cNvPr>
              <p:cNvSpPr>
                <a:spLocks noChangeShapeType="1"/>
              </p:cNvSpPr>
              <p:nvPr/>
            </p:nvSpPr>
            <p:spPr bwMode="auto">
              <a:xfrm flipV="1">
                <a:off x="1446213" y="5842000"/>
                <a:ext cx="0" cy="2238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6" name="Line 39">
                <a:extLst>
                  <a:ext uri="{FF2B5EF4-FFF2-40B4-BE49-F238E27FC236}">
                    <a16:creationId xmlns:a16="http://schemas.microsoft.com/office/drawing/2014/main" id="{9101C0A8-9A2A-4B03-A88A-140BF98A10BA}"/>
                  </a:ext>
                </a:extLst>
              </p:cNvPr>
              <p:cNvSpPr>
                <a:spLocks noChangeShapeType="1"/>
              </p:cNvSpPr>
              <p:nvPr/>
            </p:nvSpPr>
            <p:spPr bwMode="auto">
              <a:xfrm flipV="1">
                <a:off x="2890838" y="5834063"/>
                <a:ext cx="0" cy="22383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7" name="Line 40">
                <a:extLst>
                  <a:ext uri="{FF2B5EF4-FFF2-40B4-BE49-F238E27FC236}">
                    <a16:creationId xmlns:a16="http://schemas.microsoft.com/office/drawing/2014/main" id="{567324AF-8313-4EE8-A27A-7932325FEB37}"/>
                  </a:ext>
                </a:extLst>
              </p:cNvPr>
              <p:cNvSpPr>
                <a:spLocks noChangeShapeType="1"/>
              </p:cNvSpPr>
              <p:nvPr/>
            </p:nvSpPr>
            <p:spPr bwMode="auto">
              <a:xfrm flipV="1">
                <a:off x="3505200" y="5834063"/>
                <a:ext cx="0" cy="22383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8" name="Line 41">
                <a:extLst>
                  <a:ext uri="{FF2B5EF4-FFF2-40B4-BE49-F238E27FC236}">
                    <a16:creationId xmlns:a16="http://schemas.microsoft.com/office/drawing/2014/main" id="{E5F4A39D-1C1B-485A-B37B-5FBEDFF1E0F1}"/>
                  </a:ext>
                </a:extLst>
              </p:cNvPr>
              <p:cNvSpPr>
                <a:spLocks noChangeShapeType="1"/>
              </p:cNvSpPr>
              <p:nvPr/>
            </p:nvSpPr>
            <p:spPr bwMode="auto">
              <a:xfrm flipV="1">
                <a:off x="4103688" y="5834063"/>
                <a:ext cx="0" cy="22383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9" name="Freeform 42">
                <a:extLst>
                  <a:ext uri="{FF2B5EF4-FFF2-40B4-BE49-F238E27FC236}">
                    <a16:creationId xmlns:a16="http://schemas.microsoft.com/office/drawing/2014/main" id="{CDE175D3-1575-449B-9060-63C86A51C82B}"/>
                  </a:ext>
                </a:extLst>
              </p:cNvPr>
              <p:cNvSpPr>
                <a:spLocks/>
              </p:cNvSpPr>
              <p:nvPr/>
            </p:nvSpPr>
            <p:spPr bwMode="auto">
              <a:xfrm>
                <a:off x="1271588" y="2255838"/>
                <a:ext cx="3376612" cy="3810000"/>
              </a:xfrm>
              <a:custGeom>
                <a:avLst/>
                <a:gdLst>
                  <a:gd name="T0" fmla="*/ 0 w 2127"/>
                  <a:gd name="T1" fmla="*/ 0 h 2400"/>
                  <a:gd name="T2" fmla="*/ 0 w 2127"/>
                  <a:gd name="T3" fmla="*/ 2399 h 2400"/>
                  <a:gd name="T4" fmla="*/ 2126 w 2127"/>
                  <a:gd name="T5" fmla="*/ 2399 h 2400"/>
                </a:gdLst>
                <a:ahLst/>
                <a:cxnLst>
                  <a:cxn ang="0">
                    <a:pos x="T0" y="T1"/>
                  </a:cxn>
                  <a:cxn ang="0">
                    <a:pos x="T2" y="T3"/>
                  </a:cxn>
                  <a:cxn ang="0">
                    <a:pos x="T4" y="T5"/>
                  </a:cxn>
                </a:cxnLst>
                <a:rect l="0" t="0" r="r" b="b"/>
                <a:pathLst>
                  <a:path w="2127" h="2400">
                    <a:moveTo>
                      <a:pt x="0" y="0"/>
                    </a:moveTo>
                    <a:lnTo>
                      <a:pt x="0" y="2399"/>
                    </a:lnTo>
                    <a:lnTo>
                      <a:pt x="2126" y="2399"/>
                    </a:lnTo>
                  </a:path>
                </a:pathLst>
              </a:custGeom>
              <a:noFill/>
              <a:ln w="381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50" name="Line 43">
                <a:extLst>
                  <a:ext uri="{FF2B5EF4-FFF2-40B4-BE49-F238E27FC236}">
                    <a16:creationId xmlns:a16="http://schemas.microsoft.com/office/drawing/2014/main" id="{570F0C39-7EB7-45FF-A268-D86A044AE0A0}"/>
                  </a:ext>
                </a:extLst>
              </p:cNvPr>
              <p:cNvSpPr>
                <a:spLocks noChangeShapeType="1"/>
              </p:cNvSpPr>
              <p:nvPr/>
            </p:nvSpPr>
            <p:spPr bwMode="auto">
              <a:xfrm flipV="1">
                <a:off x="2136775" y="5842000"/>
                <a:ext cx="0" cy="22701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51" name="Rectangle 44">
                <a:extLst>
                  <a:ext uri="{FF2B5EF4-FFF2-40B4-BE49-F238E27FC236}">
                    <a16:creationId xmlns:a16="http://schemas.microsoft.com/office/drawing/2014/main" id="{64C4F171-6085-4B5E-9B5F-4171D26A3404}"/>
                  </a:ext>
                </a:extLst>
              </p:cNvPr>
              <p:cNvSpPr>
                <a:spLocks noChangeArrowheads="1"/>
              </p:cNvSpPr>
              <p:nvPr/>
            </p:nvSpPr>
            <p:spPr bwMode="auto">
              <a:xfrm>
                <a:off x="360838" y="2120500"/>
                <a:ext cx="854221" cy="36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r>
                  <a:rPr lang="en-US" altLang="pt-BR" sz="1400" b="1" i="0" dirty="0">
                    <a:solidFill>
                      <a:srgbClr val="000000"/>
                    </a:solidFill>
                    <a:latin typeface="Arial" panose="020B0604020202020204" pitchFamily="34" charset="0"/>
                  </a:rPr>
                  <a:t>Index (Jan. 1921 = 100)</a:t>
                </a:r>
              </a:p>
            </p:txBody>
          </p:sp>
          <p:sp>
            <p:nvSpPr>
              <p:cNvPr id="52" name="Freeform 45">
                <a:extLst>
                  <a:ext uri="{FF2B5EF4-FFF2-40B4-BE49-F238E27FC236}">
                    <a16:creationId xmlns:a16="http://schemas.microsoft.com/office/drawing/2014/main" id="{5C9DE568-A271-4229-B319-F46600DCF124}"/>
                  </a:ext>
                </a:extLst>
              </p:cNvPr>
              <p:cNvSpPr>
                <a:spLocks/>
              </p:cNvSpPr>
              <p:nvPr/>
            </p:nvSpPr>
            <p:spPr bwMode="auto">
              <a:xfrm>
                <a:off x="1482725" y="3952875"/>
                <a:ext cx="2930525" cy="2117725"/>
              </a:xfrm>
              <a:custGeom>
                <a:avLst/>
                <a:gdLst>
                  <a:gd name="T0" fmla="*/ 44 w 1846"/>
                  <a:gd name="T1" fmla="*/ 1315 h 1334"/>
                  <a:gd name="T2" fmla="*/ 178 w 1846"/>
                  <a:gd name="T3" fmla="*/ 1241 h 1334"/>
                  <a:gd name="T4" fmla="*/ 227 w 1846"/>
                  <a:gd name="T5" fmla="*/ 1223 h 1334"/>
                  <a:gd name="T6" fmla="*/ 298 w 1846"/>
                  <a:gd name="T7" fmla="*/ 1205 h 1334"/>
                  <a:gd name="T8" fmla="*/ 311 w 1846"/>
                  <a:gd name="T9" fmla="*/ 1198 h 1334"/>
                  <a:gd name="T10" fmla="*/ 355 w 1846"/>
                  <a:gd name="T11" fmla="*/ 1168 h 1334"/>
                  <a:gd name="T12" fmla="*/ 400 w 1846"/>
                  <a:gd name="T13" fmla="*/ 1143 h 1334"/>
                  <a:gd name="T14" fmla="*/ 453 w 1846"/>
                  <a:gd name="T15" fmla="*/ 1088 h 1334"/>
                  <a:gd name="T16" fmla="*/ 502 w 1846"/>
                  <a:gd name="T17" fmla="*/ 1033 h 1334"/>
                  <a:gd name="T18" fmla="*/ 511 w 1846"/>
                  <a:gd name="T19" fmla="*/ 997 h 1334"/>
                  <a:gd name="T20" fmla="*/ 511 w 1846"/>
                  <a:gd name="T21" fmla="*/ 997 h 1334"/>
                  <a:gd name="T22" fmla="*/ 516 w 1846"/>
                  <a:gd name="T23" fmla="*/ 1003 h 1334"/>
                  <a:gd name="T24" fmla="*/ 533 w 1846"/>
                  <a:gd name="T25" fmla="*/ 978 h 1334"/>
                  <a:gd name="T26" fmla="*/ 542 w 1846"/>
                  <a:gd name="T27" fmla="*/ 942 h 1334"/>
                  <a:gd name="T28" fmla="*/ 600 w 1846"/>
                  <a:gd name="T29" fmla="*/ 899 h 1334"/>
                  <a:gd name="T30" fmla="*/ 667 w 1846"/>
                  <a:gd name="T31" fmla="*/ 874 h 1334"/>
                  <a:gd name="T32" fmla="*/ 698 w 1846"/>
                  <a:gd name="T33" fmla="*/ 856 h 1334"/>
                  <a:gd name="T34" fmla="*/ 733 w 1846"/>
                  <a:gd name="T35" fmla="*/ 844 h 1334"/>
                  <a:gd name="T36" fmla="*/ 782 w 1846"/>
                  <a:gd name="T37" fmla="*/ 789 h 1334"/>
                  <a:gd name="T38" fmla="*/ 822 w 1846"/>
                  <a:gd name="T39" fmla="*/ 734 h 1334"/>
                  <a:gd name="T40" fmla="*/ 858 w 1846"/>
                  <a:gd name="T41" fmla="*/ 648 h 1334"/>
                  <a:gd name="T42" fmla="*/ 911 w 1846"/>
                  <a:gd name="T43" fmla="*/ 575 h 1334"/>
                  <a:gd name="T44" fmla="*/ 978 w 1846"/>
                  <a:gd name="T45" fmla="*/ 440 h 1334"/>
                  <a:gd name="T46" fmla="*/ 991 w 1846"/>
                  <a:gd name="T47" fmla="*/ 391 h 1334"/>
                  <a:gd name="T48" fmla="*/ 1014 w 1846"/>
                  <a:gd name="T49" fmla="*/ 360 h 1334"/>
                  <a:gd name="T50" fmla="*/ 1040 w 1846"/>
                  <a:gd name="T51" fmla="*/ 318 h 1334"/>
                  <a:gd name="T52" fmla="*/ 1067 w 1846"/>
                  <a:gd name="T53" fmla="*/ 256 h 1334"/>
                  <a:gd name="T54" fmla="*/ 1129 w 1846"/>
                  <a:gd name="T55" fmla="*/ 183 h 1334"/>
                  <a:gd name="T56" fmla="*/ 1254 w 1846"/>
                  <a:gd name="T57" fmla="*/ 122 h 1334"/>
                  <a:gd name="T58" fmla="*/ 1391 w 1846"/>
                  <a:gd name="T59" fmla="*/ 73 h 1334"/>
                  <a:gd name="T60" fmla="*/ 1463 w 1846"/>
                  <a:gd name="T61" fmla="*/ 42 h 1334"/>
                  <a:gd name="T62" fmla="*/ 1645 w 1846"/>
                  <a:gd name="T63" fmla="*/ 24 h 1334"/>
                  <a:gd name="T64" fmla="*/ 1801 w 1846"/>
                  <a:gd name="T65" fmla="*/ 18 h 1334"/>
                  <a:gd name="T66" fmla="*/ 1823 w 1846"/>
                  <a:gd name="T67" fmla="*/ 12 h 1334"/>
                  <a:gd name="T68" fmla="*/ 1836 w 1846"/>
                  <a:gd name="T69" fmla="*/ 6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6" h="1334">
                    <a:moveTo>
                      <a:pt x="0" y="1333"/>
                    </a:moveTo>
                    <a:lnTo>
                      <a:pt x="44" y="1315"/>
                    </a:lnTo>
                    <a:lnTo>
                      <a:pt x="89" y="1296"/>
                    </a:lnTo>
                    <a:lnTo>
                      <a:pt x="178" y="1241"/>
                    </a:lnTo>
                    <a:lnTo>
                      <a:pt x="200" y="1229"/>
                    </a:lnTo>
                    <a:lnTo>
                      <a:pt x="227" y="1223"/>
                    </a:lnTo>
                    <a:lnTo>
                      <a:pt x="275" y="1211"/>
                    </a:lnTo>
                    <a:lnTo>
                      <a:pt x="298" y="1205"/>
                    </a:lnTo>
                    <a:lnTo>
                      <a:pt x="307" y="1198"/>
                    </a:lnTo>
                    <a:lnTo>
                      <a:pt x="311" y="1198"/>
                    </a:lnTo>
                    <a:lnTo>
                      <a:pt x="333" y="1180"/>
                    </a:lnTo>
                    <a:lnTo>
                      <a:pt x="355" y="1168"/>
                    </a:lnTo>
                    <a:lnTo>
                      <a:pt x="378" y="1156"/>
                    </a:lnTo>
                    <a:lnTo>
                      <a:pt x="400" y="1143"/>
                    </a:lnTo>
                    <a:lnTo>
                      <a:pt x="427" y="1119"/>
                    </a:lnTo>
                    <a:lnTo>
                      <a:pt x="453" y="1088"/>
                    </a:lnTo>
                    <a:lnTo>
                      <a:pt x="476" y="1064"/>
                    </a:lnTo>
                    <a:lnTo>
                      <a:pt x="502" y="1033"/>
                    </a:lnTo>
                    <a:lnTo>
                      <a:pt x="511" y="1009"/>
                    </a:lnTo>
                    <a:lnTo>
                      <a:pt x="511" y="997"/>
                    </a:lnTo>
                    <a:lnTo>
                      <a:pt x="511" y="997"/>
                    </a:lnTo>
                    <a:lnTo>
                      <a:pt x="511" y="997"/>
                    </a:lnTo>
                    <a:lnTo>
                      <a:pt x="511" y="1003"/>
                    </a:lnTo>
                    <a:lnTo>
                      <a:pt x="516" y="1003"/>
                    </a:lnTo>
                    <a:lnTo>
                      <a:pt x="520" y="997"/>
                    </a:lnTo>
                    <a:lnTo>
                      <a:pt x="533" y="978"/>
                    </a:lnTo>
                    <a:lnTo>
                      <a:pt x="538" y="960"/>
                    </a:lnTo>
                    <a:lnTo>
                      <a:pt x="542" y="942"/>
                    </a:lnTo>
                    <a:lnTo>
                      <a:pt x="569" y="917"/>
                    </a:lnTo>
                    <a:lnTo>
                      <a:pt x="600" y="899"/>
                    </a:lnTo>
                    <a:lnTo>
                      <a:pt x="636" y="886"/>
                    </a:lnTo>
                    <a:lnTo>
                      <a:pt x="667" y="874"/>
                    </a:lnTo>
                    <a:lnTo>
                      <a:pt x="684" y="868"/>
                    </a:lnTo>
                    <a:lnTo>
                      <a:pt x="698" y="856"/>
                    </a:lnTo>
                    <a:lnTo>
                      <a:pt x="716" y="850"/>
                    </a:lnTo>
                    <a:lnTo>
                      <a:pt x="733" y="844"/>
                    </a:lnTo>
                    <a:lnTo>
                      <a:pt x="756" y="819"/>
                    </a:lnTo>
                    <a:lnTo>
                      <a:pt x="782" y="789"/>
                    </a:lnTo>
                    <a:lnTo>
                      <a:pt x="805" y="764"/>
                    </a:lnTo>
                    <a:lnTo>
                      <a:pt x="822" y="734"/>
                    </a:lnTo>
                    <a:lnTo>
                      <a:pt x="840" y="691"/>
                    </a:lnTo>
                    <a:lnTo>
                      <a:pt x="858" y="648"/>
                    </a:lnTo>
                    <a:lnTo>
                      <a:pt x="880" y="611"/>
                    </a:lnTo>
                    <a:lnTo>
                      <a:pt x="911" y="575"/>
                    </a:lnTo>
                    <a:lnTo>
                      <a:pt x="942" y="507"/>
                    </a:lnTo>
                    <a:lnTo>
                      <a:pt x="978" y="440"/>
                    </a:lnTo>
                    <a:lnTo>
                      <a:pt x="987" y="409"/>
                    </a:lnTo>
                    <a:lnTo>
                      <a:pt x="991" y="391"/>
                    </a:lnTo>
                    <a:lnTo>
                      <a:pt x="1000" y="379"/>
                    </a:lnTo>
                    <a:lnTo>
                      <a:pt x="1014" y="360"/>
                    </a:lnTo>
                    <a:lnTo>
                      <a:pt x="1027" y="336"/>
                    </a:lnTo>
                    <a:lnTo>
                      <a:pt x="1040" y="318"/>
                    </a:lnTo>
                    <a:lnTo>
                      <a:pt x="1045" y="311"/>
                    </a:lnTo>
                    <a:lnTo>
                      <a:pt x="1067" y="256"/>
                    </a:lnTo>
                    <a:lnTo>
                      <a:pt x="1094" y="214"/>
                    </a:lnTo>
                    <a:lnTo>
                      <a:pt x="1129" y="183"/>
                    </a:lnTo>
                    <a:lnTo>
                      <a:pt x="1165" y="159"/>
                    </a:lnTo>
                    <a:lnTo>
                      <a:pt x="1254" y="122"/>
                    </a:lnTo>
                    <a:lnTo>
                      <a:pt x="1356" y="85"/>
                    </a:lnTo>
                    <a:lnTo>
                      <a:pt x="1391" y="73"/>
                    </a:lnTo>
                    <a:lnTo>
                      <a:pt x="1427" y="55"/>
                    </a:lnTo>
                    <a:lnTo>
                      <a:pt x="1463" y="42"/>
                    </a:lnTo>
                    <a:lnTo>
                      <a:pt x="1498" y="30"/>
                    </a:lnTo>
                    <a:lnTo>
                      <a:pt x="1645" y="24"/>
                    </a:lnTo>
                    <a:lnTo>
                      <a:pt x="1787" y="24"/>
                    </a:lnTo>
                    <a:lnTo>
                      <a:pt x="1801" y="18"/>
                    </a:lnTo>
                    <a:lnTo>
                      <a:pt x="1809" y="18"/>
                    </a:lnTo>
                    <a:lnTo>
                      <a:pt x="1823" y="12"/>
                    </a:lnTo>
                    <a:lnTo>
                      <a:pt x="1827" y="12"/>
                    </a:lnTo>
                    <a:lnTo>
                      <a:pt x="1836" y="6"/>
                    </a:lnTo>
                    <a:lnTo>
                      <a:pt x="1845" y="0"/>
                    </a:lnTo>
                  </a:path>
                </a:pathLst>
              </a:custGeom>
              <a:noFill/>
              <a:ln w="25400" cap="rnd" cmpd="sng">
                <a:solidFill>
                  <a:srgbClr val="C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53" name="Freeform 46">
                <a:extLst>
                  <a:ext uri="{FF2B5EF4-FFF2-40B4-BE49-F238E27FC236}">
                    <a16:creationId xmlns:a16="http://schemas.microsoft.com/office/drawing/2014/main" id="{1FC35CBE-6377-437D-82D7-C04C5D0B293E}"/>
                  </a:ext>
                </a:extLst>
              </p:cNvPr>
              <p:cNvSpPr>
                <a:spLocks/>
              </p:cNvSpPr>
              <p:nvPr/>
            </p:nvSpPr>
            <p:spPr bwMode="auto">
              <a:xfrm>
                <a:off x="1444625" y="3825875"/>
                <a:ext cx="3003550" cy="2262188"/>
              </a:xfrm>
              <a:custGeom>
                <a:avLst/>
                <a:gdLst>
                  <a:gd name="T0" fmla="*/ 18 w 1892"/>
                  <a:gd name="T1" fmla="*/ 1417 h 1425"/>
                  <a:gd name="T2" fmla="*/ 36 w 1892"/>
                  <a:gd name="T3" fmla="*/ 1411 h 1425"/>
                  <a:gd name="T4" fmla="*/ 36 w 1892"/>
                  <a:gd name="T5" fmla="*/ 1411 h 1425"/>
                  <a:gd name="T6" fmla="*/ 27 w 1892"/>
                  <a:gd name="T7" fmla="*/ 1417 h 1425"/>
                  <a:gd name="T8" fmla="*/ 40 w 1892"/>
                  <a:gd name="T9" fmla="*/ 1417 h 1425"/>
                  <a:gd name="T10" fmla="*/ 76 w 1892"/>
                  <a:gd name="T11" fmla="*/ 1405 h 1425"/>
                  <a:gd name="T12" fmla="*/ 121 w 1892"/>
                  <a:gd name="T13" fmla="*/ 1393 h 1425"/>
                  <a:gd name="T14" fmla="*/ 161 w 1892"/>
                  <a:gd name="T15" fmla="*/ 1380 h 1425"/>
                  <a:gd name="T16" fmla="*/ 201 w 1892"/>
                  <a:gd name="T17" fmla="*/ 1343 h 1425"/>
                  <a:gd name="T18" fmla="*/ 246 w 1892"/>
                  <a:gd name="T19" fmla="*/ 1282 h 1425"/>
                  <a:gd name="T20" fmla="*/ 309 w 1892"/>
                  <a:gd name="T21" fmla="*/ 1226 h 1425"/>
                  <a:gd name="T22" fmla="*/ 412 w 1892"/>
                  <a:gd name="T23" fmla="*/ 1158 h 1425"/>
                  <a:gd name="T24" fmla="*/ 457 w 1892"/>
                  <a:gd name="T25" fmla="*/ 1103 h 1425"/>
                  <a:gd name="T26" fmla="*/ 466 w 1892"/>
                  <a:gd name="T27" fmla="*/ 1072 h 1425"/>
                  <a:gd name="T28" fmla="*/ 470 w 1892"/>
                  <a:gd name="T29" fmla="*/ 1072 h 1425"/>
                  <a:gd name="T30" fmla="*/ 475 w 1892"/>
                  <a:gd name="T31" fmla="*/ 1066 h 1425"/>
                  <a:gd name="T32" fmla="*/ 502 w 1892"/>
                  <a:gd name="T33" fmla="*/ 1035 h 1425"/>
                  <a:gd name="T34" fmla="*/ 511 w 1892"/>
                  <a:gd name="T35" fmla="*/ 1004 h 1425"/>
                  <a:gd name="T36" fmla="*/ 524 w 1892"/>
                  <a:gd name="T37" fmla="*/ 986 h 1425"/>
                  <a:gd name="T38" fmla="*/ 569 w 1892"/>
                  <a:gd name="T39" fmla="*/ 967 h 1425"/>
                  <a:gd name="T40" fmla="*/ 623 w 1892"/>
                  <a:gd name="T41" fmla="*/ 949 h 1425"/>
                  <a:gd name="T42" fmla="*/ 636 w 1892"/>
                  <a:gd name="T43" fmla="*/ 943 h 1425"/>
                  <a:gd name="T44" fmla="*/ 668 w 1892"/>
                  <a:gd name="T45" fmla="*/ 924 h 1425"/>
                  <a:gd name="T46" fmla="*/ 699 w 1892"/>
                  <a:gd name="T47" fmla="*/ 912 h 1425"/>
                  <a:gd name="T48" fmla="*/ 739 w 1892"/>
                  <a:gd name="T49" fmla="*/ 881 h 1425"/>
                  <a:gd name="T50" fmla="*/ 748 w 1892"/>
                  <a:gd name="T51" fmla="*/ 869 h 1425"/>
                  <a:gd name="T52" fmla="*/ 748 w 1892"/>
                  <a:gd name="T53" fmla="*/ 869 h 1425"/>
                  <a:gd name="T54" fmla="*/ 780 w 1892"/>
                  <a:gd name="T55" fmla="*/ 856 h 1425"/>
                  <a:gd name="T56" fmla="*/ 856 w 1892"/>
                  <a:gd name="T57" fmla="*/ 783 h 1425"/>
                  <a:gd name="T58" fmla="*/ 869 w 1892"/>
                  <a:gd name="T59" fmla="*/ 770 h 1425"/>
                  <a:gd name="T60" fmla="*/ 901 w 1892"/>
                  <a:gd name="T61" fmla="*/ 709 h 1425"/>
                  <a:gd name="T62" fmla="*/ 945 w 1892"/>
                  <a:gd name="T63" fmla="*/ 653 h 1425"/>
                  <a:gd name="T64" fmla="*/ 968 w 1892"/>
                  <a:gd name="T65" fmla="*/ 616 h 1425"/>
                  <a:gd name="T66" fmla="*/ 990 w 1892"/>
                  <a:gd name="T67" fmla="*/ 579 h 1425"/>
                  <a:gd name="T68" fmla="*/ 1026 w 1892"/>
                  <a:gd name="T69" fmla="*/ 419 h 1425"/>
                  <a:gd name="T70" fmla="*/ 1089 w 1892"/>
                  <a:gd name="T71" fmla="*/ 271 h 1425"/>
                  <a:gd name="T72" fmla="*/ 1111 w 1892"/>
                  <a:gd name="T73" fmla="*/ 203 h 1425"/>
                  <a:gd name="T74" fmla="*/ 1134 w 1892"/>
                  <a:gd name="T75" fmla="*/ 179 h 1425"/>
                  <a:gd name="T76" fmla="*/ 1169 w 1892"/>
                  <a:gd name="T77" fmla="*/ 142 h 1425"/>
                  <a:gd name="T78" fmla="*/ 1214 w 1892"/>
                  <a:gd name="T79" fmla="*/ 98 h 1425"/>
                  <a:gd name="T80" fmla="*/ 1295 w 1892"/>
                  <a:gd name="T81" fmla="*/ 55 h 1425"/>
                  <a:gd name="T82" fmla="*/ 1456 w 1892"/>
                  <a:gd name="T83" fmla="*/ 37 h 1425"/>
                  <a:gd name="T84" fmla="*/ 1600 w 1892"/>
                  <a:gd name="T85" fmla="*/ 31 h 1425"/>
                  <a:gd name="T86" fmla="*/ 1640 w 1892"/>
                  <a:gd name="T87" fmla="*/ 18 h 1425"/>
                  <a:gd name="T88" fmla="*/ 1671 w 1892"/>
                  <a:gd name="T89" fmla="*/ 18 h 1425"/>
                  <a:gd name="T90" fmla="*/ 1725 w 1892"/>
                  <a:gd name="T91" fmla="*/ 12 h 1425"/>
                  <a:gd name="T92" fmla="*/ 1774 w 1892"/>
                  <a:gd name="T93" fmla="*/ 6 h 1425"/>
                  <a:gd name="T94" fmla="*/ 1851 w 1892"/>
                  <a:gd name="T95" fmla="*/ 0 h 1425"/>
                  <a:gd name="T96" fmla="*/ 1887 w 1892"/>
                  <a:gd name="T97"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92" h="1425">
                    <a:moveTo>
                      <a:pt x="0" y="1424"/>
                    </a:moveTo>
                    <a:lnTo>
                      <a:pt x="18" y="1417"/>
                    </a:lnTo>
                    <a:lnTo>
                      <a:pt x="27" y="1417"/>
                    </a:lnTo>
                    <a:lnTo>
                      <a:pt x="36" y="1411"/>
                    </a:lnTo>
                    <a:lnTo>
                      <a:pt x="36" y="1411"/>
                    </a:lnTo>
                    <a:lnTo>
                      <a:pt x="36" y="1411"/>
                    </a:lnTo>
                    <a:lnTo>
                      <a:pt x="27" y="1417"/>
                    </a:lnTo>
                    <a:lnTo>
                      <a:pt x="27" y="1417"/>
                    </a:lnTo>
                    <a:lnTo>
                      <a:pt x="31" y="1417"/>
                    </a:lnTo>
                    <a:lnTo>
                      <a:pt x="40" y="1417"/>
                    </a:lnTo>
                    <a:lnTo>
                      <a:pt x="54" y="1411"/>
                    </a:lnTo>
                    <a:lnTo>
                      <a:pt x="76" y="1405"/>
                    </a:lnTo>
                    <a:lnTo>
                      <a:pt x="103" y="1399"/>
                    </a:lnTo>
                    <a:lnTo>
                      <a:pt x="121" y="1393"/>
                    </a:lnTo>
                    <a:lnTo>
                      <a:pt x="143" y="1387"/>
                    </a:lnTo>
                    <a:lnTo>
                      <a:pt x="161" y="1380"/>
                    </a:lnTo>
                    <a:lnTo>
                      <a:pt x="170" y="1380"/>
                    </a:lnTo>
                    <a:lnTo>
                      <a:pt x="201" y="1343"/>
                    </a:lnTo>
                    <a:lnTo>
                      <a:pt x="233" y="1300"/>
                    </a:lnTo>
                    <a:lnTo>
                      <a:pt x="246" y="1282"/>
                    </a:lnTo>
                    <a:lnTo>
                      <a:pt x="255" y="1269"/>
                    </a:lnTo>
                    <a:lnTo>
                      <a:pt x="309" y="1226"/>
                    </a:lnTo>
                    <a:lnTo>
                      <a:pt x="363" y="1195"/>
                    </a:lnTo>
                    <a:lnTo>
                      <a:pt x="412" y="1158"/>
                    </a:lnTo>
                    <a:lnTo>
                      <a:pt x="434" y="1134"/>
                    </a:lnTo>
                    <a:lnTo>
                      <a:pt x="457" y="1103"/>
                    </a:lnTo>
                    <a:lnTo>
                      <a:pt x="466" y="1078"/>
                    </a:lnTo>
                    <a:lnTo>
                      <a:pt x="466" y="1072"/>
                    </a:lnTo>
                    <a:lnTo>
                      <a:pt x="470" y="1066"/>
                    </a:lnTo>
                    <a:lnTo>
                      <a:pt x="470" y="1072"/>
                    </a:lnTo>
                    <a:lnTo>
                      <a:pt x="470" y="1072"/>
                    </a:lnTo>
                    <a:lnTo>
                      <a:pt x="475" y="1066"/>
                    </a:lnTo>
                    <a:lnTo>
                      <a:pt x="484" y="1060"/>
                    </a:lnTo>
                    <a:lnTo>
                      <a:pt x="502" y="1035"/>
                    </a:lnTo>
                    <a:lnTo>
                      <a:pt x="511" y="1017"/>
                    </a:lnTo>
                    <a:lnTo>
                      <a:pt x="511" y="1004"/>
                    </a:lnTo>
                    <a:lnTo>
                      <a:pt x="515" y="992"/>
                    </a:lnTo>
                    <a:lnTo>
                      <a:pt x="524" y="986"/>
                    </a:lnTo>
                    <a:lnTo>
                      <a:pt x="533" y="980"/>
                    </a:lnTo>
                    <a:lnTo>
                      <a:pt x="569" y="967"/>
                    </a:lnTo>
                    <a:lnTo>
                      <a:pt x="600" y="955"/>
                    </a:lnTo>
                    <a:lnTo>
                      <a:pt x="623" y="949"/>
                    </a:lnTo>
                    <a:lnTo>
                      <a:pt x="632" y="943"/>
                    </a:lnTo>
                    <a:lnTo>
                      <a:pt x="636" y="943"/>
                    </a:lnTo>
                    <a:lnTo>
                      <a:pt x="650" y="937"/>
                    </a:lnTo>
                    <a:lnTo>
                      <a:pt x="668" y="924"/>
                    </a:lnTo>
                    <a:lnTo>
                      <a:pt x="685" y="918"/>
                    </a:lnTo>
                    <a:lnTo>
                      <a:pt x="699" y="912"/>
                    </a:lnTo>
                    <a:lnTo>
                      <a:pt x="726" y="893"/>
                    </a:lnTo>
                    <a:lnTo>
                      <a:pt x="739" y="881"/>
                    </a:lnTo>
                    <a:lnTo>
                      <a:pt x="744" y="869"/>
                    </a:lnTo>
                    <a:lnTo>
                      <a:pt x="748" y="869"/>
                    </a:lnTo>
                    <a:lnTo>
                      <a:pt x="744" y="869"/>
                    </a:lnTo>
                    <a:lnTo>
                      <a:pt x="748" y="869"/>
                    </a:lnTo>
                    <a:lnTo>
                      <a:pt x="757" y="863"/>
                    </a:lnTo>
                    <a:lnTo>
                      <a:pt x="780" y="856"/>
                    </a:lnTo>
                    <a:lnTo>
                      <a:pt x="833" y="801"/>
                    </a:lnTo>
                    <a:lnTo>
                      <a:pt x="856" y="783"/>
                    </a:lnTo>
                    <a:lnTo>
                      <a:pt x="865" y="776"/>
                    </a:lnTo>
                    <a:lnTo>
                      <a:pt x="869" y="770"/>
                    </a:lnTo>
                    <a:lnTo>
                      <a:pt x="883" y="733"/>
                    </a:lnTo>
                    <a:lnTo>
                      <a:pt x="901" y="709"/>
                    </a:lnTo>
                    <a:lnTo>
                      <a:pt x="918" y="684"/>
                    </a:lnTo>
                    <a:lnTo>
                      <a:pt x="945" y="653"/>
                    </a:lnTo>
                    <a:lnTo>
                      <a:pt x="959" y="635"/>
                    </a:lnTo>
                    <a:lnTo>
                      <a:pt x="968" y="616"/>
                    </a:lnTo>
                    <a:lnTo>
                      <a:pt x="977" y="598"/>
                    </a:lnTo>
                    <a:lnTo>
                      <a:pt x="990" y="579"/>
                    </a:lnTo>
                    <a:lnTo>
                      <a:pt x="1008" y="499"/>
                    </a:lnTo>
                    <a:lnTo>
                      <a:pt x="1026" y="419"/>
                    </a:lnTo>
                    <a:lnTo>
                      <a:pt x="1053" y="339"/>
                    </a:lnTo>
                    <a:lnTo>
                      <a:pt x="1089" y="271"/>
                    </a:lnTo>
                    <a:lnTo>
                      <a:pt x="1102" y="234"/>
                    </a:lnTo>
                    <a:lnTo>
                      <a:pt x="1111" y="203"/>
                    </a:lnTo>
                    <a:lnTo>
                      <a:pt x="1120" y="191"/>
                    </a:lnTo>
                    <a:lnTo>
                      <a:pt x="1134" y="179"/>
                    </a:lnTo>
                    <a:lnTo>
                      <a:pt x="1156" y="154"/>
                    </a:lnTo>
                    <a:lnTo>
                      <a:pt x="1169" y="142"/>
                    </a:lnTo>
                    <a:lnTo>
                      <a:pt x="1178" y="123"/>
                    </a:lnTo>
                    <a:lnTo>
                      <a:pt x="1214" y="98"/>
                    </a:lnTo>
                    <a:lnTo>
                      <a:pt x="1250" y="74"/>
                    </a:lnTo>
                    <a:lnTo>
                      <a:pt x="1295" y="55"/>
                    </a:lnTo>
                    <a:lnTo>
                      <a:pt x="1335" y="43"/>
                    </a:lnTo>
                    <a:lnTo>
                      <a:pt x="1456" y="37"/>
                    </a:lnTo>
                    <a:lnTo>
                      <a:pt x="1577" y="37"/>
                    </a:lnTo>
                    <a:lnTo>
                      <a:pt x="1600" y="31"/>
                    </a:lnTo>
                    <a:lnTo>
                      <a:pt x="1618" y="24"/>
                    </a:lnTo>
                    <a:lnTo>
                      <a:pt x="1640" y="18"/>
                    </a:lnTo>
                    <a:lnTo>
                      <a:pt x="1653" y="18"/>
                    </a:lnTo>
                    <a:lnTo>
                      <a:pt x="1671" y="18"/>
                    </a:lnTo>
                    <a:lnTo>
                      <a:pt x="1694" y="12"/>
                    </a:lnTo>
                    <a:lnTo>
                      <a:pt x="1725" y="12"/>
                    </a:lnTo>
                    <a:lnTo>
                      <a:pt x="1748" y="12"/>
                    </a:lnTo>
                    <a:lnTo>
                      <a:pt x="1774" y="6"/>
                    </a:lnTo>
                    <a:lnTo>
                      <a:pt x="1828" y="6"/>
                    </a:lnTo>
                    <a:lnTo>
                      <a:pt x="1851" y="0"/>
                    </a:lnTo>
                    <a:lnTo>
                      <a:pt x="1873" y="0"/>
                    </a:lnTo>
                    <a:lnTo>
                      <a:pt x="1887" y="0"/>
                    </a:lnTo>
                    <a:lnTo>
                      <a:pt x="1891" y="0"/>
                    </a:lnTo>
                  </a:path>
                </a:pathLst>
              </a:custGeom>
              <a:noFill/>
              <a:ln w="25400" cap="rnd" cmpd="sng">
                <a:solidFill>
                  <a:srgbClr val="002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54" name="Freeform 47">
                <a:extLst>
                  <a:ext uri="{FF2B5EF4-FFF2-40B4-BE49-F238E27FC236}">
                    <a16:creationId xmlns:a16="http://schemas.microsoft.com/office/drawing/2014/main" id="{64E9F95E-4DC8-4C88-96C1-F2424D39D80D}"/>
                  </a:ext>
                </a:extLst>
              </p:cNvPr>
              <p:cNvSpPr>
                <a:spLocks/>
              </p:cNvSpPr>
              <p:nvPr/>
            </p:nvSpPr>
            <p:spPr bwMode="auto">
              <a:xfrm>
                <a:off x="6335713" y="3487738"/>
                <a:ext cx="2293937" cy="2584450"/>
              </a:xfrm>
              <a:custGeom>
                <a:avLst/>
                <a:gdLst>
                  <a:gd name="T0" fmla="*/ 9 w 1445"/>
                  <a:gd name="T1" fmla="*/ 1609 h 1628"/>
                  <a:gd name="T2" fmla="*/ 18 w 1445"/>
                  <a:gd name="T3" fmla="*/ 1584 h 1628"/>
                  <a:gd name="T4" fmla="*/ 18 w 1445"/>
                  <a:gd name="T5" fmla="*/ 1566 h 1628"/>
                  <a:gd name="T6" fmla="*/ 35 w 1445"/>
                  <a:gd name="T7" fmla="*/ 1505 h 1628"/>
                  <a:gd name="T8" fmla="*/ 44 w 1445"/>
                  <a:gd name="T9" fmla="*/ 1468 h 1628"/>
                  <a:gd name="T10" fmla="*/ 105 w 1445"/>
                  <a:gd name="T11" fmla="*/ 1450 h 1628"/>
                  <a:gd name="T12" fmla="*/ 166 w 1445"/>
                  <a:gd name="T13" fmla="*/ 1450 h 1628"/>
                  <a:gd name="T14" fmla="*/ 218 w 1445"/>
                  <a:gd name="T15" fmla="*/ 1431 h 1628"/>
                  <a:gd name="T16" fmla="*/ 253 w 1445"/>
                  <a:gd name="T17" fmla="*/ 1419 h 1628"/>
                  <a:gd name="T18" fmla="*/ 296 w 1445"/>
                  <a:gd name="T19" fmla="*/ 1419 h 1628"/>
                  <a:gd name="T20" fmla="*/ 374 w 1445"/>
                  <a:gd name="T21" fmla="*/ 1382 h 1628"/>
                  <a:gd name="T22" fmla="*/ 418 w 1445"/>
                  <a:gd name="T23" fmla="*/ 1333 h 1628"/>
                  <a:gd name="T24" fmla="*/ 479 w 1445"/>
                  <a:gd name="T25" fmla="*/ 1235 h 1628"/>
                  <a:gd name="T26" fmla="*/ 548 w 1445"/>
                  <a:gd name="T27" fmla="*/ 1101 h 1628"/>
                  <a:gd name="T28" fmla="*/ 618 w 1445"/>
                  <a:gd name="T29" fmla="*/ 1058 h 1628"/>
                  <a:gd name="T30" fmla="*/ 679 w 1445"/>
                  <a:gd name="T31" fmla="*/ 991 h 1628"/>
                  <a:gd name="T32" fmla="*/ 740 w 1445"/>
                  <a:gd name="T33" fmla="*/ 911 h 1628"/>
                  <a:gd name="T34" fmla="*/ 757 w 1445"/>
                  <a:gd name="T35" fmla="*/ 881 h 1628"/>
                  <a:gd name="T36" fmla="*/ 783 w 1445"/>
                  <a:gd name="T37" fmla="*/ 838 h 1628"/>
                  <a:gd name="T38" fmla="*/ 800 w 1445"/>
                  <a:gd name="T39" fmla="*/ 813 h 1628"/>
                  <a:gd name="T40" fmla="*/ 818 w 1445"/>
                  <a:gd name="T41" fmla="*/ 770 h 1628"/>
                  <a:gd name="T42" fmla="*/ 827 w 1445"/>
                  <a:gd name="T43" fmla="*/ 746 h 1628"/>
                  <a:gd name="T44" fmla="*/ 835 w 1445"/>
                  <a:gd name="T45" fmla="*/ 715 h 1628"/>
                  <a:gd name="T46" fmla="*/ 844 w 1445"/>
                  <a:gd name="T47" fmla="*/ 685 h 1628"/>
                  <a:gd name="T48" fmla="*/ 844 w 1445"/>
                  <a:gd name="T49" fmla="*/ 642 h 1628"/>
                  <a:gd name="T50" fmla="*/ 861 w 1445"/>
                  <a:gd name="T51" fmla="*/ 556 h 1628"/>
                  <a:gd name="T52" fmla="*/ 896 w 1445"/>
                  <a:gd name="T53" fmla="*/ 446 h 1628"/>
                  <a:gd name="T54" fmla="*/ 914 w 1445"/>
                  <a:gd name="T55" fmla="*/ 385 h 1628"/>
                  <a:gd name="T56" fmla="*/ 957 w 1445"/>
                  <a:gd name="T57" fmla="*/ 336 h 1628"/>
                  <a:gd name="T58" fmla="*/ 974 w 1445"/>
                  <a:gd name="T59" fmla="*/ 305 h 1628"/>
                  <a:gd name="T60" fmla="*/ 1018 w 1445"/>
                  <a:gd name="T61" fmla="*/ 263 h 1628"/>
                  <a:gd name="T62" fmla="*/ 1027 w 1445"/>
                  <a:gd name="T63" fmla="*/ 238 h 1628"/>
                  <a:gd name="T64" fmla="*/ 1035 w 1445"/>
                  <a:gd name="T65" fmla="*/ 208 h 1628"/>
                  <a:gd name="T66" fmla="*/ 1061 w 1445"/>
                  <a:gd name="T67" fmla="*/ 171 h 1628"/>
                  <a:gd name="T68" fmla="*/ 1096 w 1445"/>
                  <a:gd name="T69" fmla="*/ 116 h 1628"/>
                  <a:gd name="T70" fmla="*/ 1105 w 1445"/>
                  <a:gd name="T71" fmla="*/ 73 h 1628"/>
                  <a:gd name="T72" fmla="*/ 1157 w 1445"/>
                  <a:gd name="T73" fmla="*/ 24 h 1628"/>
                  <a:gd name="T74" fmla="*/ 1235 w 1445"/>
                  <a:gd name="T75" fmla="*/ 6 h 1628"/>
                  <a:gd name="T76" fmla="*/ 1374 w 1445"/>
                  <a:gd name="T77" fmla="*/ 0 h 1628"/>
                  <a:gd name="T78" fmla="*/ 1444 w 1445"/>
                  <a:gd name="T79" fmla="*/ 6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5" h="1628">
                    <a:moveTo>
                      <a:pt x="0" y="1627"/>
                    </a:moveTo>
                    <a:lnTo>
                      <a:pt x="9" y="1609"/>
                    </a:lnTo>
                    <a:lnTo>
                      <a:pt x="9" y="1596"/>
                    </a:lnTo>
                    <a:lnTo>
                      <a:pt x="18" y="1584"/>
                    </a:lnTo>
                    <a:lnTo>
                      <a:pt x="18" y="1578"/>
                    </a:lnTo>
                    <a:lnTo>
                      <a:pt x="18" y="1566"/>
                    </a:lnTo>
                    <a:lnTo>
                      <a:pt x="27" y="1541"/>
                    </a:lnTo>
                    <a:lnTo>
                      <a:pt x="35" y="1505"/>
                    </a:lnTo>
                    <a:lnTo>
                      <a:pt x="35" y="1486"/>
                    </a:lnTo>
                    <a:lnTo>
                      <a:pt x="44" y="1468"/>
                    </a:lnTo>
                    <a:lnTo>
                      <a:pt x="70" y="1456"/>
                    </a:lnTo>
                    <a:lnTo>
                      <a:pt x="105" y="1450"/>
                    </a:lnTo>
                    <a:lnTo>
                      <a:pt x="131" y="1450"/>
                    </a:lnTo>
                    <a:lnTo>
                      <a:pt x="166" y="1450"/>
                    </a:lnTo>
                    <a:lnTo>
                      <a:pt x="200" y="1437"/>
                    </a:lnTo>
                    <a:lnTo>
                      <a:pt x="218" y="1431"/>
                    </a:lnTo>
                    <a:lnTo>
                      <a:pt x="244" y="1425"/>
                    </a:lnTo>
                    <a:lnTo>
                      <a:pt x="253" y="1419"/>
                    </a:lnTo>
                    <a:lnTo>
                      <a:pt x="270" y="1419"/>
                    </a:lnTo>
                    <a:lnTo>
                      <a:pt x="296" y="1419"/>
                    </a:lnTo>
                    <a:lnTo>
                      <a:pt x="340" y="1413"/>
                    </a:lnTo>
                    <a:lnTo>
                      <a:pt x="374" y="1382"/>
                    </a:lnTo>
                    <a:lnTo>
                      <a:pt x="400" y="1358"/>
                    </a:lnTo>
                    <a:lnTo>
                      <a:pt x="418" y="1333"/>
                    </a:lnTo>
                    <a:lnTo>
                      <a:pt x="453" y="1315"/>
                    </a:lnTo>
                    <a:lnTo>
                      <a:pt x="479" y="1235"/>
                    </a:lnTo>
                    <a:lnTo>
                      <a:pt x="505" y="1162"/>
                    </a:lnTo>
                    <a:lnTo>
                      <a:pt x="548" y="1101"/>
                    </a:lnTo>
                    <a:lnTo>
                      <a:pt x="583" y="1076"/>
                    </a:lnTo>
                    <a:lnTo>
                      <a:pt x="618" y="1058"/>
                    </a:lnTo>
                    <a:lnTo>
                      <a:pt x="644" y="1021"/>
                    </a:lnTo>
                    <a:lnTo>
                      <a:pt x="679" y="991"/>
                    </a:lnTo>
                    <a:lnTo>
                      <a:pt x="714" y="954"/>
                    </a:lnTo>
                    <a:lnTo>
                      <a:pt x="740" y="911"/>
                    </a:lnTo>
                    <a:lnTo>
                      <a:pt x="748" y="899"/>
                    </a:lnTo>
                    <a:lnTo>
                      <a:pt x="757" y="881"/>
                    </a:lnTo>
                    <a:lnTo>
                      <a:pt x="766" y="862"/>
                    </a:lnTo>
                    <a:lnTo>
                      <a:pt x="783" y="838"/>
                    </a:lnTo>
                    <a:lnTo>
                      <a:pt x="792" y="819"/>
                    </a:lnTo>
                    <a:lnTo>
                      <a:pt x="800" y="813"/>
                    </a:lnTo>
                    <a:lnTo>
                      <a:pt x="809" y="789"/>
                    </a:lnTo>
                    <a:lnTo>
                      <a:pt x="818" y="770"/>
                    </a:lnTo>
                    <a:lnTo>
                      <a:pt x="818" y="758"/>
                    </a:lnTo>
                    <a:lnTo>
                      <a:pt x="827" y="746"/>
                    </a:lnTo>
                    <a:lnTo>
                      <a:pt x="827" y="734"/>
                    </a:lnTo>
                    <a:lnTo>
                      <a:pt x="835" y="715"/>
                    </a:lnTo>
                    <a:lnTo>
                      <a:pt x="844" y="691"/>
                    </a:lnTo>
                    <a:lnTo>
                      <a:pt x="844" y="685"/>
                    </a:lnTo>
                    <a:lnTo>
                      <a:pt x="844" y="679"/>
                    </a:lnTo>
                    <a:lnTo>
                      <a:pt x="844" y="642"/>
                    </a:lnTo>
                    <a:lnTo>
                      <a:pt x="853" y="611"/>
                    </a:lnTo>
                    <a:lnTo>
                      <a:pt x="861" y="556"/>
                    </a:lnTo>
                    <a:lnTo>
                      <a:pt x="879" y="507"/>
                    </a:lnTo>
                    <a:lnTo>
                      <a:pt x="896" y="446"/>
                    </a:lnTo>
                    <a:lnTo>
                      <a:pt x="905" y="409"/>
                    </a:lnTo>
                    <a:lnTo>
                      <a:pt x="914" y="385"/>
                    </a:lnTo>
                    <a:lnTo>
                      <a:pt x="922" y="360"/>
                    </a:lnTo>
                    <a:lnTo>
                      <a:pt x="957" y="336"/>
                    </a:lnTo>
                    <a:lnTo>
                      <a:pt x="966" y="318"/>
                    </a:lnTo>
                    <a:lnTo>
                      <a:pt x="974" y="305"/>
                    </a:lnTo>
                    <a:lnTo>
                      <a:pt x="1001" y="275"/>
                    </a:lnTo>
                    <a:lnTo>
                      <a:pt x="1018" y="263"/>
                    </a:lnTo>
                    <a:lnTo>
                      <a:pt x="1018" y="256"/>
                    </a:lnTo>
                    <a:lnTo>
                      <a:pt x="1027" y="238"/>
                    </a:lnTo>
                    <a:lnTo>
                      <a:pt x="1027" y="220"/>
                    </a:lnTo>
                    <a:lnTo>
                      <a:pt x="1035" y="208"/>
                    </a:lnTo>
                    <a:lnTo>
                      <a:pt x="1053" y="189"/>
                    </a:lnTo>
                    <a:lnTo>
                      <a:pt x="1061" y="171"/>
                    </a:lnTo>
                    <a:lnTo>
                      <a:pt x="1079" y="146"/>
                    </a:lnTo>
                    <a:lnTo>
                      <a:pt x="1096" y="116"/>
                    </a:lnTo>
                    <a:lnTo>
                      <a:pt x="1096" y="91"/>
                    </a:lnTo>
                    <a:lnTo>
                      <a:pt x="1105" y="73"/>
                    </a:lnTo>
                    <a:lnTo>
                      <a:pt x="1122" y="48"/>
                    </a:lnTo>
                    <a:lnTo>
                      <a:pt x="1157" y="24"/>
                    </a:lnTo>
                    <a:lnTo>
                      <a:pt x="1192" y="12"/>
                    </a:lnTo>
                    <a:lnTo>
                      <a:pt x="1235" y="6"/>
                    </a:lnTo>
                    <a:lnTo>
                      <a:pt x="1287" y="0"/>
                    </a:lnTo>
                    <a:lnTo>
                      <a:pt x="1374" y="0"/>
                    </a:lnTo>
                    <a:lnTo>
                      <a:pt x="1409" y="6"/>
                    </a:lnTo>
                    <a:lnTo>
                      <a:pt x="1444" y="6"/>
                    </a:lnTo>
                  </a:path>
                </a:pathLst>
              </a:custGeom>
              <a:noFill/>
              <a:ln w="25400" cap="rnd" cmpd="sng">
                <a:solidFill>
                  <a:srgbClr val="002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55" name="Freeform 48">
                <a:extLst>
                  <a:ext uri="{FF2B5EF4-FFF2-40B4-BE49-F238E27FC236}">
                    <a16:creationId xmlns:a16="http://schemas.microsoft.com/office/drawing/2014/main" id="{245EEEB7-F72B-45B0-B5EB-FD8401024A28}"/>
                  </a:ext>
                </a:extLst>
              </p:cNvPr>
              <p:cNvSpPr>
                <a:spLocks/>
              </p:cNvSpPr>
              <p:nvPr/>
            </p:nvSpPr>
            <p:spPr bwMode="auto">
              <a:xfrm>
                <a:off x="6416675" y="3759200"/>
                <a:ext cx="2265363" cy="2328863"/>
              </a:xfrm>
              <a:custGeom>
                <a:avLst/>
                <a:gdLst>
                  <a:gd name="T0" fmla="*/ 0 w 1427"/>
                  <a:gd name="T1" fmla="*/ 1466 h 1467"/>
                  <a:gd name="T2" fmla="*/ 9 w 1427"/>
                  <a:gd name="T3" fmla="*/ 1429 h 1467"/>
                  <a:gd name="T4" fmla="*/ 26 w 1427"/>
                  <a:gd name="T5" fmla="*/ 1392 h 1467"/>
                  <a:gd name="T6" fmla="*/ 44 w 1427"/>
                  <a:gd name="T7" fmla="*/ 1368 h 1467"/>
                  <a:gd name="T8" fmla="*/ 105 w 1427"/>
                  <a:gd name="T9" fmla="*/ 1337 h 1467"/>
                  <a:gd name="T10" fmla="*/ 201 w 1427"/>
                  <a:gd name="T11" fmla="*/ 1331 h 1467"/>
                  <a:gd name="T12" fmla="*/ 236 w 1427"/>
                  <a:gd name="T13" fmla="*/ 1319 h 1467"/>
                  <a:gd name="T14" fmla="*/ 262 w 1427"/>
                  <a:gd name="T15" fmla="*/ 1300 h 1467"/>
                  <a:gd name="T16" fmla="*/ 306 w 1427"/>
                  <a:gd name="T17" fmla="*/ 1276 h 1467"/>
                  <a:gd name="T18" fmla="*/ 341 w 1427"/>
                  <a:gd name="T19" fmla="*/ 1257 h 1467"/>
                  <a:gd name="T20" fmla="*/ 367 w 1427"/>
                  <a:gd name="T21" fmla="*/ 1251 h 1467"/>
                  <a:gd name="T22" fmla="*/ 437 w 1427"/>
                  <a:gd name="T23" fmla="*/ 1165 h 1467"/>
                  <a:gd name="T24" fmla="*/ 499 w 1427"/>
                  <a:gd name="T25" fmla="*/ 1073 h 1467"/>
                  <a:gd name="T26" fmla="*/ 577 w 1427"/>
                  <a:gd name="T27" fmla="*/ 1030 h 1467"/>
                  <a:gd name="T28" fmla="*/ 691 w 1427"/>
                  <a:gd name="T29" fmla="*/ 969 h 1467"/>
                  <a:gd name="T30" fmla="*/ 752 w 1427"/>
                  <a:gd name="T31" fmla="*/ 865 h 1467"/>
                  <a:gd name="T32" fmla="*/ 805 w 1427"/>
                  <a:gd name="T33" fmla="*/ 754 h 1467"/>
                  <a:gd name="T34" fmla="*/ 866 w 1427"/>
                  <a:gd name="T35" fmla="*/ 681 h 1467"/>
                  <a:gd name="T36" fmla="*/ 892 w 1427"/>
                  <a:gd name="T37" fmla="*/ 589 h 1467"/>
                  <a:gd name="T38" fmla="*/ 910 w 1427"/>
                  <a:gd name="T39" fmla="*/ 521 h 1467"/>
                  <a:gd name="T40" fmla="*/ 927 w 1427"/>
                  <a:gd name="T41" fmla="*/ 478 h 1467"/>
                  <a:gd name="T42" fmla="*/ 945 w 1427"/>
                  <a:gd name="T43" fmla="*/ 460 h 1467"/>
                  <a:gd name="T44" fmla="*/ 971 w 1427"/>
                  <a:gd name="T45" fmla="*/ 429 h 1467"/>
                  <a:gd name="T46" fmla="*/ 1006 w 1427"/>
                  <a:gd name="T47" fmla="*/ 399 h 1467"/>
                  <a:gd name="T48" fmla="*/ 1015 w 1427"/>
                  <a:gd name="T49" fmla="*/ 386 h 1467"/>
                  <a:gd name="T50" fmla="*/ 1041 w 1427"/>
                  <a:gd name="T51" fmla="*/ 343 h 1467"/>
                  <a:gd name="T52" fmla="*/ 1067 w 1427"/>
                  <a:gd name="T53" fmla="*/ 300 h 1467"/>
                  <a:gd name="T54" fmla="*/ 1085 w 1427"/>
                  <a:gd name="T55" fmla="*/ 264 h 1467"/>
                  <a:gd name="T56" fmla="*/ 1076 w 1427"/>
                  <a:gd name="T57" fmla="*/ 270 h 1467"/>
                  <a:gd name="T58" fmla="*/ 1076 w 1427"/>
                  <a:gd name="T59" fmla="*/ 270 h 1467"/>
                  <a:gd name="T60" fmla="*/ 1102 w 1427"/>
                  <a:gd name="T61" fmla="*/ 233 h 1467"/>
                  <a:gd name="T62" fmla="*/ 1120 w 1427"/>
                  <a:gd name="T63" fmla="*/ 190 h 1467"/>
                  <a:gd name="T64" fmla="*/ 1146 w 1427"/>
                  <a:gd name="T65" fmla="*/ 147 h 1467"/>
                  <a:gd name="T66" fmla="*/ 1207 w 1427"/>
                  <a:gd name="T67" fmla="*/ 86 h 1467"/>
                  <a:gd name="T68" fmla="*/ 1242 w 1427"/>
                  <a:gd name="T69" fmla="*/ 37 h 1467"/>
                  <a:gd name="T70" fmla="*/ 1356 w 1427"/>
                  <a:gd name="T71" fmla="*/ 18 h 1467"/>
                  <a:gd name="T72" fmla="*/ 1426 w 1427"/>
                  <a:gd name="T73"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7" h="1467">
                    <a:moveTo>
                      <a:pt x="0" y="1466"/>
                    </a:moveTo>
                    <a:lnTo>
                      <a:pt x="0" y="1466"/>
                    </a:lnTo>
                    <a:lnTo>
                      <a:pt x="0" y="1454"/>
                    </a:lnTo>
                    <a:lnTo>
                      <a:pt x="9" y="1429"/>
                    </a:lnTo>
                    <a:lnTo>
                      <a:pt x="17" y="1399"/>
                    </a:lnTo>
                    <a:lnTo>
                      <a:pt x="26" y="1392"/>
                    </a:lnTo>
                    <a:lnTo>
                      <a:pt x="26" y="1386"/>
                    </a:lnTo>
                    <a:lnTo>
                      <a:pt x="44" y="1368"/>
                    </a:lnTo>
                    <a:lnTo>
                      <a:pt x="70" y="1356"/>
                    </a:lnTo>
                    <a:lnTo>
                      <a:pt x="105" y="1337"/>
                    </a:lnTo>
                    <a:lnTo>
                      <a:pt x="149" y="1331"/>
                    </a:lnTo>
                    <a:lnTo>
                      <a:pt x="201" y="1331"/>
                    </a:lnTo>
                    <a:lnTo>
                      <a:pt x="219" y="1325"/>
                    </a:lnTo>
                    <a:lnTo>
                      <a:pt x="236" y="1319"/>
                    </a:lnTo>
                    <a:lnTo>
                      <a:pt x="245" y="1313"/>
                    </a:lnTo>
                    <a:lnTo>
                      <a:pt x="262" y="1300"/>
                    </a:lnTo>
                    <a:lnTo>
                      <a:pt x="280" y="1294"/>
                    </a:lnTo>
                    <a:lnTo>
                      <a:pt x="306" y="1276"/>
                    </a:lnTo>
                    <a:lnTo>
                      <a:pt x="324" y="1270"/>
                    </a:lnTo>
                    <a:lnTo>
                      <a:pt x="341" y="1257"/>
                    </a:lnTo>
                    <a:lnTo>
                      <a:pt x="359" y="1251"/>
                    </a:lnTo>
                    <a:lnTo>
                      <a:pt x="367" y="1251"/>
                    </a:lnTo>
                    <a:lnTo>
                      <a:pt x="411" y="1214"/>
                    </a:lnTo>
                    <a:lnTo>
                      <a:pt x="437" y="1165"/>
                    </a:lnTo>
                    <a:lnTo>
                      <a:pt x="464" y="1116"/>
                    </a:lnTo>
                    <a:lnTo>
                      <a:pt x="499" y="1073"/>
                    </a:lnTo>
                    <a:lnTo>
                      <a:pt x="534" y="1049"/>
                    </a:lnTo>
                    <a:lnTo>
                      <a:pt x="577" y="1030"/>
                    </a:lnTo>
                    <a:lnTo>
                      <a:pt x="656" y="1000"/>
                    </a:lnTo>
                    <a:lnTo>
                      <a:pt x="691" y="969"/>
                    </a:lnTo>
                    <a:lnTo>
                      <a:pt x="709" y="938"/>
                    </a:lnTo>
                    <a:lnTo>
                      <a:pt x="752" y="865"/>
                    </a:lnTo>
                    <a:lnTo>
                      <a:pt x="787" y="791"/>
                    </a:lnTo>
                    <a:lnTo>
                      <a:pt x="805" y="754"/>
                    </a:lnTo>
                    <a:lnTo>
                      <a:pt x="840" y="730"/>
                    </a:lnTo>
                    <a:lnTo>
                      <a:pt x="866" y="681"/>
                    </a:lnTo>
                    <a:lnTo>
                      <a:pt x="884" y="632"/>
                    </a:lnTo>
                    <a:lnTo>
                      <a:pt x="892" y="589"/>
                    </a:lnTo>
                    <a:lnTo>
                      <a:pt x="901" y="546"/>
                    </a:lnTo>
                    <a:lnTo>
                      <a:pt x="910" y="521"/>
                    </a:lnTo>
                    <a:lnTo>
                      <a:pt x="910" y="497"/>
                    </a:lnTo>
                    <a:lnTo>
                      <a:pt x="927" y="478"/>
                    </a:lnTo>
                    <a:lnTo>
                      <a:pt x="936" y="472"/>
                    </a:lnTo>
                    <a:lnTo>
                      <a:pt x="945" y="460"/>
                    </a:lnTo>
                    <a:lnTo>
                      <a:pt x="954" y="448"/>
                    </a:lnTo>
                    <a:lnTo>
                      <a:pt x="971" y="429"/>
                    </a:lnTo>
                    <a:lnTo>
                      <a:pt x="989" y="411"/>
                    </a:lnTo>
                    <a:lnTo>
                      <a:pt x="1006" y="399"/>
                    </a:lnTo>
                    <a:lnTo>
                      <a:pt x="1015" y="392"/>
                    </a:lnTo>
                    <a:lnTo>
                      <a:pt x="1015" y="386"/>
                    </a:lnTo>
                    <a:lnTo>
                      <a:pt x="1024" y="362"/>
                    </a:lnTo>
                    <a:lnTo>
                      <a:pt x="1041" y="343"/>
                    </a:lnTo>
                    <a:lnTo>
                      <a:pt x="1050" y="325"/>
                    </a:lnTo>
                    <a:lnTo>
                      <a:pt x="1067" y="300"/>
                    </a:lnTo>
                    <a:lnTo>
                      <a:pt x="1076" y="276"/>
                    </a:lnTo>
                    <a:lnTo>
                      <a:pt x="1085" y="264"/>
                    </a:lnTo>
                    <a:lnTo>
                      <a:pt x="1085" y="264"/>
                    </a:lnTo>
                    <a:lnTo>
                      <a:pt x="1076" y="270"/>
                    </a:lnTo>
                    <a:lnTo>
                      <a:pt x="1076" y="270"/>
                    </a:lnTo>
                    <a:lnTo>
                      <a:pt x="1076" y="270"/>
                    </a:lnTo>
                    <a:lnTo>
                      <a:pt x="1085" y="258"/>
                    </a:lnTo>
                    <a:lnTo>
                      <a:pt x="1102" y="233"/>
                    </a:lnTo>
                    <a:lnTo>
                      <a:pt x="1111" y="208"/>
                    </a:lnTo>
                    <a:lnTo>
                      <a:pt x="1120" y="190"/>
                    </a:lnTo>
                    <a:lnTo>
                      <a:pt x="1129" y="166"/>
                    </a:lnTo>
                    <a:lnTo>
                      <a:pt x="1146" y="147"/>
                    </a:lnTo>
                    <a:lnTo>
                      <a:pt x="1181" y="123"/>
                    </a:lnTo>
                    <a:lnTo>
                      <a:pt x="1207" y="86"/>
                    </a:lnTo>
                    <a:lnTo>
                      <a:pt x="1225" y="61"/>
                    </a:lnTo>
                    <a:lnTo>
                      <a:pt x="1242" y="37"/>
                    </a:lnTo>
                    <a:lnTo>
                      <a:pt x="1277" y="12"/>
                    </a:lnTo>
                    <a:lnTo>
                      <a:pt x="1356" y="18"/>
                    </a:lnTo>
                    <a:lnTo>
                      <a:pt x="1391" y="12"/>
                    </a:lnTo>
                    <a:lnTo>
                      <a:pt x="1426" y="0"/>
                    </a:lnTo>
                  </a:path>
                </a:pathLst>
              </a:custGeom>
              <a:noFill/>
              <a:ln w="25400" cap="rnd" cmpd="sng">
                <a:solidFill>
                  <a:srgbClr val="C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56" name="Rectangle 49">
                <a:extLst>
                  <a:ext uri="{FF2B5EF4-FFF2-40B4-BE49-F238E27FC236}">
                    <a16:creationId xmlns:a16="http://schemas.microsoft.com/office/drawing/2014/main" id="{64B891CE-3CFA-4E7F-A93D-F4ABAC6C34B3}"/>
                  </a:ext>
                </a:extLst>
              </p:cNvPr>
              <p:cNvSpPr>
                <a:spLocks noChangeArrowheads="1"/>
              </p:cNvSpPr>
              <p:nvPr/>
            </p:nvSpPr>
            <p:spPr bwMode="auto">
              <a:xfrm>
                <a:off x="7581600" y="3162300"/>
                <a:ext cx="1406193" cy="26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400" b="1" dirty="0" err="1">
                    <a:solidFill>
                      <a:srgbClr val="002060"/>
                    </a:solidFill>
                    <a:latin typeface="Arial" panose="020B0604020202020204" pitchFamily="34" charset="0"/>
                  </a:rPr>
                  <a:t>Nível</a:t>
                </a:r>
                <a:r>
                  <a:rPr lang="en-US" altLang="pt-BR" sz="1400" b="1" dirty="0">
                    <a:solidFill>
                      <a:srgbClr val="002060"/>
                    </a:solidFill>
                    <a:latin typeface="Arial" panose="020B0604020202020204" pitchFamily="34" charset="0"/>
                  </a:rPr>
                  <a:t> de </a:t>
                </a:r>
                <a:r>
                  <a:rPr lang="en-US" altLang="pt-BR" sz="1400" b="1" dirty="0" err="1">
                    <a:solidFill>
                      <a:srgbClr val="002060"/>
                    </a:solidFill>
                    <a:latin typeface="Arial" panose="020B0604020202020204" pitchFamily="34" charset="0"/>
                  </a:rPr>
                  <a:t>Preços</a:t>
                </a:r>
                <a:endParaRPr lang="en-US" altLang="pt-BR" sz="1400" b="1" i="0" dirty="0">
                  <a:solidFill>
                    <a:srgbClr val="002060"/>
                  </a:solidFill>
                  <a:latin typeface="Arial" panose="020B0604020202020204" pitchFamily="34" charset="0"/>
                </a:endParaRPr>
              </a:p>
            </p:txBody>
          </p:sp>
          <p:sp>
            <p:nvSpPr>
              <p:cNvPr id="57" name="Rectangle 50">
                <a:extLst>
                  <a:ext uri="{FF2B5EF4-FFF2-40B4-BE49-F238E27FC236}">
                    <a16:creationId xmlns:a16="http://schemas.microsoft.com/office/drawing/2014/main" id="{0B0DFAAC-971B-4B47-822C-D0D4A114047C}"/>
                  </a:ext>
                </a:extLst>
              </p:cNvPr>
              <p:cNvSpPr>
                <a:spLocks noChangeArrowheads="1"/>
              </p:cNvSpPr>
              <p:nvPr/>
            </p:nvSpPr>
            <p:spPr bwMode="auto">
              <a:xfrm>
                <a:off x="3294019" y="4206023"/>
                <a:ext cx="1499151" cy="26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pt-BR" sz="1400" b="1" i="0" dirty="0" err="1">
                    <a:solidFill>
                      <a:srgbClr val="C00000"/>
                    </a:solidFill>
                    <a:latin typeface="Arial" panose="020B0604020202020204" pitchFamily="34" charset="0"/>
                  </a:rPr>
                  <a:t>Oferta</a:t>
                </a:r>
                <a:r>
                  <a:rPr lang="en-US" altLang="pt-BR" sz="1400" b="1" i="0" dirty="0">
                    <a:solidFill>
                      <a:srgbClr val="C00000"/>
                    </a:solidFill>
                    <a:latin typeface="Arial" panose="020B0604020202020204" pitchFamily="34" charset="0"/>
                  </a:rPr>
                  <a:t> </a:t>
                </a:r>
                <a:r>
                  <a:rPr lang="en-US" altLang="pt-BR" sz="1400" b="1" i="0" dirty="0" err="1">
                    <a:solidFill>
                      <a:srgbClr val="C00000"/>
                    </a:solidFill>
                    <a:latin typeface="Arial" panose="020B0604020202020204" pitchFamily="34" charset="0"/>
                  </a:rPr>
                  <a:t>Monetária</a:t>
                </a:r>
                <a:endParaRPr lang="en-US" altLang="pt-BR" sz="1400" b="1" i="0" dirty="0">
                  <a:solidFill>
                    <a:srgbClr val="C00000"/>
                  </a:solidFill>
                  <a:latin typeface="Arial" panose="020B0604020202020204" pitchFamily="34" charset="0"/>
                </a:endParaRPr>
              </a:p>
            </p:txBody>
          </p:sp>
        </p:grpSp>
      </p:grpSp>
      <p:sp>
        <p:nvSpPr>
          <p:cNvPr id="58" name="Rectangle 38">
            <a:extLst>
              <a:ext uri="{FF2B5EF4-FFF2-40B4-BE49-F238E27FC236}">
                <a16:creationId xmlns:a16="http://schemas.microsoft.com/office/drawing/2014/main" id="{9D021130-D7C9-4655-98F8-89EAEE156379}"/>
              </a:ext>
            </a:extLst>
          </p:cNvPr>
          <p:cNvSpPr>
            <a:spLocks noChangeArrowheads="1"/>
          </p:cNvSpPr>
          <p:nvPr/>
        </p:nvSpPr>
        <p:spPr bwMode="auto">
          <a:xfrm>
            <a:off x="2688136" y="126755"/>
            <a:ext cx="7875925" cy="61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altLang="pt-BR" sz="3400" b="1" i="0" dirty="0" err="1"/>
              <a:t>Hiperinflações</a:t>
            </a:r>
            <a:r>
              <a:rPr lang="en-US" altLang="pt-BR" sz="3400" b="1" i="0" dirty="0"/>
              <a:t>: </a:t>
            </a:r>
            <a:r>
              <a:rPr lang="en-US" altLang="pt-BR" sz="3400" b="1" i="0" dirty="0" err="1"/>
              <a:t>Moeda</a:t>
            </a:r>
            <a:r>
              <a:rPr lang="en-US" altLang="pt-BR" sz="3400" b="1" i="0" dirty="0"/>
              <a:t> e </a:t>
            </a:r>
            <a:r>
              <a:rPr lang="en-US" altLang="pt-BR" sz="3400" b="1" i="0" dirty="0" err="1"/>
              <a:t>Inflação</a:t>
            </a:r>
            <a:endParaRPr lang="en-US" altLang="pt-BR" sz="3400" b="1" i="0" dirty="0"/>
          </a:p>
        </p:txBody>
      </p:sp>
    </p:spTree>
    <p:extLst>
      <p:ext uri="{BB962C8B-B14F-4D97-AF65-F5344CB8AC3E}">
        <p14:creationId xmlns:p14="http://schemas.microsoft.com/office/powerpoint/2010/main" val="704645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0B9D6AA7-3DA3-4B79-B73E-9F4559E0718F}"/>
              </a:ext>
            </a:extLst>
          </p:cNvPr>
          <p:cNvSpPr>
            <a:spLocks noGrp="1"/>
          </p:cNvSpPr>
          <p:nvPr>
            <p:ph idx="1"/>
          </p:nvPr>
        </p:nvSpPr>
        <p:spPr>
          <a:xfrm>
            <a:off x="119271" y="895350"/>
            <a:ext cx="11847442" cy="2844800"/>
          </a:xfrm>
        </p:spPr>
        <p:txBody>
          <a:bodyPr/>
          <a:lstStyle/>
          <a:p>
            <a:pPr>
              <a:buClrTx/>
              <a:buSzPct val="98000"/>
              <a:buFont typeface="Wingdings" panose="05000000000000000000" pitchFamily="2" charset="2"/>
              <a:buChar char="§"/>
            </a:pPr>
            <a:r>
              <a:rPr lang="pt-BR" sz="3000" dirty="0">
                <a:latin typeface="Arial" panose="020B0604020202020204" pitchFamily="34" charset="0"/>
                <a:cs typeface="Arial" panose="020B0604020202020204" pitchFamily="34" charset="0"/>
              </a:rPr>
              <a:t>Acharam esses casos desesperadores ?</a:t>
            </a:r>
          </a:p>
          <a:p>
            <a:pPr>
              <a:buClrTx/>
              <a:buSzPct val="98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algn="just">
              <a:buClrTx/>
              <a:buSzPct val="98000"/>
              <a:buFont typeface="Wingdings" panose="05000000000000000000" pitchFamily="2" charset="2"/>
              <a:buChar char="§"/>
            </a:pPr>
            <a:r>
              <a:rPr lang="pt-BR" sz="3000" dirty="0">
                <a:latin typeface="Arial" panose="020B0604020202020204" pitchFamily="34" charset="0"/>
                <a:cs typeface="Arial" panose="020B0604020202020204" pitchFamily="34" charset="0"/>
              </a:rPr>
              <a:t>Entre janeiro de 1922 e dezembro de 1923 taxa de inflação foi de um bilhão por cento na Alemanha. </a:t>
            </a:r>
          </a:p>
          <a:p>
            <a:pPr lvl="1" algn="just">
              <a:buClrTx/>
              <a:buSzPct val="98000"/>
            </a:pPr>
            <a:r>
              <a:rPr lang="pt-BR" sz="3000" dirty="0">
                <a:latin typeface="Arial" panose="020B0604020202020204" pitchFamily="34" charset="0"/>
                <a:cs typeface="Arial" panose="020B0604020202020204" pitchFamily="34" charset="0"/>
              </a:rPr>
              <a:t>Em outubro de 1923 o aumento de preços chegou ao ápice, atingindo a taxa de 29,5 mil por cento ao mês, ou 20,9% ao dia.</a:t>
            </a:r>
          </a:p>
        </p:txBody>
      </p:sp>
      <p:sp>
        <p:nvSpPr>
          <p:cNvPr id="6" name="Rectangle 38">
            <a:extLst>
              <a:ext uri="{FF2B5EF4-FFF2-40B4-BE49-F238E27FC236}">
                <a16:creationId xmlns:a16="http://schemas.microsoft.com/office/drawing/2014/main" id="{20CE3453-D187-44FD-915D-10F7CBA1B087}"/>
              </a:ext>
            </a:extLst>
          </p:cNvPr>
          <p:cNvSpPr>
            <a:spLocks noChangeArrowheads="1"/>
          </p:cNvSpPr>
          <p:nvPr/>
        </p:nvSpPr>
        <p:spPr bwMode="auto">
          <a:xfrm>
            <a:off x="2688136" y="166511"/>
            <a:ext cx="7875925" cy="61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altLang="pt-BR" sz="3400" b="1" i="0" dirty="0" err="1"/>
              <a:t>Hiperinflações</a:t>
            </a:r>
            <a:r>
              <a:rPr lang="en-US" altLang="pt-BR" sz="3400" b="1" i="0" dirty="0"/>
              <a:t>: </a:t>
            </a:r>
            <a:r>
              <a:rPr lang="en-US" altLang="pt-BR" sz="3400" b="1" i="0" dirty="0" err="1"/>
              <a:t>Moeda</a:t>
            </a:r>
            <a:r>
              <a:rPr lang="en-US" altLang="pt-BR" sz="3400" b="1" i="0" dirty="0"/>
              <a:t> e </a:t>
            </a:r>
            <a:r>
              <a:rPr lang="en-US" altLang="pt-BR" sz="3400" b="1" i="0" dirty="0" err="1"/>
              <a:t>Inflação</a:t>
            </a:r>
            <a:endParaRPr lang="en-US" altLang="pt-BR" sz="3400" b="1" i="0" dirty="0"/>
          </a:p>
        </p:txBody>
      </p:sp>
    </p:spTree>
    <p:extLst>
      <p:ext uri="{BB962C8B-B14F-4D97-AF65-F5344CB8AC3E}">
        <p14:creationId xmlns:p14="http://schemas.microsoft.com/office/powerpoint/2010/main" val="35306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7567EEDA-07D5-41D5-A844-E9BC78B96A97}"/>
              </a:ext>
            </a:extLst>
          </p:cNvPr>
          <p:cNvGrpSpPr/>
          <p:nvPr/>
        </p:nvGrpSpPr>
        <p:grpSpPr>
          <a:xfrm>
            <a:off x="172277" y="846951"/>
            <a:ext cx="11913704" cy="5779136"/>
            <a:chOff x="0" y="846951"/>
            <a:chExt cx="9144000" cy="4163199"/>
          </a:xfrm>
        </p:grpSpPr>
        <p:sp>
          <p:nvSpPr>
            <p:cNvPr id="4" name="Retângulo 3">
              <a:extLst>
                <a:ext uri="{FF2B5EF4-FFF2-40B4-BE49-F238E27FC236}">
                  <a16:creationId xmlns:a16="http://schemas.microsoft.com/office/drawing/2014/main" id="{19E3F49C-5786-4EE1-A8B9-D89F59E3BBEC}"/>
                </a:ext>
              </a:extLst>
            </p:cNvPr>
            <p:cNvSpPr/>
            <p:nvPr/>
          </p:nvSpPr>
          <p:spPr>
            <a:xfrm>
              <a:off x="0" y="846951"/>
              <a:ext cx="9144000" cy="4163199"/>
            </a:xfrm>
            <a:prstGeom prst="rect">
              <a:avLst/>
            </a:prstGeom>
            <a:solidFill>
              <a:schemeClr val="bg1">
                <a:lumMod val="95000"/>
              </a:scheme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 name="Agrupar 4">
              <a:extLst>
                <a:ext uri="{FF2B5EF4-FFF2-40B4-BE49-F238E27FC236}">
                  <a16:creationId xmlns:a16="http://schemas.microsoft.com/office/drawing/2014/main" id="{6F41682A-69AD-4211-819E-1B39712F3E13}"/>
                </a:ext>
              </a:extLst>
            </p:cNvPr>
            <p:cNvGrpSpPr/>
            <p:nvPr/>
          </p:nvGrpSpPr>
          <p:grpSpPr>
            <a:xfrm>
              <a:off x="287587" y="1047750"/>
              <a:ext cx="8627813" cy="3798887"/>
              <a:chOff x="361950" y="1820863"/>
              <a:chExt cx="8510588" cy="4606925"/>
            </a:xfrm>
          </p:grpSpPr>
          <p:sp>
            <p:nvSpPr>
              <p:cNvPr id="6" name="Rectangle 3">
                <a:extLst>
                  <a:ext uri="{FF2B5EF4-FFF2-40B4-BE49-F238E27FC236}">
                    <a16:creationId xmlns:a16="http://schemas.microsoft.com/office/drawing/2014/main" id="{966DECAE-AF1D-4AB1-AAE5-DE31CB3C7321}"/>
                  </a:ext>
                </a:extLst>
              </p:cNvPr>
              <p:cNvSpPr>
                <a:spLocks noChangeArrowheads="1"/>
              </p:cNvSpPr>
              <p:nvPr/>
            </p:nvSpPr>
            <p:spPr bwMode="auto">
              <a:xfrm>
                <a:off x="2217185" y="1820863"/>
                <a:ext cx="1393825" cy="34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en-US" altLang="pt-BR" sz="2600" b="1" dirty="0" err="1">
                    <a:solidFill>
                      <a:srgbClr val="000000"/>
                    </a:solidFill>
                  </a:rPr>
                  <a:t>Alemanha</a:t>
                </a:r>
                <a:endParaRPr lang="en-US" altLang="pt-BR" sz="2600" b="1" i="0" dirty="0">
                  <a:solidFill>
                    <a:srgbClr val="000000"/>
                  </a:solidFill>
                </a:endParaRPr>
              </a:p>
            </p:txBody>
          </p:sp>
          <p:sp>
            <p:nvSpPr>
              <p:cNvPr id="7" name="Rectangle 4">
                <a:extLst>
                  <a:ext uri="{FF2B5EF4-FFF2-40B4-BE49-F238E27FC236}">
                    <a16:creationId xmlns:a16="http://schemas.microsoft.com/office/drawing/2014/main" id="{DDCEFA02-B63B-47C9-8A87-843771265880}"/>
                  </a:ext>
                </a:extLst>
              </p:cNvPr>
              <p:cNvSpPr>
                <a:spLocks noChangeArrowheads="1"/>
              </p:cNvSpPr>
              <p:nvPr/>
            </p:nvSpPr>
            <p:spPr bwMode="auto">
              <a:xfrm>
                <a:off x="1501775" y="5886450"/>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a:t>
                </a:r>
              </a:p>
            </p:txBody>
          </p:sp>
          <p:sp>
            <p:nvSpPr>
              <p:cNvPr id="8" name="Rectangle 5">
                <a:extLst>
                  <a:ext uri="{FF2B5EF4-FFF2-40B4-BE49-F238E27FC236}">
                    <a16:creationId xmlns:a16="http://schemas.microsoft.com/office/drawing/2014/main" id="{A39ED08A-179B-4A4A-B3CA-EFE4E85A1778}"/>
                  </a:ext>
                </a:extLst>
              </p:cNvPr>
              <p:cNvSpPr>
                <a:spLocks noChangeArrowheads="1"/>
              </p:cNvSpPr>
              <p:nvPr/>
            </p:nvSpPr>
            <p:spPr bwMode="auto">
              <a:xfrm>
                <a:off x="400050" y="3255963"/>
                <a:ext cx="1143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100 trillion</a:t>
                </a:r>
              </a:p>
            </p:txBody>
          </p:sp>
          <p:sp>
            <p:nvSpPr>
              <p:cNvPr id="9" name="Rectangle 6">
                <a:extLst>
                  <a:ext uri="{FF2B5EF4-FFF2-40B4-BE49-F238E27FC236}">
                    <a16:creationId xmlns:a16="http://schemas.microsoft.com/office/drawing/2014/main" id="{4F6E9767-1B3C-4086-8113-8D9BE8EBBE95}"/>
                  </a:ext>
                </a:extLst>
              </p:cNvPr>
              <p:cNvSpPr>
                <a:spLocks noChangeArrowheads="1"/>
              </p:cNvSpPr>
              <p:nvPr/>
            </p:nvSpPr>
            <p:spPr bwMode="auto">
              <a:xfrm>
                <a:off x="615950" y="4778375"/>
                <a:ext cx="927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 million</a:t>
                </a:r>
              </a:p>
            </p:txBody>
          </p:sp>
          <p:sp>
            <p:nvSpPr>
              <p:cNvPr id="10" name="Rectangle 7">
                <a:extLst>
                  <a:ext uri="{FF2B5EF4-FFF2-40B4-BE49-F238E27FC236}">
                    <a16:creationId xmlns:a16="http://schemas.microsoft.com/office/drawing/2014/main" id="{C39EADA4-C18A-4261-A3A9-65A7E8CD5E7B}"/>
                  </a:ext>
                </a:extLst>
              </p:cNvPr>
              <p:cNvSpPr>
                <a:spLocks noChangeArrowheads="1"/>
              </p:cNvSpPr>
              <p:nvPr/>
            </p:nvSpPr>
            <p:spPr bwMode="auto">
              <a:xfrm>
                <a:off x="552450" y="4030663"/>
                <a:ext cx="990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10 billion</a:t>
                </a:r>
              </a:p>
            </p:txBody>
          </p:sp>
          <p:sp>
            <p:nvSpPr>
              <p:cNvPr id="11" name="Rectangle 8">
                <a:extLst>
                  <a:ext uri="{FF2B5EF4-FFF2-40B4-BE49-F238E27FC236}">
                    <a16:creationId xmlns:a16="http://schemas.microsoft.com/office/drawing/2014/main" id="{330149F1-79DA-4C07-8286-92F711E25EB9}"/>
                  </a:ext>
                </a:extLst>
              </p:cNvPr>
              <p:cNvSpPr>
                <a:spLocks noChangeArrowheads="1"/>
              </p:cNvSpPr>
              <p:nvPr/>
            </p:nvSpPr>
            <p:spPr bwMode="auto">
              <a:xfrm>
                <a:off x="654050" y="3662363"/>
                <a:ext cx="889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 trillion</a:t>
                </a:r>
              </a:p>
            </p:txBody>
          </p:sp>
          <p:sp>
            <p:nvSpPr>
              <p:cNvPr id="12" name="Rectangle 9">
                <a:extLst>
                  <a:ext uri="{FF2B5EF4-FFF2-40B4-BE49-F238E27FC236}">
                    <a16:creationId xmlns:a16="http://schemas.microsoft.com/office/drawing/2014/main" id="{9B0830B2-3C77-4846-8FF1-732CCB067F27}"/>
                  </a:ext>
                </a:extLst>
              </p:cNvPr>
              <p:cNvSpPr>
                <a:spLocks noChangeArrowheads="1"/>
              </p:cNvSpPr>
              <p:nvPr/>
            </p:nvSpPr>
            <p:spPr bwMode="auto">
              <a:xfrm>
                <a:off x="361950" y="4402138"/>
                <a:ext cx="1181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100 million</a:t>
                </a:r>
              </a:p>
            </p:txBody>
          </p:sp>
          <p:sp>
            <p:nvSpPr>
              <p:cNvPr id="13" name="Rectangle 10">
                <a:extLst>
                  <a:ext uri="{FF2B5EF4-FFF2-40B4-BE49-F238E27FC236}">
                    <a16:creationId xmlns:a16="http://schemas.microsoft.com/office/drawing/2014/main" id="{7E359738-445D-4DEA-819E-D20224F8A9E7}"/>
                  </a:ext>
                </a:extLst>
              </p:cNvPr>
              <p:cNvSpPr>
                <a:spLocks noChangeArrowheads="1"/>
              </p:cNvSpPr>
              <p:nvPr/>
            </p:nvSpPr>
            <p:spPr bwMode="auto">
              <a:xfrm>
                <a:off x="844550" y="5184775"/>
                <a:ext cx="698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10,000</a:t>
                </a:r>
              </a:p>
            </p:txBody>
          </p:sp>
          <p:sp>
            <p:nvSpPr>
              <p:cNvPr id="14" name="Rectangle 11">
                <a:extLst>
                  <a:ext uri="{FF2B5EF4-FFF2-40B4-BE49-F238E27FC236}">
                    <a16:creationId xmlns:a16="http://schemas.microsoft.com/office/drawing/2014/main" id="{FC839B4D-EA9D-484C-B042-67A0C357B182}"/>
                  </a:ext>
                </a:extLst>
              </p:cNvPr>
              <p:cNvSpPr>
                <a:spLocks noChangeArrowheads="1"/>
              </p:cNvSpPr>
              <p:nvPr/>
            </p:nvSpPr>
            <p:spPr bwMode="auto">
              <a:xfrm>
                <a:off x="1162050" y="55880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100</a:t>
                </a:r>
              </a:p>
            </p:txBody>
          </p:sp>
          <p:sp>
            <p:nvSpPr>
              <p:cNvPr id="15" name="Rectangle 12">
                <a:extLst>
                  <a:ext uri="{FF2B5EF4-FFF2-40B4-BE49-F238E27FC236}">
                    <a16:creationId xmlns:a16="http://schemas.microsoft.com/office/drawing/2014/main" id="{B1172258-AB02-4928-B88D-1BB625264E44}"/>
                  </a:ext>
                </a:extLst>
              </p:cNvPr>
              <p:cNvSpPr>
                <a:spLocks noChangeArrowheads="1"/>
              </p:cNvSpPr>
              <p:nvPr/>
            </p:nvSpPr>
            <p:spPr bwMode="auto">
              <a:xfrm>
                <a:off x="4064000" y="61531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1925</a:t>
                </a:r>
              </a:p>
            </p:txBody>
          </p:sp>
          <p:sp>
            <p:nvSpPr>
              <p:cNvPr id="16" name="Rectangle 13">
                <a:extLst>
                  <a:ext uri="{FF2B5EF4-FFF2-40B4-BE49-F238E27FC236}">
                    <a16:creationId xmlns:a16="http://schemas.microsoft.com/office/drawing/2014/main" id="{93A3D570-B662-4884-894A-0C14B40F0846}"/>
                  </a:ext>
                </a:extLst>
              </p:cNvPr>
              <p:cNvSpPr>
                <a:spLocks noChangeArrowheads="1"/>
              </p:cNvSpPr>
              <p:nvPr/>
            </p:nvSpPr>
            <p:spPr bwMode="auto">
              <a:xfrm>
                <a:off x="3465513" y="61531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1924</a:t>
                </a:r>
              </a:p>
            </p:txBody>
          </p:sp>
          <p:sp>
            <p:nvSpPr>
              <p:cNvPr id="17" name="Rectangle 14">
                <a:extLst>
                  <a:ext uri="{FF2B5EF4-FFF2-40B4-BE49-F238E27FC236}">
                    <a16:creationId xmlns:a16="http://schemas.microsoft.com/office/drawing/2014/main" id="{9CE202AB-6B79-46FA-B8F4-583B3972EC47}"/>
                  </a:ext>
                </a:extLst>
              </p:cNvPr>
              <p:cNvSpPr>
                <a:spLocks noChangeArrowheads="1"/>
              </p:cNvSpPr>
              <p:nvPr/>
            </p:nvSpPr>
            <p:spPr bwMode="auto">
              <a:xfrm>
                <a:off x="2851150" y="61531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1923</a:t>
                </a:r>
              </a:p>
            </p:txBody>
          </p:sp>
          <p:sp>
            <p:nvSpPr>
              <p:cNvPr id="18" name="Rectangle 15">
                <a:extLst>
                  <a:ext uri="{FF2B5EF4-FFF2-40B4-BE49-F238E27FC236}">
                    <a16:creationId xmlns:a16="http://schemas.microsoft.com/office/drawing/2014/main" id="{F9E780D4-BAB1-44F2-8FF0-50956D580022}"/>
                  </a:ext>
                </a:extLst>
              </p:cNvPr>
              <p:cNvSpPr>
                <a:spLocks noChangeArrowheads="1"/>
              </p:cNvSpPr>
              <p:nvPr/>
            </p:nvSpPr>
            <p:spPr bwMode="auto">
              <a:xfrm>
                <a:off x="2254250" y="61531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1922</a:t>
                </a:r>
              </a:p>
            </p:txBody>
          </p:sp>
          <p:sp>
            <p:nvSpPr>
              <p:cNvPr id="19" name="Rectangle 16">
                <a:extLst>
                  <a:ext uri="{FF2B5EF4-FFF2-40B4-BE49-F238E27FC236}">
                    <a16:creationId xmlns:a16="http://schemas.microsoft.com/office/drawing/2014/main" id="{ADCF4C68-31BD-40B2-ACB9-C1607166A1B3}"/>
                  </a:ext>
                </a:extLst>
              </p:cNvPr>
              <p:cNvSpPr>
                <a:spLocks noChangeArrowheads="1"/>
              </p:cNvSpPr>
              <p:nvPr/>
            </p:nvSpPr>
            <p:spPr bwMode="auto">
              <a:xfrm>
                <a:off x="1655763" y="61531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1921</a:t>
                </a:r>
              </a:p>
            </p:txBody>
          </p:sp>
          <p:sp>
            <p:nvSpPr>
              <p:cNvPr id="20" name="Rectangle 17">
                <a:extLst>
                  <a:ext uri="{FF2B5EF4-FFF2-40B4-BE49-F238E27FC236}">
                    <a16:creationId xmlns:a16="http://schemas.microsoft.com/office/drawing/2014/main" id="{F90F4415-CF04-4434-B133-D24BE705E4DB}"/>
                  </a:ext>
                </a:extLst>
              </p:cNvPr>
              <p:cNvSpPr>
                <a:spLocks noChangeArrowheads="1"/>
              </p:cNvSpPr>
              <p:nvPr/>
            </p:nvSpPr>
            <p:spPr bwMode="auto">
              <a:xfrm>
                <a:off x="2819400" y="3276600"/>
                <a:ext cx="1382713" cy="26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400" b="1" dirty="0" err="1">
                    <a:solidFill>
                      <a:srgbClr val="002060"/>
                    </a:solidFill>
                    <a:latin typeface="Arial" panose="020B0604020202020204" pitchFamily="34" charset="0"/>
                  </a:rPr>
                  <a:t>Nível</a:t>
                </a:r>
                <a:r>
                  <a:rPr lang="en-US" altLang="pt-BR" sz="1400" b="1" dirty="0">
                    <a:solidFill>
                      <a:srgbClr val="002060"/>
                    </a:solidFill>
                    <a:latin typeface="Arial" panose="020B0604020202020204" pitchFamily="34" charset="0"/>
                  </a:rPr>
                  <a:t> de </a:t>
                </a:r>
                <a:r>
                  <a:rPr lang="en-US" altLang="pt-BR" sz="1400" b="1" dirty="0" err="1">
                    <a:solidFill>
                      <a:srgbClr val="002060"/>
                    </a:solidFill>
                    <a:latin typeface="Arial" panose="020B0604020202020204" pitchFamily="34" charset="0"/>
                  </a:rPr>
                  <a:t>Preços</a:t>
                </a:r>
                <a:endParaRPr lang="en-US" altLang="pt-BR" sz="1400" b="1" i="0" dirty="0">
                  <a:solidFill>
                    <a:srgbClr val="002060"/>
                  </a:solidFill>
                  <a:latin typeface="Arial" panose="020B0604020202020204" pitchFamily="34" charset="0"/>
                </a:endParaRPr>
              </a:p>
            </p:txBody>
          </p:sp>
          <p:sp>
            <p:nvSpPr>
              <p:cNvPr id="21" name="Line 18">
                <a:extLst>
                  <a:ext uri="{FF2B5EF4-FFF2-40B4-BE49-F238E27FC236}">
                    <a16:creationId xmlns:a16="http://schemas.microsoft.com/office/drawing/2014/main" id="{847DBCBC-FEDF-49F2-BE0D-8B80C3A91663}"/>
                  </a:ext>
                </a:extLst>
              </p:cNvPr>
              <p:cNvSpPr>
                <a:spLocks noChangeShapeType="1"/>
              </p:cNvSpPr>
              <p:nvPr/>
            </p:nvSpPr>
            <p:spPr bwMode="auto">
              <a:xfrm>
                <a:off x="1663700" y="5719763"/>
                <a:ext cx="111125" cy="15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2" name="Line 19">
                <a:extLst>
                  <a:ext uri="{FF2B5EF4-FFF2-40B4-BE49-F238E27FC236}">
                    <a16:creationId xmlns:a16="http://schemas.microsoft.com/office/drawing/2014/main" id="{A7566988-6EBE-4070-AE3F-B384B7FF13BB}"/>
                  </a:ext>
                </a:extLst>
              </p:cNvPr>
              <p:cNvSpPr>
                <a:spLocks noChangeShapeType="1"/>
              </p:cNvSpPr>
              <p:nvPr/>
            </p:nvSpPr>
            <p:spPr bwMode="auto">
              <a:xfrm>
                <a:off x="1663700" y="5316538"/>
                <a:ext cx="111125" cy="15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 name="Line 20">
                <a:extLst>
                  <a:ext uri="{FF2B5EF4-FFF2-40B4-BE49-F238E27FC236}">
                    <a16:creationId xmlns:a16="http://schemas.microsoft.com/office/drawing/2014/main" id="{AF5D0053-05D0-41C1-B81A-B96A32884F67}"/>
                  </a:ext>
                </a:extLst>
              </p:cNvPr>
              <p:cNvSpPr>
                <a:spLocks noChangeShapeType="1"/>
              </p:cNvSpPr>
              <p:nvPr/>
            </p:nvSpPr>
            <p:spPr bwMode="auto">
              <a:xfrm>
                <a:off x="1663700" y="4911725"/>
                <a:ext cx="111125" cy="15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 name="Line 21">
                <a:extLst>
                  <a:ext uri="{FF2B5EF4-FFF2-40B4-BE49-F238E27FC236}">
                    <a16:creationId xmlns:a16="http://schemas.microsoft.com/office/drawing/2014/main" id="{94E4A032-25F1-4F46-9AD8-EA7E159677BE}"/>
                  </a:ext>
                </a:extLst>
              </p:cNvPr>
              <p:cNvSpPr>
                <a:spLocks noChangeShapeType="1"/>
              </p:cNvSpPr>
              <p:nvPr/>
            </p:nvSpPr>
            <p:spPr bwMode="auto">
              <a:xfrm>
                <a:off x="1663700" y="4543425"/>
                <a:ext cx="111125" cy="15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5" name="Line 22">
                <a:extLst>
                  <a:ext uri="{FF2B5EF4-FFF2-40B4-BE49-F238E27FC236}">
                    <a16:creationId xmlns:a16="http://schemas.microsoft.com/office/drawing/2014/main" id="{18D3876C-333B-454A-833A-296378F7631A}"/>
                  </a:ext>
                </a:extLst>
              </p:cNvPr>
              <p:cNvSpPr>
                <a:spLocks noChangeShapeType="1"/>
              </p:cNvSpPr>
              <p:nvPr/>
            </p:nvSpPr>
            <p:spPr bwMode="auto">
              <a:xfrm>
                <a:off x="1663700" y="4168775"/>
                <a:ext cx="111125" cy="15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 name="Line 23">
                <a:extLst>
                  <a:ext uri="{FF2B5EF4-FFF2-40B4-BE49-F238E27FC236}">
                    <a16:creationId xmlns:a16="http://schemas.microsoft.com/office/drawing/2014/main" id="{A21B6EAE-AC1E-4958-A4EB-3E6534254D5A}"/>
                  </a:ext>
                </a:extLst>
              </p:cNvPr>
              <p:cNvSpPr>
                <a:spLocks noChangeShapeType="1"/>
              </p:cNvSpPr>
              <p:nvPr/>
            </p:nvSpPr>
            <p:spPr bwMode="auto">
              <a:xfrm>
                <a:off x="1663700" y="3800475"/>
                <a:ext cx="111125" cy="15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 name="Line 24">
                <a:extLst>
                  <a:ext uri="{FF2B5EF4-FFF2-40B4-BE49-F238E27FC236}">
                    <a16:creationId xmlns:a16="http://schemas.microsoft.com/office/drawing/2014/main" id="{0E986868-55F6-48F0-BC1A-4A450E077FF7}"/>
                  </a:ext>
                </a:extLst>
              </p:cNvPr>
              <p:cNvSpPr>
                <a:spLocks noChangeShapeType="1"/>
              </p:cNvSpPr>
              <p:nvPr/>
            </p:nvSpPr>
            <p:spPr bwMode="auto">
              <a:xfrm>
                <a:off x="1663700" y="3394075"/>
                <a:ext cx="111125" cy="15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 name="Rectangle 25">
                <a:extLst>
                  <a:ext uri="{FF2B5EF4-FFF2-40B4-BE49-F238E27FC236}">
                    <a16:creationId xmlns:a16="http://schemas.microsoft.com/office/drawing/2014/main" id="{7D5930FC-14B2-4A0D-A56E-D62BEDEF8443}"/>
                  </a:ext>
                </a:extLst>
              </p:cNvPr>
              <p:cNvSpPr>
                <a:spLocks noChangeArrowheads="1"/>
              </p:cNvSpPr>
              <p:nvPr/>
            </p:nvSpPr>
            <p:spPr bwMode="auto">
              <a:xfrm>
                <a:off x="3761340" y="3810001"/>
                <a:ext cx="841378" cy="52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en-US" altLang="pt-BR" sz="1400" b="1" i="0" dirty="0" err="1">
                    <a:solidFill>
                      <a:srgbClr val="C00000"/>
                    </a:solidFill>
                    <a:latin typeface="Arial" panose="020B0604020202020204" pitchFamily="34" charset="0"/>
                  </a:rPr>
                  <a:t>Oferta</a:t>
                </a:r>
                <a:r>
                  <a:rPr lang="en-US" altLang="pt-BR" sz="1400" b="1" i="0" dirty="0">
                    <a:solidFill>
                      <a:srgbClr val="C00000"/>
                    </a:solidFill>
                    <a:latin typeface="Arial" panose="020B0604020202020204" pitchFamily="34" charset="0"/>
                  </a:rPr>
                  <a:t> </a:t>
                </a:r>
                <a:r>
                  <a:rPr lang="en-US" altLang="pt-BR" sz="1400" b="1" i="0" dirty="0" err="1">
                    <a:solidFill>
                      <a:srgbClr val="C00000"/>
                    </a:solidFill>
                    <a:latin typeface="Arial" panose="020B0604020202020204" pitchFamily="34" charset="0"/>
                  </a:rPr>
                  <a:t>Monetária</a:t>
                </a:r>
                <a:endParaRPr lang="en-US" altLang="pt-BR" sz="1400" b="1" i="0" dirty="0">
                  <a:solidFill>
                    <a:srgbClr val="C00000"/>
                  </a:solidFill>
                  <a:latin typeface="Arial" panose="020B0604020202020204" pitchFamily="34" charset="0"/>
                </a:endParaRPr>
              </a:p>
            </p:txBody>
          </p:sp>
          <p:sp>
            <p:nvSpPr>
              <p:cNvPr id="29" name="Line 26">
                <a:extLst>
                  <a:ext uri="{FF2B5EF4-FFF2-40B4-BE49-F238E27FC236}">
                    <a16:creationId xmlns:a16="http://schemas.microsoft.com/office/drawing/2014/main" id="{73DBF66F-EDDB-4B1A-81B9-EF6AFDDEC4E7}"/>
                  </a:ext>
                </a:extLst>
              </p:cNvPr>
              <p:cNvSpPr>
                <a:spLocks noChangeShapeType="1"/>
              </p:cNvSpPr>
              <p:nvPr/>
            </p:nvSpPr>
            <p:spPr bwMode="auto">
              <a:xfrm flipV="1">
                <a:off x="2443163" y="5856288"/>
                <a:ext cx="0" cy="2286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0" name="Line 27">
                <a:extLst>
                  <a:ext uri="{FF2B5EF4-FFF2-40B4-BE49-F238E27FC236}">
                    <a16:creationId xmlns:a16="http://schemas.microsoft.com/office/drawing/2014/main" id="{7CEB4AA5-8A14-4067-B622-CE27CB28FDF9}"/>
                  </a:ext>
                </a:extLst>
              </p:cNvPr>
              <p:cNvSpPr>
                <a:spLocks noChangeShapeType="1"/>
              </p:cNvSpPr>
              <p:nvPr/>
            </p:nvSpPr>
            <p:spPr bwMode="auto">
              <a:xfrm flipV="1">
                <a:off x="3040063" y="5856288"/>
                <a:ext cx="0" cy="2286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1" name="Line 28">
                <a:extLst>
                  <a:ext uri="{FF2B5EF4-FFF2-40B4-BE49-F238E27FC236}">
                    <a16:creationId xmlns:a16="http://schemas.microsoft.com/office/drawing/2014/main" id="{36DADB44-1B57-46C8-B2AE-9054E75876DB}"/>
                  </a:ext>
                </a:extLst>
              </p:cNvPr>
              <p:cNvSpPr>
                <a:spLocks noChangeShapeType="1"/>
              </p:cNvSpPr>
              <p:nvPr/>
            </p:nvSpPr>
            <p:spPr bwMode="auto">
              <a:xfrm flipV="1">
                <a:off x="3654425" y="5856288"/>
                <a:ext cx="0" cy="2286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 name="Line 29">
                <a:extLst>
                  <a:ext uri="{FF2B5EF4-FFF2-40B4-BE49-F238E27FC236}">
                    <a16:creationId xmlns:a16="http://schemas.microsoft.com/office/drawing/2014/main" id="{E93F79A3-ED3F-4311-B2D9-68F49C53B567}"/>
                  </a:ext>
                </a:extLst>
              </p:cNvPr>
              <p:cNvSpPr>
                <a:spLocks noChangeShapeType="1"/>
              </p:cNvSpPr>
              <p:nvPr/>
            </p:nvSpPr>
            <p:spPr bwMode="auto">
              <a:xfrm flipV="1">
                <a:off x="4252913" y="5856288"/>
                <a:ext cx="0" cy="2286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3" name="Line 30">
                <a:extLst>
                  <a:ext uri="{FF2B5EF4-FFF2-40B4-BE49-F238E27FC236}">
                    <a16:creationId xmlns:a16="http://schemas.microsoft.com/office/drawing/2014/main" id="{483FE64F-B32A-478F-B937-87523C8CD53F}"/>
                  </a:ext>
                </a:extLst>
              </p:cNvPr>
              <p:cNvSpPr>
                <a:spLocks noChangeShapeType="1"/>
              </p:cNvSpPr>
              <p:nvPr/>
            </p:nvSpPr>
            <p:spPr bwMode="auto">
              <a:xfrm flipV="1">
                <a:off x="1827213" y="5856288"/>
                <a:ext cx="0" cy="2286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4" name="Line 31">
                <a:extLst>
                  <a:ext uri="{FF2B5EF4-FFF2-40B4-BE49-F238E27FC236}">
                    <a16:creationId xmlns:a16="http://schemas.microsoft.com/office/drawing/2014/main" id="{449D2379-65A7-43ED-9801-A43DAFAD52D4}"/>
                  </a:ext>
                </a:extLst>
              </p:cNvPr>
              <p:cNvSpPr>
                <a:spLocks noChangeShapeType="1"/>
              </p:cNvSpPr>
              <p:nvPr/>
            </p:nvSpPr>
            <p:spPr bwMode="auto">
              <a:xfrm flipV="1">
                <a:off x="3454400" y="4037013"/>
                <a:ext cx="42863" cy="425450"/>
              </a:xfrm>
              <a:prstGeom prst="line">
                <a:avLst/>
              </a:prstGeom>
              <a:noFill/>
              <a:ln w="25400">
                <a:solidFill>
                  <a:srgbClr val="FFA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5" name="Freeform 32">
                <a:extLst>
                  <a:ext uri="{FF2B5EF4-FFF2-40B4-BE49-F238E27FC236}">
                    <a16:creationId xmlns:a16="http://schemas.microsoft.com/office/drawing/2014/main" id="{B6414A9A-A718-4F72-88DB-F287EBB6CDB0}"/>
                  </a:ext>
                </a:extLst>
              </p:cNvPr>
              <p:cNvSpPr>
                <a:spLocks/>
              </p:cNvSpPr>
              <p:nvPr/>
            </p:nvSpPr>
            <p:spPr bwMode="auto">
              <a:xfrm>
                <a:off x="1655763" y="2346325"/>
                <a:ext cx="2786062" cy="3743325"/>
              </a:xfrm>
              <a:custGeom>
                <a:avLst/>
                <a:gdLst>
                  <a:gd name="T0" fmla="*/ 1754 w 1755"/>
                  <a:gd name="T1" fmla="*/ 2357 h 2358"/>
                  <a:gd name="T2" fmla="*/ 0 w 1755"/>
                  <a:gd name="T3" fmla="*/ 2357 h 2358"/>
                  <a:gd name="T4" fmla="*/ 0 w 1755"/>
                  <a:gd name="T5" fmla="*/ 0 h 2358"/>
                </a:gdLst>
                <a:ahLst/>
                <a:cxnLst>
                  <a:cxn ang="0">
                    <a:pos x="T0" y="T1"/>
                  </a:cxn>
                  <a:cxn ang="0">
                    <a:pos x="T2" y="T3"/>
                  </a:cxn>
                  <a:cxn ang="0">
                    <a:pos x="T4" y="T5"/>
                  </a:cxn>
                </a:cxnLst>
                <a:rect l="0" t="0" r="r" b="b"/>
                <a:pathLst>
                  <a:path w="1755" h="2358">
                    <a:moveTo>
                      <a:pt x="1754" y="2357"/>
                    </a:moveTo>
                    <a:lnTo>
                      <a:pt x="0" y="2357"/>
                    </a:lnTo>
                    <a:lnTo>
                      <a:pt x="0" y="0"/>
                    </a:lnTo>
                  </a:path>
                </a:pathLst>
              </a:custGeom>
              <a:noFill/>
              <a:ln w="381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 name="Rectangle 33">
                <a:extLst>
                  <a:ext uri="{FF2B5EF4-FFF2-40B4-BE49-F238E27FC236}">
                    <a16:creationId xmlns:a16="http://schemas.microsoft.com/office/drawing/2014/main" id="{5651C426-8643-4E16-AC17-547608DE5779}"/>
                  </a:ext>
                </a:extLst>
              </p:cNvPr>
              <p:cNvSpPr>
                <a:spLocks noChangeArrowheads="1"/>
              </p:cNvSpPr>
              <p:nvPr/>
            </p:nvSpPr>
            <p:spPr bwMode="auto">
              <a:xfrm>
                <a:off x="6629400" y="1913271"/>
                <a:ext cx="1168400" cy="34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en-US" altLang="pt-BR" sz="2600" b="1" i="0" dirty="0">
                    <a:solidFill>
                      <a:srgbClr val="000000"/>
                    </a:solidFill>
                  </a:rPr>
                  <a:t> </a:t>
                </a:r>
                <a:r>
                  <a:rPr lang="en-US" altLang="pt-BR" sz="2600" b="1" dirty="0" err="1">
                    <a:solidFill>
                      <a:srgbClr val="000000"/>
                    </a:solidFill>
                  </a:rPr>
                  <a:t>Polônia</a:t>
                </a:r>
                <a:endParaRPr lang="en-US" altLang="pt-BR" sz="2600" b="1" i="0" dirty="0">
                  <a:solidFill>
                    <a:srgbClr val="000000"/>
                  </a:solidFill>
                </a:endParaRPr>
              </a:p>
            </p:txBody>
          </p:sp>
          <p:sp>
            <p:nvSpPr>
              <p:cNvPr id="37" name="Rectangle 34">
                <a:extLst>
                  <a:ext uri="{FF2B5EF4-FFF2-40B4-BE49-F238E27FC236}">
                    <a16:creationId xmlns:a16="http://schemas.microsoft.com/office/drawing/2014/main" id="{4E31EEE4-5397-43C6-92B8-9710CD7B70C4}"/>
                  </a:ext>
                </a:extLst>
              </p:cNvPr>
              <p:cNvSpPr>
                <a:spLocks noChangeArrowheads="1"/>
              </p:cNvSpPr>
              <p:nvPr/>
            </p:nvSpPr>
            <p:spPr bwMode="auto">
              <a:xfrm>
                <a:off x="7970562" y="4038656"/>
                <a:ext cx="828672" cy="52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en-US" altLang="pt-BR" sz="1400" b="1" dirty="0" err="1">
                    <a:solidFill>
                      <a:srgbClr val="C00000"/>
                    </a:solidFill>
                    <a:latin typeface="Arial" panose="020B0604020202020204" pitchFamily="34" charset="0"/>
                  </a:rPr>
                  <a:t>Oferta</a:t>
                </a:r>
                <a:r>
                  <a:rPr lang="en-US" altLang="pt-BR" sz="1400" b="1" dirty="0">
                    <a:solidFill>
                      <a:srgbClr val="C00000"/>
                    </a:solidFill>
                    <a:latin typeface="Arial" panose="020B0604020202020204" pitchFamily="34" charset="0"/>
                  </a:rPr>
                  <a:t> </a:t>
                </a:r>
                <a:r>
                  <a:rPr lang="en-US" altLang="pt-BR" sz="1400" b="1" dirty="0" err="1">
                    <a:solidFill>
                      <a:srgbClr val="C00000"/>
                    </a:solidFill>
                    <a:latin typeface="Arial" panose="020B0604020202020204" pitchFamily="34" charset="0"/>
                  </a:rPr>
                  <a:t>Monetária</a:t>
                </a:r>
                <a:endParaRPr lang="en-US" altLang="pt-BR" sz="1400" b="1" i="0" dirty="0">
                  <a:solidFill>
                    <a:srgbClr val="C00000"/>
                  </a:solidFill>
                  <a:latin typeface="Arial" panose="020B0604020202020204" pitchFamily="34" charset="0"/>
                </a:endParaRPr>
              </a:p>
            </p:txBody>
          </p:sp>
          <p:sp>
            <p:nvSpPr>
              <p:cNvPr id="38" name="Rectangle 36">
                <a:extLst>
                  <a:ext uri="{FF2B5EF4-FFF2-40B4-BE49-F238E27FC236}">
                    <a16:creationId xmlns:a16="http://schemas.microsoft.com/office/drawing/2014/main" id="{58B07CE1-B629-4268-909A-4C91E75D4E8D}"/>
                  </a:ext>
                </a:extLst>
              </p:cNvPr>
              <p:cNvSpPr>
                <a:spLocks noChangeArrowheads="1"/>
              </p:cNvSpPr>
              <p:nvPr/>
            </p:nvSpPr>
            <p:spPr bwMode="auto">
              <a:xfrm>
                <a:off x="7439992" y="3484208"/>
                <a:ext cx="1327769" cy="26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400" b="1" dirty="0" err="1">
                    <a:solidFill>
                      <a:srgbClr val="002060"/>
                    </a:solidFill>
                    <a:latin typeface="Arial" panose="020B0604020202020204" pitchFamily="34" charset="0"/>
                  </a:rPr>
                  <a:t>Nível</a:t>
                </a:r>
                <a:r>
                  <a:rPr lang="en-US" altLang="pt-BR" sz="1400" b="1" dirty="0">
                    <a:solidFill>
                      <a:srgbClr val="002060"/>
                    </a:solidFill>
                    <a:latin typeface="Arial" panose="020B0604020202020204" pitchFamily="34" charset="0"/>
                  </a:rPr>
                  <a:t> de </a:t>
                </a:r>
                <a:r>
                  <a:rPr lang="en-US" altLang="pt-BR" sz="1400" b="1" dirty="0" err="1">
                    <a:solidFill>
                      <a:srgbClr val="002060"/>
                    </a:solidFill>
                    <a:latin typeface="Arial" panose="020B0604020202020204" pitchFamily="34" charset="0"/>
                  </a:rPr>
                  <a:t>Preços</a:t>
                </a:r>
                <a:endParaRPr lang="en-US" altLang="pt-BR" sz="1400" b="1" i="0" dirty="0">
                  <a:solidFill>
                    <a:srgbClr val="002060"/>
                  </a:solidFill>
                  <a:latin typeface="Arial" panose="020B0604020202020204" pitchFamily="34" charset="0"/>
                </a:endParaRPr>
              </a:p>
            </p:txBody>
          </p:sp>
          <p:sp>
            <p:nvSpPr>
              <p:cNvPr id="39" name="Rectangle 37">
                <a:extLst>
                  <a:ext uri="{FF2B5EF4-FFF2-40B4-BE49-F238E27FC236}">
                    <a16:creationId xmlns:a16="http://schemas.microsoft.com/office/drawing/2014/main" id="{23BBE89B-5B20-4EBC-B975-D8E9FEB7B72B}"/>
                  </a:ext>
                </a:extLst>
              </p:cNvPr>
              <p:cNvSpPr>
                <a:spLocks noChangeArrowheads="1"/>
              </p:cNvSpPr>
              <p:nvPr/>
            </p:nvSpPr>
            <p:spPr bwMode="auto">
              <a:xfrm>
                <a:off x="4967288" y="2349500"/>
                <a:ext cx="877887" cy="37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r>
                  <a:rPr lang="en-US" altLang="pt-BR" sz="1400" b="1" i="0" dirty="0">
                    <a:solidFill>
                      <a:srgbClr val="000000"/>
                    </a:solidFill>
                    <a:latin typeface="Arial" panose="020B0604020202020204" pitchFamily="34" charset="0"/>
                  </a:rPr>
                  <a:t>Index (Jan. 1921 = 100)</a:t>
                </a:r>
              </a:p>
            </p:txBody>
          </p:sp>
          <p:sp>
            <p:nvSpPr>
              <p:cNvPr id="40" name="Rectangle 38">
                <a:extLst>
                  <a:ext uri="{FF2B5EF4-FFF2-40B4-BE49-F238E27FC236}">
                    <a16:creationId xmlns:a16="http://schemas.microsoft.com/office/drawing/2014/main" id="{1570294C-8833-4691-AC26-64DD3EA27105}"/>
                  </a:ext>
                </a:extLst>
              </p:cNvPr>
              <p:cNvSpPr>
                <a:spLocks noChangeArrowheads="1"/>
              </p:cNvSpPr>
              <p:nvPr/>
            </p:nvSpPr>
            <p:spPr bwMode="auto">
              <a:xfrm>
                <a:off x="5513388" y="59356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100</a:t>
                </a:r>
              </a:p>
            </p:txBody>
          </p:sp>
          <p:sp>
            <p:nvSpPr>
              <p:cNvPr id="41" name="Line 39">
                <a:extLst>
                  <a:ext uri="{FF2B5EF4-FFF2-40B4-BE49-F238E27FC236}">
                    <a16:creationId xmlns:a16="http://schemas.microsoft.com/office/drawing/2014/main" id="{98E304F6-6B19-45ED-B816-2F0ABD74EEC0}"/>
                  </a:ext>
                </a:extLst>
              </p:cNvPr>
              <p:cNvSpPr>
                <a:spLocks noChangeShapeType="1"/>
              </p:cNvSpPr>
              <p:nvPr/>
            </p:nvSpPr>
            <p:spPr bwMode="auto">
              <a:xfrm>
                <a:off x="5964238" y="5513388"/>
                <a:ext cx="112712" cy="15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2" name="Line 40">
                <a:extLst>
                  <a:ext uri="{FF2B5EF4-FFF2-40B4-BE49-F238E27FC236}">
                    <a16:creationId xmlns:a16="http://schemas.microsoft.com/office/drawing/2014/main" id="{F85B4005-B486-4463-8BED-906BC879F6C0}"/>
                  </a:ext>
                </a:extLst>
              </p:cNvPr>
              <p:cNvSpPr>
                <a:spLocks noChangeShapeType="1"/>
              </p:cNvSpPr>
              <p:nvPr/>
            </p:nvSpPr>
            <p:spPr bwMode="auto">
              <a:xfrm>
                <a:off x="5964238" y="4973638"/>
                <a:ext cx="112712" cy="15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3" name="Line 41">
                <a:extLst>
                  <a:ext uri="{FF2B5EF4-FFF2-40B4-BE49-F238E27FC236}">
                    <a16:creationId xmlns:a16="http://schemas.microsoft.com/office/drawing/2014/main" id="{86BBD89C-89F7-478B-893B-D0B6926B8F0A}"/>
                  </a:ext>
                </a:extLst>
              </p:cNvPr>
              <p:cNvSpPr>
                <a:spLocks noChangeShapeType="1"/>
              </p:cNvSpPr>
              <p:nvPr/>
            </p:nvSpPr>
            <p:spPr bwMode="auto">
              <a:xfrm>
                <a:off x="5964238" y="3897313"/>
                <a:ext cx="112712" cy="15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4" name="Line 42">
                <a:extLst>
                  <a:ext uri="{FF2B5EF4-FFF2-40B4-BE49-F238E27FC236}">
                    <a16:creationId xmlns:a16="http://schemas.microsoft.com/office/drawing/2014/main" id="{3D275632-5C81-45ED-8340-736EE6F5F528}"/>
                  </a:ext>
                </a:extLst>
              </p:cNvPr>
              <p:cNvSpPr>
                <a:spLocks noChangeShapeType="1"/>
              </p:cNvSpPr>
              <p:nvPr/>
            </p:nvSpPr>
            <p:spPr bwMode="auto">
              <a:xfrm>
                <a:off x="5964238" y="4400550"/>
                <a:ext cx="112712" cy="15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5" name="Line 43">
                <a:extLst>
                  <a:ext uri="{FF2B5EF4-FFF2-40B4-BE49-F238E27FC236}">
                    <a16:creationId xmlns:a16="http://schemas.microsoft.com/office/drawing/2014/main" id="{FC036F6A-AA10-46BC-B32B-E3D9CF39E3F4}"/>
                  </a:ext>
                </a:extLst>
              </p:cNvPr>
              <p:cNvSpPr>
                <a:spLocks noChangeShapeType="1"/>
              </p:cNvSpPr>
              <p:nvPr/>
            </p:nvSpPr>
            <p:spPr bwMode="auto">
              <a:xfrm>
                <a:off x="5964238" y="3355975"/>
                <a:ext cx="112712" cy="15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6" name="Rectangle 44">
                <a:extLst>
                  <a:ext uri="{FF2B5EF4-FFF2-40B4-BE49-F238E27FC236}">
                    <a16:creationId xmlns:a16="http://schemas.microsoft.com/office/drawing/2014/main" id="{6A14BC44-6CA1-4D44-B1AE-FB13707E91FB}"/>
                  </a:ext>
                </a:extLst>
              </p:cNvPr>
              <p:cNvSpPr>
                <a:spLocks noChangeArrowheads="1"/>
              </p:cNvSpPr>
              <p:nvPr/>
            </p:nvSpPr>
            <p:spPr bwMode="auto">
              <a:xfrm>
                <a:off x="4840288" y="3240088"/>
                <a:ext cx="1054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10 million</a:t>
                </a:r>
              </a:p>
            </p:txBody>
          </p:sp>
          <p:sp>
            <p:nvSpPr>
              <p:cNvPr id="47" name="Rectangle 45">
                <a:extLst>
                  <a:ext uri="{FF2B5EF4-FFF2-40B4-BE49-F238E27FC236}">
                    <a16:creationId xmlns:a16="http://schemas.microsoft.com/office/drawing/2014/main" id="{5D63AE07-02A3-49C2-98FA-1492863F4D91}"/>
                  </a:ext>
                </a:extLst>
              </p:cNvPr>
              <p:cNvSpPr>
                <a:spLocks noChangeArrowheads="1"/>
              </p:cNvSpPr>
              <p:nvPr/>
            </p:nvSpPr>
            <p:spPr bwMode="auto">
              <a:xfrm>
                <a:off x="5067300" y="4319588"/>
                <a:ext cx="8270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100,000</a:t>
                </a:r>
              </a:p>
            </p:txBody>
          </p:sp>
          <p:sp>
            <p:nvSpPr>
              <p:cNvPr id="48" name="Rectangle 46">
                <a:extLst>
                  <a:ext uri="{FF2B5EF4-FFF2-40B4-BE49-F238E27FC236}">
                    <a16:creationId xmlns:a16="http://schemas.microsoft.com/office/drawing/2014/main" id="{DEEC86B4-16B5-494A-870F-418B11FE8E03}"/>
                  </a:ext>
                </a:extLst>
              </p:cNvPr>
              <p:cNvSpPr>
                <a:spLocks noChangeArrowheads="1"/>
              </p:cNvSpPr>
              <p:nvPr/>
            </p:nvSpPr>
            <p:spPr bwMode="auto">
              <a:xfrm>
                <a:off x="4967288" y="3779838"/>
                <a:ext cx="927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 million</a:t>
                </a:r>
              </a:p>
            </p:txBody>
          </p:sp>
          <p:sp>
            <p:nvSpPr>
              <p:cNvPr id="49" name="Rectangle 47">
                <a:extLst>
                  <a:ext uri="{FF2B5EF4-FFF2-40B4-BE49-F238E27FC236}">
                    <a16:creationId xmlns:a16="http://schemas.microsoft.com/office/drawing/2014/main" id="{3DAB26BC-26EF-4590-8AB3-2C7D74F6253B}"/>
                  </a:ext>
                </a:extLst>
              </p:cNvPr>
              <p:cNvSpPr>
                <a:spLocks noChangeArrowheads="1"/>
              </p:cNvSpPr>
              <p:nvPr/>
            </p:nvSpPr>
            <p:spPr bwMode="auto">
              <a:xfrm>
                <a:off x="5195888" y="4857750"/>
                <a:ext cx="698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10,000</a:t>
                </a:r>
              </a:p>
            </p:txBody>
          </p:sp>
          <p:sp>
            <p:nvSpPr>
              <p:cNvPr id="50" name="Rectangle 48">
                <a:extLst>
                  <a:ext uri="{FF2B5EF4-FFF2-40B4-BE49-F238E27FC236}">
                    <a16:creationId xmlns:a16="http://schemas.microsoft.com/office/drawing/2014/main" id="{4CC828EA-3E1E-4CF9-9D25-2E2F61BCBFD9}"/>
                  </a:ext>
                </a:extLst>
              </p:cNvPr>
              <p:cNvSpPr>
                <a:spLocks noChangeArrowheads="1"/>
              </p:cNvSpPr>
              <p:nvPr/>
            </p:nvSpPr>
            <p:spPr bwMode="auto">
              <a:xfrm>
                <a:off x="5322888" y="539591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1,000</a:t>
                </a:r>
              </a:p>
            </p:txBody>
          </p:sp>
          <p:sp>
            <p:nvSpPr>
              <p:cNvPr id="51" name="Rectangle 49">
                <a:extLst>
                  <a:ext uri="{FF2B5EF4-FFF2-40B4-BE49-F238E27FC236}">
                    <a16:creationId xmlns:a16="http://schemas.microsoft.com/office/drawing/2014/main" id="{156EDB2C-D96E-46BF-B14C-001713E54A33}"/>
                  </a:ext>
                </a:extLst>
              </p:cNvPr>
              <p:cNvSpPr>
                <a:spLocks noChangeArrowheads="1"/>
              </p:cNvSpPr>
              <p:nvPr/>
            </p:nvSpPr>
            <p:spPr bwMode="auto">
              <a:xfrm>
                <a:off x="8364538" y="61150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1925</a:t>
                </a:r>
              </a:p>
            </p:txBody>
          </p:sp>
          <p:sp>
            <p:nvSpPr>
              <p:cNvPr id="52" name="Rectangle 50">
                <a:extLst>
                  <a:ext uri="{FF2B5EF4-FFF2-40B4-BE49-F238E27FC236}">
                    <a16:creationId xmlns:a16="http://schemas.microsoft.com/office/drawing/2014/main" id="{09A5A206-59F2-40C0-81AF-264B22359006}"/>
                  </a:ext>
                </a:extLst>
              </p:cNvPr>
              <p:cNvSpPr>
                <a:spLocks noChangeArrowheads="1"/>
              </p:cNvSpPr>
              <p:nvPr/>
            </p:nvSpPr>
            <p:spPr bwMode="auto">
              <a:xfrm>
                <a:off x="7764463" y="61150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1924</a:t>
                </a:r>
              </a:p>
            </p:txBody>
          </p:sp>
          <p:sp>
            <p:nvSpPr>
              <p:cNvPr id="53" name="Rectangle 51">
                <a:extLst>
                  <a:ext uri="{FF2B5EF4-FFF2-40B4-BE49-F238E27FC236}">
                    <a16:creationId xmlns:a16="http://schemas.microsoft.com/office/drawing/2014/main" id="{9D2FD0E3-74DE-4509-BFBE-01B34BB67427}"/>
                  </a:ext>
                </a:extLst>
              </p:cNvPr>
              <p:cNvSpPr>
                <a:spLocks noChangeArrowheads="1"/>
              </p:cNvSpPr>
              <p:nvPr/>
            </p:nvSpPr>
            <p:spPr bwMode="auto">
              <a:xfrm>
                <a:off x="7150100" y="61150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1923</a:t>
                </a:r>
              </a:p>
            </p:txBody>
          </p:sp>
          <p:sp>
            <p:nvSpPr>
              <p:cNvPr id="54" name="Rectangle 52">
                <a:extLst>
                  <a:ext uri="{FF2B5EF4-FFF2-40B4-BE49-F238E27FC236}">
                    <a16:creationId xmlns:a16="http://schemas.microsoft.com/office/drawing/2014/main" id="{659EF617-FDAB-48D9-A925-74A6398DEE6F}"/>
                  </a:ext>
                </a:extLst>
              </p:cNvPr>
              <p:cNvSpPr>
                <a:spLocks noChangeArrowheads="1"/>
              </p:cNvSpPr>
              <p:nvPr/>
            </p:nvSpPr>
            <p:spPr bwMode="auto">
              <a:xfrm>
                <a:off x="6551613" y="61150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1922</a:t>
                </a:r>
              </a:p>
            </p:txBody>
          </p:sp>
          <p:sp>
            <p:nvSpPr>
              <p:cNvPr id="55" name="Rectangle 53">
                <a:extLst>
                  <a:ext uri="{FF2B5EF4-FFF2-40B4-BE49-F238E27FC236}">
                    <a16:creationId xmlns:a16="http://schemas.microsoft.com/office/drawing/2014/main" id="{217AE46F-7B07-4AC5-88BA-C2E91C2DFEC8}"/>
                  </a:ext>
                </a:extLst>
              </p:cNvPr>
              <p:cNvSpPr>
                <a:spLocks noChangeArrowheads="1"/>
              </p:cNvSpPr>
              <p:nvPr/>
            </p:nvSpPr>
            <p:spPr bwMode="auto">
              <a:xfrm>
                <a:off x="5956300" y="61150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pt-BR" sz="1800" b="1" i="0">
                    <a:solidFill>
                      <a:srgbClr val="000000"/>
                    </a:solidFill>
                    <a:latin typeface="Arial" panose="020B0604020202020204" pitchFamily="34" charset="0"/>
                  </a:rPr>
                  <a:t>1921</a:t>
                </a:r>
              </a:p>
            </p:txBody>
          </p:sp>
          <p:sp>
            <p:nvSpPr>
              <p:cNvPr id="56" name="Line 54">
                <a:extLst>
                  <a:ext uri="{FF2B5EF4-FFF2-40B4-BE49-F238E27FC236}">
                    <a16:creationId xmlns:a16="http://schemas.microsoft.com/office/drawing/2014/main" id="{A9D466A9-AB8D-4713-89D9-8D1F631FE582}"/>
                  </a:ext>
                </a:extLst>
              </p:cNvPr>
              <p:cNvSpPr>
                <a:spLocks noChangeShapeType="1"/>
              </p:cNvSpPr>
              <p:nvPr/>
            </p:nvSpPr>
            <p:spPr bwMode="auto">
              <a:xfrm flipV="1">
                <a:off x="7342188" y="5818188"/>
                <a:ext cx="0" cy="2286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57" name="Line 55">
                <a:extLst>
                  <a:ext uri="{FF2B5EF4-FFF2-40B4-BE49-F238E27FC236}">
                    <a16:creationId xmlns:a16="http://schemas.microsoft.com/office/drawing/2014/main" id="{B2A06AC2-D107-4A1C-8E5C-825AFC415288}"/>
                  </a:ext>
                </a:extLst>
              </p:cNvPr>
              <p:cNvSpPr>
                <a:spLocks noChangeShapeType="1"/>
              </p:cNvSpPr>
              <p:nvPr/>
            </p:nvSpPr>
            <p:spPr bwMode="auto">
              <a:xfrm flipV="1">
                <a:off x="7956550" y="5818188"/>
                <a:ext cx="0" cy="2286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58" name="Line 56">
                <a:extLst>
                  <a:ext uri="{FF2B5EF4-FFF2-40B4-BE49-F238E27FC236}">
                    <a16:creationId xmlns:a16="http://schemas.microsoft.com/office/drawing/2014/main" id="{C8D605C5-2F26-4361-BD3F-B52EDB70A525}"/>
                  </a:ext>
                </a:extLst>
              </p:cNvPr>
              <p:cNvSpPr>
                <a:spLocks noChangeShapeType="1"/>
              </p:cNvSpPr>
              <p:nvPr/>
            </p:nvSpPr>
            <p:spPr bwMode="auto">
              <a:xfrm flipV="1">
                <a:off x="8553450" y="5818188"/>
                <a:ext cx="0" cy="2286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59" name="Line 57">
                <a:extLst>
                  <a:ext uri="{FF2B5EF4-FFF2-40B4-BE49-F238E27FC236}">
                    <a16:creationId xmlns:a16="http://schemas.microsoft.com/office/drawing/2014/main" id="{3CB41524-DEE2-44F8-8DF1-6D443E8ADBEC}"/>
                  </a:ext>
                </a:extLst>
              </p:cNvPr>
              <p:cNvSpPr>
                <a:spLocks noChangeShapeType="1"/>
              </p:cNvSpPr>
              <p:nvPr/>
            </p:nvSpPr>
            <p:spPr bwMode="auto">
              <a:xfrm flipV="1">
                <a:off x="6386513" y="5918200"/>
                <a:ext cx="44450" cy="57150"/>
              </a:xfrm>
              <a:prstGeom prst="line">
                <a:avLst/>
              </a:prstGeom>
              <a:noFill/>
              <a:ln w="25400">
                <a:solidFill>
                  <a:srgbClr val="FFA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0" name="Line 58">
                <a:extLst>
                  <a:ext uri="{FF2B5EF4-FFF2-40B4-BE49-F238E27FC236}">
                    <a16:creationId xmlns:a16="http://schemas.microsoft.com/office/drawing/2014/main" id="{03D33AD9-ED5F-4A01-8F10-0A9677CDA105}"/>
                  </a:ext>
                </a:extLst>
              </p:cNvPr>
              <p:cNvSpPr>
                <a:spLocks noChangeShapeType="1"/>
              </p:cNvSpPr>
              <p:nvPr/>
            </p:nvSpPr>
            <p:spPr bwMode="auto">
              <a:xfrm flipV="1">
                <a:off x="7599363" y="4906963"/>
                <a:ext cx="44450" cy="125412"/>
              </a:xfrm>
              <a:prstGeom prst="line">
                <a:avLst/>
              </a:prstGeom>
              <a:noFill/>
              <a:ln w="25400">
                <a:solidFill>
                  <a:srgbClr val="FFA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1" name="Line 59">
                <a:extLst>
                  <a:ext uri="{FF2B5EF4-FFF2-40B4-BE49-F238E27FC236}">
                    <a16:creationId xmlns:a16="http://schemas.microsoft.com/office/drawing/2014/main" id="{857A8D90-D775-4934-B4A9-2D8C9A192CBE}"/>
                  </a:ext>
                </a:extLst>
              </p:cNvPr>
              <p:cNvSpPr>
                <a:spLocks noChangeShapeType="1"/>
              </p:cNvSpPr>
              <p:nvPr/>
            </p:nvSpPr>
            <p:spPr bwMode="auto">
              <a:xfrm flipV="1">
                <a:off x="7653338" y="4906963"/>
                <a:ext cx="42862" cy="93662"/>
              </a:xfrm>
              <a:prstGeom prst="line">
                <a:avLst/>
              </a:prstGeom>
              <a:noFill/>
              <a:ln w="25400">
                <a:solidFill>
                  <a:srgbClr val="80FF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2" name="Freeform 60">
                <a:extLst>
                  <a:ext uri="{FF2B5EF4-FFF2-40B4-BE49-F238E27FC236}">
                    <a16:creationId xmlns:a16="http://schemas.microsoft.com/office/drawing/2014/main" id="{65894B98-6C2D-4BBB-994D-F04DA1C0D43A}"/>
                  </a:ext>
                </a:extLst>
              </p:cNvPr>
              <p:cNvSpPr>
                <a:spLocks/>
              </p:cNvSpPr>
              <p:nvPr/>
            </p:nvSpPr>
            <p:spPr bwMode="auto">
              <a:xfrm>
                <a:off x="5957888" y="2308225"/>
                <a:ext cx="2784475" cy="3743325"/>
              </a:xfrm>
              <a:custGeom>
                <a:avLst/>
                <a:gdLst>
                  <a:gd name="T0" fmla="*/ 0 w 1754"/>
                  <a:gd name="T1" fmla="*/ 0 h 2358"/>
                  <a:gd name="T2" fmla="*/ 0 w 1754"/>
                  <a:gd name="T3" fmla="*/ 2357 h 2358"/>
                  <a:gd name="T4" fmla="*/ 1753 w 1754"/>
                  <a:gd name="T5" fmla="*/ 2357 h 2358"/>
                </a:gdLst>
                <a:ahLst/>
                <a:cxnLst>
                  <a:cxn ang="0">
                    <a:pos x="T0" y="T1"/>
                  </a:cxn>
                  <a:cxn ang="0">
                    <a:pos x="T2" y="T3"/>
                  </a:cxn>
                  <a:cxn ang="0">
                    <a:pos x="T4" y="T5"/>
                  </a:cxn>
                </a:cxnLst>
                <a:rect l="0" t="0" r="r" b="b"/>
                <a:pathLst>
                  <a:path w="1754" h="2358">
                    <a:moveTo>
                      <a:pt x="0" y="0"/>
                    </a:moveTo>
                    <a:lnTo>
                      <a:pt x="0" y="2357"/>
                    </a:lnTo>
                    <a:lnTo>
                      <a:pt x="1753" y="2357"/>
                    </a:lnTo>
                  </a:path>
                </a:pathLst>
              </a:custGeom>
              <a:noFill/>
              <a:ln w="381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63" name="Line 61">
                <a:extLst>
                  <a:ext uri="{FF2B5EF4-FFF2-40B4-BE49-F238E27FC236}">
                    <a16:creationId xmlns:a16="http://schemas.microsoft.com/office/drawing/2014/main" id="{B4088FD6-36DA-4C83-93E5-C346D60C3C88}"/>
                  </a:ext>
                </a:extLst>
              </p:cNvPr>
              <p:cNvSpPr>
                <a:spLocks noChangeShapeType="1"/>
              </p:cNvSpPr>
              <p:nvPr/>
            </p:nvSpPr>
            <p:spPr bwMode="auto">
              <a:xfrm flipV="1">
                <a:off x="6745288" y="5818188"/>
                <a:ext cx="0" cy="2270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4" name="Rectangle 62">
                <a:extLst>
                  <a:ext uri="{FF2B5EF4-FFF2-40B4-BE49-F238E27FC236}">
                    <a16:creationId xmlns:a16="http://schemas.microsoft.com/office/drawing/2014/main" id="{8444C236-6754-4A97-8F6E-ACB12570135A}"/>
                  </a:ext>
                </a:extLst>
              </p:cNvPr>
              <p:cNvSpPr>
                <a:spLocks noChangeArrowheads="1"/>
              </p:cNvSpPr>
              <p:nvPr/>
            </p:nvSpPr>
            <p:spPr bwMode="auto">
              <a:xfrm>
                <a:off x="654049" y="2349500"/>
                <a:ext cx="869950" cy="37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r>
                  <a:rPr lang="en-US" altLang="pt-BR" sz="1400" b="1" i="0" dirty="0">
                    <a:solidFill>
                      <a:srgbClr val="000000"/>
                    </a:solidFill>
                    <a:latin typeface="Arial" panose="020B0604020202020204" pitchFamily="34" charset="0"/>
                  </a:rPr>
                  <a:t>Index (Jan. 1921 = 100)</a:t>
                </a:r>
              </a:p>
            </p:txBody>
          </p:sp>
          <p:sp>
            <p:nvSpPr>
              <p:cNvPr id="65" name="Freeform 63">
                <a:extLst>
                  <a:ext uri="{FF2B5EF4-FFF2-40B4-BE49-F238E27FC236}">
                    <a16:creationId xmlns:a16="http://schemas.microsoft.com/office/drawing/2014/main" id="{643BD6CA-AF50-457D-806F-403D93FE385A}"/>
                  </a:ext>
                </a:extLst>
              </p:cNvPr>
              <p:cNvSpPr>
                <a:spLocks/>
              </p:cNvSpPr>
              <p:nvPr/>
            </p:nvSpPr>
            <p:spPr bwMode="auto">
              <a:xfrm>
                <a:off x="1693863" y="3597275"/>
                <a:ext cx="2508250" cy="2160588"/>
              </a:xfrm>
              <a:custGeom>
                <a:avLst/>
                <a:gdLst>
                  <a:gd name="T0" fmla="*/ 46 w 1580"/>
                  <a:gd name="T1" fmla="*/ 1349 h 1361"/>
                  <a:gd name="T2" fmla="*/ 165 w 1580"/>
                  <a:gd name="T3" fmla="*/ 1360 h 1361"/>
                  <a:gd name="T4" fmla="*/ 288 w 1580"/>
                  <a:gd name="T5" fmla="*/ 1360 h 1361"/>
                  <a:gd name="T6" fmla="*/ 355 w 1580"/>
                  <a:gd name="T7" fmla="*/ 1343 h 1361"/>
                  <a:gd name="T8" fmla="*/ 385 w 1580"/>
                  <a:gd name="T9" fmla="*/ 1320 h 1361"/>
                  <a:gd name="T10" fmla="*/ 415 w 1580"/>
                  <a:gd name="T11" fmla="*/ 1308 h 1361"/>
                  <a:gd name="T12" fmla="*/ 482 w 1580"/>
                  <a:gd name="T13" fmla="*/ 1290 h 1361"/>
                  <a:gd name="T14" fmla="*/ 588 w 1580"/>
                  <a:gd name="T15" fmla="*/ 1267 h 1361"/>
                  <a:gd name="T16" fmla="*/ 665 w 1580"/>
                  <a:gd name="T17" fmla="*/ 1221 h 1361"/>
                  <a:gd name="T18" fmla="*/ 715 w 1580"/>
                  <a:gd name="T19" fmla="*/ 1168 h 1361"/>
                  <a:gd name="T20" fmla="*/ 749 w 1580"/>
                  <a:gd name="T21" fmla="*/ 1128 h 1361"/>
                  <a:gd name="T22" fmla="*/ 770 w 1580"/>
                  <a:gd name="T23" fmla="*/ 1093 h 1361"/>
                  <a:gd name="T24" fmla="*/ 804 w 1580"/>
                  <a:gd name="T25" fmla="*/ 1064 h 1361"/>
                  <a:gd name="T26" fmla="*/ 834 w 1580"/>
                  <a:gd name="T27" fmla="*/ 1064 h 1361"/>
                  <a:gd name="T28" fmla="*/ 855 w 1580"/>
                  <a:gd name="T29" fmla="*/ 1064 h 1361"/>
                  <a:gd name="T30" fmla="*/ 868 w 1580"/>
                  <a:gd name="T31" fmla="*/ 1035 h 1361"/>
                  <a:gd name="T32" fmla="*/ 893 w 1580"/>
                  <a:gd name="T33" fmla="*/ 1006 h 1361"/>
                  <a:gd name="T34" fmla="*/ 923 w 1580"/>
                  <a:gd name="T35" fmla="*/ 1023 h 1361"/>
                  <a:gd name="T36" fmla="*/ 948 w 1580"/>
                  <a:gd name="T37" fmla="*/ 1029 h 1361"/>
                  <a:gd name="T38" fmla="*/ 978 w 1580"/>
                  <a:gd name="T39" fmla="*/ 1012 h 1361"/>
                  <a:gd name="T40" fmla="*/ 999 w 1580"/>
                  <a:gd name="T41" fmla="*/ 965 h 1361"/>
                  <a:gd name="T42" fmla="*/ 1020 w 1580"/>
                  <a:gd name="T43" fmla="*/ 901 h 1361"/>
                  <a:gd name="T44" fmla="*/ 1058 w 1580"/>
                  <a:gd name="T45" fmla="*/ 814 h 1361"/>
                  <a:gd name="T46" fmla="*/ 1079 w 1580"/>
                  <a:gd name="T47" fmla="*/ 721 h 1361"/>
                  <a:gd name="T48" fmla="*/ 1113 w 1580"/>
                  <a:gd name="T49" fmla="*/ 529 h 1361"/>
                  <a:gd name="T50" fmla="*/ 1143 w 1580"/>
                  <a:gd name="T51" fmla="*/ 332 h 1361"/>
                  <a:gd name="T52" fmla="*/ 1143 w 1580"/>
                  <a:gd name="T53" fmla="*/ 221 h 1361"/>
                  <a:gd name="T54" fmla="*/ 1139 w 1580"/>
                  <a:gd name="T55" fmla="*/ 128 h 1361"/>
                  <a:gd name="T56" fmla="*/ 1160 w 1580"/>
                  <a:gd name="T57" fmla="*/ 53 h 1361"/>
                  <a:gd name="T58" fmla="*/ 1206 w 1580"/>
                  <a:gd name="T59" fmla="*/ 12 h 1361"/>
                  <a:gd name="T60" fmla="*/ 1274 w 1580"/>
                  <a:gd name="T61" fmla="*/ 6 h 1361"/>
                  <a:gd name="T62" fmla="*/ 1342 w 1580"/>
                  <a:gd name="T63" fmla="*/ 12 h 1361"/>
                  <a:gd name="T64" fmla="*/ 1384 w 1580"/>
                  <a:gd name="T65" fmla="*/ 18 h 1361"/>
                  <a:gd name="T66" fmla="*/ 1427 w 1580"/>
                  <a:gd name="T67" fmla="*/ 24 h 1361"/>
                  <a:gd name="T68" fmla="*/ 1473 w 1580"/>
                  <a:gd name="T69" fmla="*/ 24 h 1361"/>
                  <a:gd name="T70" fmla="*/ 1515 w 1580"/>
                  <a:gd name="T71" fmla="*/ 24 h 1361"/>
                  <a:gd name="T72" fmla="*/ 1579 w 1580"/>
                  <a:gd name="T73" fmla="*/ 2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0" h="1361">
                    <a:moveTo>
                      <a:pt x="0" y="1343"/>
                    </a:moveTo>
                    <a:lnTo>
                      <a:pt x="46" y="1349"/>
                    </a:lnTo>
                    <a:lnTo>
                      <a:pt x="89" y="1349"/>
                    </a:lnTo>
                    <a:lnTo>
                      <a:pt x="165" y="1360"/>
                    </a:lnTo>
                    <a:lnTo>
                      <a:pt x="245" y="1360"/>
                    </a:lnTo>
                    <a:lnTo>
                      <a:pt x="288" y="1360"/>
                    </a:lnTo>
                    <a:lnTo>
                      <a:pt x="334" y="1354"/>
                    </a:lnTo>
                    <a:lnTo>
                      <a:pt x="355" y="1343"/>
                    </a:lnTo>
                    <a:lnTo>
                      <a:pt x="368" y="1331"/>
                    </a:lnTo>
                    <a:lnTo>
                      <a:pt x="385" y="1320"/>
                    </a:lnTo>
                    <a:lnTo>
                      <a:pt x="402" y="1308"/>
                    </a:lnTo>
                    <a:lnTo>
                      <a:pt x="415" y="1308"/>
                    </a:lnTo>
                    <a:lnTo>
                      <a:pt x="432" y="1302"/>
                    </a:lnTo>
                    <a:lnTo>
                      <a:pt x="482" y="1290"/>
                    </a:lnTo>
                    <a:lnTo>
                      <a:pt x="538" y="1279"/>
                    </a:lnTo>
                    <a:lnTo>
                      <a:pt x="588" y="1267"/>
                    </a:lnTo>
                    <a:lnTo>
                      <a:pt x="635" y="1244"/>
                    </a:lnTo>
                    <a:lnTo>
                      <a:pt x="665" y="1221"/>
                    </a:lnTo>
                    <a:lnTo>
                      <a:pt x="690" y="1197"/>
                    </a:lnTo>
                    <a:lnTo>
                      <a:pt x="715" y="1168"/>
                    </a:lnTo>
                    <a:lnTo>
                      <a:pt x="745" y="1145"/>
                    </a:lnTo>
                    <a:lnTo>
                      <a:pt x="749" y="1128"/>
                    </a:lnTo>
                    <a:lnTo>
                      <a:pt x="753" y="1110"/>
                    </a:lnTo>
                    <a:lnTo>
                      <a:pt x="770" y="1093"/>
                    </a:lnTo>
                    <a:lnTo>
                      <a:pt x="792" y="1075"/>
                    </a:lnTo>
                    <a:lnTo>
                      <a:pt x="804" y="1064"/>
                    </a:lnTo>
                    <a:lnTo>
                      <a:pt x="813" y="1058"/>
                    </a:lnTo>
                    <a:lnTo>
                      <a:pt x="834" y="1064"/>
                    </a:lnTo>
                    <a:lnTo>
                      <a:pt x="847" y="1064"/>
                    </a:lnTo>
                    <a:lnTo>
                      <a:pt x="855" y="1064"/>
                    </a:lnTo>
                    <a:lnTo>
                      <a:pt x="864" y="1058"/>
                    </a:lnTo>
                    <a:lnTo>
                      <a:pt x="868" y="1035"/>
                    </a:lnTo>
                    <a:lnTo>
                      <a:pt x="876" y="1000"/>
                    </a:lnTo>
                    <a:lnTo>
                      <a:pt x="893" y="1006"/>
                    </a:lnTo>
                    <a:lnTo>
                      <a:pt x="906" y="1012"/>
                    </a:lnTo>
                    <a:lnTo>
                      <a:pt x="923" y="1023"/>
                    </a:lnTo>
                    <a:lnTo>
                      <a:pt x="935" y="1029"/>
                    </a:lnTo>
                    <a:lnTo>
                      <a:pt x="948" y="1029"/>
                    </a:lnTo>
                    <a:lnTo>
                      <a:pt x="965" y="1023"/>
                    </a:lnTo>
                    <a:lnTo>
                      <a:pt x="978" y="1012"/>
                    </a:lnTo>
                    <a:lnTo>
                      <a:pt x="986" y="994"/>
                    </a:lnTo>
                    <a:lnTo>
                      <a:pt x="999" y="965"/>
                    </a:lnTo>
                    <a:lnTo>
                      <a:pt x="1007" y="930"/>
                    </a:lnTo>
                    <a:lnTo>
                      <a:pt x="1020" y="901"/>
                    </a:lnTo>
                    <a:lnTo>
                      <a:pt x="1046" y="860"/>
                    </a:lnTo>
                    <a:lnTo>
                      <a:pt x="1058" y="814"/>
                    </a:lnTo>
                    <a:lnTo>
                      <a:pt x="1071" y="767"/>
                    </a:lnTo>
                    <a:lnTo>
                      <a:pt x="1079" y="721"/>
                    </a:lnTo>
                    <a:lnTo>
                      <a:pt x="1096" y="628"/>
                    </a:lnTo>
                    <a:lnTo>
                      <a:pt x="1113" y="529"/>
                    </a:lnTo>
                    <a:lnTo>
                      <a:pt x="1126" y="430"/>
                    </a:lnTo>
                    <a:lnTo>
                      <a:pt x="1143" y="332"/>
                    </a:lnTo>
                    <a:lnTo>
                      <a:pt x="1143" y="273"/>
                    </a:lnTo>
                    <a:lnTo>
                      <a:pt x="1143" y="221"/>
                    </a:lnTo>
                    <a:lnTo>
                      <a:pt x="1139" y="175"/>
                    </a:lnTo>
                    <a:lnTo>
                      <a:pt x="1139" y="128"/>
                    </a:lnTo>
                    <a:lnTo>
                      <a:pt x="1143" y="88"/>
                    </a:lnTo>
                    <a:lnTo>
                      <a:pt x="1160" y="53"/>
                    </a:lnTo>
                    <a:lnTo>
                      <a:pt x="1190" y="24"/>
                    </a:lnTo>
                    <a:lnTo>
                      <a:pt x="1206" y="12"/>
                    </a:lnTo>
                    <a:lnTo>
                      <a:pt x="1232" y="0"/>
                    </a:lnTo>
                    <a:lnTo>
                      <a:pt x="1274" y="6"/>
                    </a:lnTo>
                    <a:lnTo>
                      <a:pt x="1312" y="12"/>
                    </a:lnTo>
                    <a:lnTo>
                      <a:pt x="1342" y="12"/>
                    </a:lnTo>
                    <a:lnTo>
                      <a:pt x="1367" y="18"/>
                    </a:lnTo>
                    <a:lnTo>
                      <a:pt x="1384" y="18"/>
                    </a:lnTo>
                    <a:lnTo>
                      <a:pt x="1401" y="18"/>
                    </a:lnTo>
                    <a:lnTo>
                      <a:pt x="1427" y="24"/>
                    </a:lnTo>
                    <a:lnTo>
                      <a:pt x="1448" y="24"/>
                    </a:lnTo>
                    <a:lnTo>
                      <a:pt x="1473" y="24"/>
                    </a:lnTo>
                    <a:lnTo>
                      <a:pt x="1490" y="24"/>
                    </a:lnTo>
                    <a:lnTo>
                      <a:pt x="1515" y="24"/>
                    </a:lnTo>
                    <a:lnTo>
                      <a:pt x="1545" y="24"/>
                    </a:lnTo>
                    <a:lnTo>
                      <a:pt x="1579" y="24"/>
                    </a:lnTo>
                  </a:path>
                </a:pathLst>
              </a:custGeom>
              <a:noFill/>
              <a:ln w="25400" cap="rnd" cmpd="sng">
                <a:solidFill>
                  <a:srgbClr val="002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66" name="Freeform 64">
                <a:extLst>
                  <a:ext uri="{FF2B5EF4-FFF2-40B4-BE49-F238E27FC236}">
                    <a16:creationId xmlns:a16="http://schemas.microsoft.com/office/drawing/2014/main" id="{CADD8BBB-6BF0-476E-A03F-99F2A3816C5C}"/>
                  </a:ext>
                </a:extLst>
              </p:cNvPr>
              <p:cNvSpPr>
                <a:spLocks/>
              </p:cNvSpPr>
              <p:nvPr/>
            </p:nvSpPr>
            <p:spPr bwMode="auto">
              <a:xfrm>
                <a:off x="1693863" y="3684588"/>
                <a:ext cx="2525712" cy="2016125"/>
              </a:xfrm>
              <a:custGeom>
                <a:avLst/>
                <a:gdLst>
                  <a:gd name="T0" fmla="*/ 0 w 1591"/>
                  <a:gd name="T1" fmla="*/ 1269 h 1270"/>
                  <a:gd name="T2" fmla="*/ 327 w 1591"/>
                  <a:gd name="T3" fmla="*/ 1240 h 1270"/>
                  <a:gd name="T4" fmla="*/ 655 w 1591"/>
                  <a:gd name="T5" fmla="*/ 1223 h 1270"/>
                  <a:gd name="T6" fmla="*/ 693 w 1591"/>
                  <a:gd name="T7" fmla="*/ 1212 h 1270"/>
                  <a:gd name="T8" fmla="*/ 731 w 1591"/>
                  <a:gd name="T9" fmla="*/ 1200 h 1270"/>
                  <a:gd name="T10" fmla="*/ 761 w 1591"/>
                  <a:gd name="T11" fmla="*/ 1183 h 1270"/>
                  <a:gd name="T12" fmla="*/ 791 w 1591"/>
                  <a:gd name="T13" fmla="*/ 1154 h 1270"/>
                  <a:gd name="T14" fmla="*/ 799 w 1591"/>
                  <a:gd name="T15" fmla="*/ 1137 h 1270"/>
                  <a:gd name="T16" fmla="*/ 808 w 1591"/>
                  <a:gd name="T17" fmla="*/ 1120 h 1270"/>
                  <a:gd name="T18" fmla="*/ 821 w 1591"/>
                  <a:gd name="T19" fmla="*/ 1102 h 1270"/>
                  <a:gd name="T20" fmla="*/ 833 w 1591"/>
                  <a:gd name="T21" fmla="*/ 1091 h 1270"/>
                  <a:gd name="T22" fmla="*/ 863 w 1591"/>
                  <a:gd name="T23" fmla="*/ 1074 h 1270"/>
                  <a:gd name="T24" fmla="*/ 897 w 1591"/>
                  <a:gd name="T25" fmla="*/ 1062 h 1270"/>
                  <a:gd name="T26" fmla="*/ 931 w 1591"/>
                  <a:gd name="T27" fmla="*/ 1051 h 1270"/>
                  <a:gd name="T28" fmla="*/ 965 w 1591"/>
                  <a:gd name="T29" fmla="*/ 1045 h 1270"/>
                  <a:gd name="T30" fmla="*/ 982 w 1591"/>
                  <a:gd name="T31" fmla="*/ 1033 h 1270"/>
                  <a:gd name="T32" fmla="*/ 995 w 1591"/>
                  <a:gd name="T33" fmla="*/ 1022 h 1270"/>
                  <a:gd name="T34" fmla="*/ 1008 w 1591"/>
                  <a:gd name="T35" fmla="*/ 999 h 1270"/>
                  <a:gd name="T36" fmla="*/ 1016 w 1591"/>
                  <a:gd name="T37" fmla="*/ 976 h 1270"/>
                  <a:gd name="T38" fmla="*/ 1020 w 1591"/>
                  <a:gd name="T39" fmla="*/ 936 h 1270"/>
                  <a:gd name="T40" fmla="*/ 1025 w 1591"/>
                  <a:gd name="T41" fmla="*/ 919 h 1270"/>
                  <a:gd name="T42" fmla="*/ 1029 w 1591"/>
                  <a:gd name="T43" fmla="*/ 907 h 1270"/>
                  <a:gd name="T44" fmla="*/ 1033 w 1591"/>
                  <a:gd name="T45" fmla="*/ 901 h 1270"/>
                  <a:gd name="T46" fmla="*/ 1042 w 1591"/>
                  <a:gd name="T47" fmla="*/ 890 h 1270"/>
                  <a:gd name="T48" fmla="*/ 1046 w 1591"/>
                  <a:gd name="T49" fmla="*/ 884 h 1270"/>
                  <a:gd name="T50" fmla="*/ 1054 w 1591"/>
                  <a:gd name="T51" fmla="*/ 867 h 1270"/>
                  <a:gd name="T52" fmla="*/ 1084 w 1591"/>
                  <a:gd name="T53" fmla="*/ 804 h 1270"/>
                  <a:gd name="T54" fmla="*/ 1101 w 1591"/>
                  <a:gd name="T55" fmla="*/ 775 h 1270"/>
                  <a:gd name="T56" fmla="*/ 1122 w 1591"/>
                  <a:gd name="T57" fmla="*/ 746 h 1270"/>
                  <a:gd name="T58" fmla="*/ 1127 w 1591"/>
                  <a:gd name="T59" fmla="*/ 723 h 1270"/>
                  <a:gd name="T60" fmla="*/ 1131 w 1591"/>
                  <a:gd name="T61" fmla="*/ 706 h 1270"/>
                  <a:gd name="T62" fmla="*/ 1135 w 1591"/>
                  <a:gd name="T63" fmla="*/ 683 h 1270"/>
                  <a:gd name="T64" fmla="*/ 1135 w 1591"/>
                  <a:gd name="T65" fmla="*/ 677 h 1270"/>
                  <a:gd name="T66" fmla="*/ 1135 w 1591"/>
                  <a:gd name="T67" fmla="*/ 672 h 1270"/>
                  <a:gd name="T68" fmla="*/ 1131 w 1591"/>
                  <a:gd name="T69" fmla="*/ 666 h 1270"/>
                  <a:gd name="T70" fmla="*/ 1135 w 1591"/>
                  <a:gd name="T71" fmla="*/ 643 h 1270"/>
                  <a:gd name="T72" fmla="*/ 1135 w 1591"/>
                  <a:gd name="T73" fmla="*/ 626 h 1270"/>
                  <a:gd name="T74" fmla="*/ 1135 w 1591"/>
                  <a:gd name="T75" fmla="*/ 597 h 1270"/>
                  <a:gd name="T76" fmla="*/ 1139 w 1591"/>
                  <a:gd name="T77" fmla="*/ 562 h 1270"/>
                  <a:gd name="T78" fmla="*/ 1144 w 1591"/>
                  <a:gd name="T79" fmla="*/ 522 h 1270"/>
                  <a:gd name="T80" fmla="*/ 1152 w 1591"/>
                  <a:gd name="T81" fmla="*/ 448 h 1270"/>
                  <a:gd name="T82" fmla="*/ 1165 w 1591"/>
                  <a:gd name="T83" fmla="*/ 373 h 1270"/>
                  <a:gd name="T84" fmla="*/ 1178 w 1591"/>
                  <a:gd name="T85" fmla="*/ 298 h 1270"/>
                  <a:gd name="T86" fmla="*/ 1190 w 1591"/>
                  <a:gd name="T87" fmla="*/ 224 h 1270"/>
                  <a:gd name="T88" fmla="*/ 1195 w 1591"/>
                  <a:gd name="T89" fmla="*/ 195 h 1270"/>
                  <a:gd name="T90" fmla="*/ 1203 w 1591"/>
                  <a:gd name="T91" fmla="*/ 160 h 1270"/>
                  <a:gd name="T92" fmla="*/ 1216 w 1591"/>
                  <a:gd name="T93" fmla="*/ 126 h 1270"/>
                  <a:gd name="T94" fmla="*/ 1233 w 1591"/>
                  <a:gd name="T95" fmla="*/ 103 h 1270"/>
                  <a:gd name="T96" fmla="*/ 1254 w 1591"/>
                  <a:gd name="T97" fmla="*/ 97 h 1270"/>
                  <a:gd name="T98" fmla="*/ 1275 w 1591"/>
                  <a:gd name="T99" fmla="*/ 86 h 1270"/>
                  <a:gd name="T100" fmla="*/ 1292 w 1591"/>
                  <a:gd name="T101" fmla="*/ 80 h 1270"/>
                  <a:gd name="T102" fmla="*/ 1301 w 1591"/>
                  <a:gd name="T103" fmla="*/ 80 h 1270"/>
                  <a:gd name="T104" fmla="*/ 1301 w 1591"/>
                  <a:gd name="T105" fmla="*/ 80 h 1270"/>
                  <a:gd name="T106" fmla="*/ 1331 w 1591"/>
                  <a:gd name="T107" fmla="*/ 51 h 1270"/>
                  <a:gd name="T108" fmla="*/ 1365 w 1591"/>
                  <a:gd name="T109" fmla="*/ 34 h 1270"/>
                  <a:gd name="T110" fmla="*/ 1437 w 1591"/>
                  <a:gd name="T111" fmla="*/ 11 h 1270"/>
                  <a:gd name="T112" fmla="*/ 1513 w 1591"/>
                  <a:gd name="T113" fmla="*/ 0 h 1270"/>
                  <a:gd name="T114" fmla="*/ 1590 w 1591"/>
                  <a:gd name="T115" fmla="*/ 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1" h="1270">
                    <a:moveTo>
                      <a:pt x="0" y="1269"/>
                    </a:moveTo>
                    <a:lnTo>
                      <a:pt x="327" y="1240"/>
                    </a:lnTo>
                    <a:lnTo>
                      <a:pt x="655" y="1223"/>
                    </a:lnTo>
                    <a:lnTo>
                      <a:pt x="693" y="1212"/>
                    </a:lnTo>
                    <a:lnTo>
                      <a:pt x="731" y="1200"/>
                    </a:lnTo>
                    <a:lnTo>
                      <a:pt x="761" y="1183"/>
                    </a:lnTo>
                    <a:lnTo>
                      <a:pt x="791" y="1154"/>
                    </a:lnTo>
                    <a:lnTo>
                      <a:pt x="799" y="1137"/>
                    </a:lnTo>
                    <a:lnTo>
                      <a:pt x="808" y="1120"/>
                    </a:lnTo>
                    <a:lnTo>
                      <a:pt x="821" y="1102"/>
                    </a:lnTo>
                    <a:lnTo>
                      <a:pt x="833" y="1091"/>
                    </a:lnTo>
                    <a:lnTo>
                      <a:pt x="863" y="1074"/>
                    </a:lnTo>
                    <a:lnTo>
                      <a:pt x="897" y="1062"/>
                    </a:lnTo>
                    <a:lnTo>
                      <a:pt x="931" y="1051"/>
                    </a:lnTo>
                    <a:lnTo>
                      <a:pt x="965" y="1045"/>
                    </a:lnTo>
                    <a:lnTo>
                      <a:pt x="982" y="1033"/>
                    </a:lnTo>
                    <a:lnTo>
                      <a:pt x="995" y="1022"/>
                    </a:lnTo>
                    <a:lnTo>
                      <a:pt x="1008" y="999"/>
                    </a:lnTo>
                    <a:lnTo>
                      <a:pt x="1016" y="976"/>
                    </a:lnTo>
                    <a:lnTo>
                      <a:pt x="1020" y="936"/>
                    </a:lnTo>
                    <a:lnTo>
                      <a:pt x="1025" y="919"/>
                    </a:lnTo>
                    <a:lnTo>
                      <a:pt x="1029" y="907"/>
                    </a:lnTo>
                    <a:lnTo>
                      <a:pt x="1033" y="901"/>
                    </a:lnTo>
                    <a:lnTo>
                      <a:pt x="1042" y="890"/>
                    </a:lnTo>
                    <a:lnTo>
                      <a:pt x="1046" y="884"/>
                    </a:lnTo>
                    <a:lnTo>
                      <a:pt x="1054" y="867"/>
                    </a:lnTo>
                    <a:lnTo>
                      <a:pt x="1084" y="804"/>
                    </a:lnTo>
                    <a:lnTo>
                      <a:pt x="1101" y="775"/>
                    </a:lnTo>
                    <a:lnTo>
                      <a:pt x="1122" y="746"/>
                    </a:lnTo>
                    <a:lnTo>
                      <a:pt x="1127" y="723"/>
                    </a:lnTo>
                    <a:lnTo>
                      <a:pt x="1131" y="706"/>
                    </a:lnTo>
                    <a:lnTo>
                      <a:pt x="1135" y="683"/>
                    </a:lnTo>
                    <a:lnTo>
                      <a:pt x="1135" y="677"/>
                    </a:lnTo>
                    <a:lnTo>
                      <a:pt x="1135" y="672"/>
                    </a:lnTo>
                    <a:lnTo>
                      <a:pt x="1131" y="666"/>
                    </a:lnTo>
                    <a:lnTo>
                      <a:pt x="1135" y="643"/>
                    </a:lnTo>
                    <a:lnTo>
                      <a:pt x="1135" y="626"/>
                    </a:lnTo>
                    <a:lnTo>
                      <a:pt x="1135" y="597"/>
                    </a:lnTo>
                    <a:lnTo>
                      <a:pt x="1139" y="562"/>
                    </a:lnTo>
                    <a:lnTo>
                      <a:pt x="1144" y="522"/>
                    </a:lnTo>
                    <a:lnTo>
                      <a:pt x="1152" y="448"/>
                    </a:lnTo>
                    <a:lnTo>
                      <a:pt x="1165" y="373"/>
                    </a:lnTo>
                    <a:lnTo>
                      <a:pt x="1178" y="298"/>
                    </a:lnTo>
                    <a:lnTo>
                      <a:pt x="1190" y="224"/>
                    </a:lnTo>
                    <a:lnTo>
                      <a:pt x="1195" y="195"/>
                    </a:lnTo>
                    <a:lnTo>
                      <a:pt x="1203" y="160"/>
                    </a:lnTo>
                    <a:lnTo>
                      <a:pt x="1216" y="126"/>
                    </a:lnTo>
                    <a:lnTo>
                      <a:pt x="1233" y="103"/>
                    </a:lnTo>
                    <a:lnTo>
                      <a:pt x="1254" y="97"/>
                    </a:lnTo>
                    <a:lnTo>
                      <a:pt x="1275" y="86"/>
                    </a:lnTo>
                    <a:lnTo>
                      <a:pt x="1292" y="80"/>
                    </a:lnTo>
                    <a:lnTo>
                      <a:pt x="1301" y="80"/>
                    </a:lnTo>
                    <a:lnTo>
                      <a:pt x="1301" y="80"/>
                    </a:lnTo>
                    <a:lnTo>
                      <a:pt x="1331" y="51"/>
                    </a:lnTo>
                    <a:lnTo>
                      <a:pt x="1365" y="34"/>
                    </a:lnTo>
                    <a:lnTo>
                      <a:pt x="1437" y="11"/>
                    </a:lnTo>
                    <a:lnTo>
                      <a:pt x="1513" y="0"/>
                    </a:lnTo>
                    <a:lnTo>
                      <a:pt x="1590" y="0"/>
                    </a:lnTo>
                  </a:path>
                </a:pathLst>
              </a:custGeom>
              <a:noFill/>
              <a:ln w="25400" cap="rnd" cmpd="sng">
                <a:solidFill>
                  <a:srgbClr val="CC33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67" name="Freeform 65">
                <a:extLst>
                  <a:ext uri="{FF2B5EF4-FFF2-40B4-BE49-F238E27FC236}">
                    <a16:creationId xmlns:a16="http://schemas.microsoft.com/office/drawing/2014/main" id="{7074803D-7F4D-4254-8940-D40874CB6647}"/>
                  </a:ext>
                </a:extLst>
              </p:cNvPr>
              <p:cNvSpPr>
                <a:spLocks/>
              </p:cNvSpPr>
              <p:nvPr/>
            </p:nvSpPr>
            <p:spPr bwMode="auto">
              <a:xfrm>
                <a:off x="6116638" y="3895725"/>
                <a:ext cx="2001837" cy="2103438"/>
              </a:xfrm>
              <a:custGeom>
                <a:avLst/>
                <a:gdLst>
                  <a:gd name="T0" fmla="*/ 33 w 1261"/>
                  <a:gd name="T1" fmla="*/ 1306 h 1325"/>
                  <a:gd name="T2" fmla="*/ 90 w 1261"/>
                  <a:gd name="T3" fmla="*/ 1312 h 1325"/>
                  <a:gd name="T4" fmla="*/ 147 w 1261"/>
                  <a:gd name="T5" fmla="*/ 1318 h 1325"/>
                  <a:gd name="T6" fmla="*/ 196 w 1261"/>
                  <a:gd name="T7" fmla="*/ 1312 h 1325"/>
                  <a:gd name="T8" fmla="*/ 229 w 1261"/>
                  <a:gd name="T9" fmla="*/ 1294 h 1325"/>
                  <a:gd name="T10" fmla="*/ 237 w 1261"/>
                  <a:gd name="T11" fmla="*/ 1270 h 1325"/>
                  <a:gd name="T12" fmla="*/ 286 w 1261"/>
                  <a:gd name="T13" fmla="*/ 1221 h 1325"/>
                  <a:gd name="T14" fmla="*/ 401 w 1261"/>
                  <a:gd name="T15" fmla="*/ 1203 h 1325"/>
                  <a:gd name="T16" fmla="*/ 483 w 1261"/>
                  <a:gd name="T17" fmla="*/ 1203 h 1325"/>
                  <a:gd name="T18" fmla="*/ 540 w 1261"/>
                  <a:gd name="T19" fmla="*/ 1191 h 1325"/>
                  <a:gd name="T20" fmla="*/ 581 w 1261"/>
                  <a:gd name="T21" fmla="*/ 1167 h 1325"/>
                  <a:gd name="T22" fmla="*/ 606 w 1261"/>
                  <a:gd name="T23" fmla="*/ 1149 h 1325"/>
                  <a:gd name="T24" fmla="*/ 622 w 1261"/>
                  <a:gd name="T25" fmla="*/ 1125 h 1325"/>
                  <a:gd name="T26" fmla="*/ 630 w 1261"/>
                  <a:gd name="T27" fmla="*/ 1094 h 1325"/>
                  <a:gd name="T28" fmla="*/ 638 w 1261"/>
                  <a:gd name="T29" fmla="*/ 1088 h 1325"/>
                  <a:gd name="T30" fmla="*/ 655 w 1261"/>
                  <a:gd name="T31" fmla="*/ 1082 h 1325"/>
                  <a:gd name="T32" fmla="*/ 696 w 1261"/>
                  <a:gd name="T33" fmla="*/ 1040 h 1325"/>
                  <a:gd name="T34" fmla="*/ 728 w 1261"/>
                  <a:gd name="T35" fmla="*/ 985 h 1325"/>
                  <a:gd name="T36" fmla="*/ 745 w 1261"/>
                  <a:gd name="T37" fmla="*/ 937 h 1325"/>
                  <a:gd name="T38" fmla="*/ 777 w 1261"/>
                  <a:gd name="T39" fmla="*/ 883 h 1325"/>
                  <a:gd name="T40" fmla="*/ 826 w 1261"/>
                  <a:gd name="T41" fmla="*/ 822 h 1325"/>
                  <a:gd name="T42" fmla="*/ 884 w 1261"/>
                  <a:gd name="T43" fmla="*/ 786 h 1325"/>
                  <a:gd name="T44" fmla="*/ 925 w 1261"/>
                  <a:gd name="T45" fmla="*/ 738 h 1325"/>
                  <a:gd name="T46" fmla="*/ 974 w 1261"/>
                  <a:gd name="T47" fmla="*/ 641 h 1325"/>
                  <a:gd name="T48" fmla="*/ 1015 w 1261"/>
                  <a:gd name="T49" fmla="*/ 532 h 1325"/>
                  <a:gd name="T50" fmla="*/ 1055 w 1261"/>
                  <a:gd name="T51" fmla="*/ 460 h 1325"/>
                  <a:gd name="T52" fmla="*/ 1064 w 1261"/>
                  <a:gd name="T53" fmla="*/ 333 h 1325"/>
                  <a:gd name="T54" fmla="*/ 1080 w 1261"/>
                  <a:gd name="T55" fmla="*/ 200 h 1325"/>
                  <a:gd name="T56" fmla="*/ 1096 w 1261"/>
                  <a:gd name="T57" fmla="*/ 145 h 1325"/>
                  <a:gd name="T58" fmla="*/ 1129 w 1261"/>
                  <a:gd name="T59" fmla="*/ 109 h 1325"/>
                  <a:gd name="T60" fmla="*/ 1154 w 1261"/>
                  <a:gd name="T61" fmla="*/ 61 h 1325"/>
                  <a:gd name="T62" fmla="*/ 1211 w 1261"/>
                  <a:gd name="T63" fmla="*/ 6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1" h="1325">
                    <a:moveTo>
                      <a:pt x="0" y="1324"/>
                    </a:moveTo>
                    <a:lnTo>
                      <a:pt x="33" y="1306"/>
                    </a:lnTo>
                    <a:lnTo>
                      <a:pt x="66" y="1306"/>
                    </a:lnTo>
                    <a:lnTo>
                      <a:pt x="90" y="1312"/>
                    </a:lnTo>
                    <a:lnTo>
                      <a:pt x="123" y="1324"/>
                    </a:lnTo>
                    <a:lnTo>
                      <a:pt x="147" y="1318"/>
                    </a:lnTo>
                    <a:lnTo>
                      <a:pt x="172" y="1312"/>
                    </a:lnTo>
                    <a:lnTo>
                      <a:pt x="196" y="1312"/>
                    </a:lnTo>
                    <a:lnTo>
                      <a:pt x="221" y="1300"/>
                    </a:lnTo>
                    <a:lnTo>
                      <a:pt x="229" y="1294"/>
                    </a:lnTo>
                    <a:lnTo>
                      <a:pt x="229" y="1288"/>
                    </a:lnTo>
                    <a:lnTo>
                      <a:pt x="237" y="1270"/>
                    </a:lnTo>
                    <a:lnTo>
                      <a:pt x="262" y="1239"/>
                    </a:lnTo>
                    <a:lnTo>
                      <a:pt x="286" y="1221"/>
                    </a:lnTo>
                    <a:lnTo>
                      <a:pt x="352" y="1191"/>
                    </a:lnTo>
                    <a:lnTo>
                      <a:pt x="401" y="1203"/>
                    </a:lnTo>
                    <a:lnTo>
                      <a:pt x="442" y="1209"/>
                    </a:lnTo>
                    <a:lnTo>
                      <a:pt x="483" y="1203"/>
                    </a:lnTo>
                    <a:lnTo>
                      <a:pt x="507" y="1197"/>
                    </a:lnTo>
                    <a:lnTo>
                      <a:pt x="540" y="1191"/>
                    </a:lnTo>
                    <a:lnTo>
                      <a:pt x="565" y="1179"/>
                    </a:lnTo>
                    <a:lnTo>
                      <a:pt x="581" y="1167"/>
                    </a:lnTo>
                    <a:lnTo>
                      <a:pt x="597" y="1155"/>
                    </a:lnTo>
                    <a:lnTo>
                      <a:pt x="606" y="1149"/>
                    </a:lnTo>
                    <a:lnTo>
                      <a:pt x="614" y="1137"/>
                    </a:lnTo>
                    <a:lnTo>
                      <a:pt x="622" y="1125"/>
                    </a:lnTo>
                    <a:lnTo>
                      <a:pt x="630" y="1106"/>
                    </a:lnTo>
                    <a:lnTo>
                      <a:pt x="630" y="1094"/>
                    </a:lnTo>
                    <a:lnTo>
                      <a:pt x="638" y="1088"/>
                    </a:lnTo>
                    <a:lnTo>
                      <a:pt x="638" y="1088"/>
                    </a:lnTo>
                    <a:lnTo>
                      <a:pt x="646" y="1088"/>
                    </a:lnTo>
                    <a:lnTo>
                      <a:pt x="655" y="1082"/>
                    </a:lnTo>
                    <a:lnTo>
                      <a:pt x="671" y="1070"/>
                    </a:lnTo>
                    <a:lnTo>
                      <a:pt x="696" y="1040"/>
                    </a:lnTo>
                    <a:lnTo>
                      <a:pt x="712" y="1010"/>
                    </a:lnTo>
                    <a:lnTo>
                      <a:pt x="728" y="985"/>
                    </a:lnTo>
                    <a:lnTo>
                      <a:pt x="736" y="961"/>
                    </a:lnTo>
                    <a:lnTo>
                      <a:pt x="745" y="937"/>
                    </a:lnTo>
                    <a:lnTo>
                      <a:pt x="761" y="913"/>
                    </a:lnTo>
                    <a:lnTo>
                      <a:pt x="777" y="883"/>
                    </a:lnTo>
                    <a:lnTo>
                      <a:pt x="802" y="846"/>
                    </a:lnTo>
                    <a:lnTo>
                      <a:pt x="826" y="822"/>
                    </a:lnTo>
                    <a:lnTo>
                      <a:pt x="859" y="804"/>
                    </a:lnTo>
                    <a:lnTo>
                      <a:pt x="884" y="786"/>
                    </a:lnTo>
                    <a:lnTo>
                      <a:pt x="892" y="780"/>
                    </a:lnTo>
                    <a:lnTo>
                      <a:pt x="925" y="738"/>
                    </a:lnTo>
                    <a:lnTo>
                      <a:pt x="957" y="689"/>
                    </a:lnTo>
                    <a:lnTo>
                      <a:pt x="974" y="641"/>
                    </a:lnTo>
                    <a:lnTo>
                      <a:pt x="990" y="587"/>
                    </a:lnTo>
                    <a:lnTo>
                      <a:pt x="1015" y="532"/>
                    </a:lnTo>
                    <a:lnTo>
                      <a:pt x="1047" y="490"/>
                    </a:lnTo>
                    <a:lnTo>
                      <a:pt x="1055" y="460"/>
                    </a:lnTo>
                    <a:lnTo>
                      <a:pt x="1055" y="423"/>
                    </a:lnTo>
                    <a:lnTo>
                      <a:pt x="1064" y="333"/>
                    </a:lnTo>
                    <a:lnTo>
                      <a:pt x="1072" y="236"/>
                    </a:lnTo>
                    <a:lnTo>
                      <a:pt x="1080" y="200"/>
                    </a:lnTo>
                    <a:lnTo>
                      <a:pt x="1088" y="169"/>
                    </a:lnTo>
                    <a:lnTo>
                      <a:pt x="1096" y="145"/>
                    </a:lnTo>
                    <a:lnTo>
                      <a:pt x="1113" y="127"/>
                    </a:lnTo>
                    <a:lnTo>
                      <a:pt x="1129" y="109"/>
                    </a:lnTo>
                    <a:lnTo>
                      <a:pt x="1137" y="103"/>
                    </a:lnTo>
                    <a:lnTo>
                      <a:pt x="1154" y="61"/>
                    </a:lnTo>
                    <a:lnTo>
                      <a:pt x="1178" y="24"/>
                    </a:lnTo>
                    <a:lnTo>
                      <a:pt x="1211" y="6"/>
                    </a:lnTo>
                    <a:lnTo>
                      <a:pt x="1260" y="0"/>
                    </a:lnTo>
                  </a:path>
                </a:pathLst>
              </a:custGeom>
              <a:noFill/>
              <a:ln w="25400" cap="rnd" cmpd="sng">
                <a:solidFill>
                  <a:srgbClr val="002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68" name="Freeform 66">
                <a:extLst>
                  <a:ext uri="{FF2B5EF4-FFF2-40B4-BE49-F238E27FC236}">
                    <a16:creationId xmlns:a16="http://schemas.microsoft.com/office/drawing/2014/main" id="{A8228915-77BD-45A2-A152-00D08D961DBC}"/>
                  </a:ext>
                </a:extLst>
              </p:cNvPr>
              <p:cNvSpPr>
                <a:spLocks/>
              </p:cNvSpPr>
              <p:nvPr/>
            </p:nvSpPr>
            <p:spPr bwMode="auto">
              <a:xfrm>
                <a:off x="6102350" y="3860800"/>
                <a:ext cx="1962150" cy="2157413"/>
              </a:xfrm>
              <a:custGeom>
                <a:avLst/>
                <a:gdLst>
                  <a:gd name="T0" fmla="*/ 32 w 1236"/>
                  <a:gd name="T1" fmla="*/ 1334 h 1359"/>
                  <a:gd name="T2" fmla="*/ 97 w 1236"/>
                  <a:gd name="T3" fmla="*/ 1297 h 1359"/>
                  <a:gd name="T4" fmla="*/ 122 w 1236"/>
                  <a:gd name="T5" fmla="*/ 1291 h 1359"/>
                  <a:gd name="T6" fmla="*/ 179 w 1236"/>
                  <a:gd name="T7" fmla="*/ 1249 h 1359"/>
                  <a:gd name="T8" fmla="*/ 260 w 1236"/>
                  <a:gd name="T9" fmla="*/ 1237 h 1359"/>
                  <a:gd name="T10" fmla="*/ 325 w 1236"/>
                  <a:gd name="T11" fmla="*/ 1212 h 1359"/>
                  <a:gd name="T12" fmla="*/ 357 w 1236"/>
                  <a:gd name="T13" fmla="*/ 1200 h 1359"/>
                  <a:gd name="T14" fmla="*/ 406 w 1236"/>
                  <a:gd name="T15" fmla="*/ 1164 h 1359"/>
                  <a:gd name="T16" fmla="*/ 495 w 1236"/>
                  <a:gd name="T17" fmla="*/ 1122 h 1359"/>
                  <a:gd name="T18" fmla="*/ 569 w 1236"/>
                  <a:gd name="T19" fmla="*/ 1103 h 1359"/>
                  <a:gd name="T20" fmla="*/ 682 w 1236"/>
                  <a:gd name="T21" fmla="*/ 1037 h 1359"/>
                  <a:gd name="T22" fmla="*/ 772 w 1236"/>
                  <a:gd name="T23" fmla="*/ 988 h 1359"/>
                  <a:gd name="T24" fmla="*/ 837 w 1236"/>
                  <a:gd name="T25" fmla="*/ 927 h 1359"/>
                  <a:gd name="T26" fmla="*/ 902 w 1236"/>
                  <a:gd name="T27" fmla="*/ 867 h 1359"/>
                  <a:gd name="T28" fmla="*/ 942 w 1236"/>
                  <a:gd name="T29" fmla="*/ 733 h 1359"/>
                  <a:gd name="T30" fmla="*/ 959 w 1236"/>
                  <a:gd name="T31" fmla="*/ 703 h 1359"/>
                  <a:gd name="T32" fmla="*/ 991 w 1236"/>
                  <a:gd name="T33" fmla="*/ 667 h 1359"/>
                  <a:gd name="T34" fmla="*/ 1032 w 1236"/>
                  <a:gd name="T35" fmla="*/ 618 h 1359"/>
                  <a:gd name="T36" fmla="*/ 1032 w 1236"/>
                  <a:gd name="T37" fmla="*/ 606 h 1359"/>
                  <a:gd name="T38" fmla="*/ 1040 w 1236"/>
                  <a:gd name="T39" fmla="*/ 594 h 1359"/>
                  <a:gd name="T40" fmla="*/ 1064 w 1236"/>
                  <a:gd name="T41" fmla="*/ 564 h 1359"/>
                  <a:gd name="T42" fmla="*/ 1072 w 1236"/>
                  <a:gd name="T43" fmla="*/ 539 h 1359"/>
                  <a:gd name="T44" fmla="*/ 1064 w 1236"/>
                  <a:gd name="T45" fmla="*/ 551 h 1359"/>
                  <a:gd name="T46" fmla="*/ 1064 w 1236"/>
                  <a:gd name="T47" fmla="*/ 558 h 1359"/>
                  <a:gd name="T48" fmla="*/ 1081 w 1236"/>
                  <a:gd name="T49" fmla="*/ 533 h 1359"/>
                  <a:gd name="T50" fmla="*/ 1113 w 1236"/>
                  <a:gd name="T51" fmla="*/ 442 h 1359"/>
                  <a:gd name="T52" fmla="*/ 1146 w 1236"/>
                  <a:gd name="T53" fmla="*/ 345 h 1359"/>
                  <a:gd name="T54" fmla="*/ 1154 w 1236"/>
                  <a:gd name="T55" fmla="*/ 291 h 1359"/>
                  <a:gd name="T56" fmla="*/ 1154 w 1236"/>
                  <a:gd name="T57" fmla="*/ 254 h 1359"/>
                  <a:gd name="T58" fmla="*/ 1162 w 1236"/>
                  <a:gd name="T59" fmla="*/ 151 h 1359"/>
                  <a:gd name="T60" fmla="*/ 1178 w 1236"/>
                  <a:gd name="T61" fmla="*/ 54 h 1359"/>
                  <a:gd name="T62" fmla="*/ 1211 w 1236"/>
                  <a:gd name="T63" fmla="*/ 1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36" h="1359">
                    <a:moveTo>
                      <a:pt x="0" y="1358"/>
                    </a:moveTo>
                    <a:lnTo>
                      <a:pt x="32" y="1334"/>
                    </a:lnTo>
                    <a:lnTo>
                      <a:pt x="57" y="1309"/>
                    </a:lnTo>
                    <a:lnTo>
                      <a:pt x="97" y="1297"/>
                    </a:lnTo>
                    <a:lnTo>
                      <a:pt x="114" y="1291"/>
                    </a:lnTo>
                    <a:lnTo>
                      <a:pt x="122" y="1291"/>
                    </a:lnTo>
                    <a:lnTo>
                      <a:pt x="154" y="1261"/>
                    </a:lnTo>
                    <a:lnTo>
                      <a:pt x="179" y="1249"/>
                    </a:lnTo>
                    <a:lnTo>
                      <a:pt x="211" y="1243"/>
                    </a:lnTo>
                    <a:lnTo>
                      <a:pt x="260" y="1237"/>
                    </a:lnTo>
                    <a:lnTo>
                      <a:pt x="292" y="1225"/>
                    </a:lnTo>
                    <a:lnTo>
                      <a:pt x="325" y="1212"/>
                    </a:lnTo>
                    <a:lnTo>
                      <a:pt x="341" y="1206"/>
                    </a:lnTo>
                    <a:lnTo>
                      <a:pt x="357" y="1200"/>
                    </a:lnTo>
                    <a:lnTo>
                      <a:pt x="357" y="1200"/>
                    </a:lnTo>
                    <a:lnTo>
                      <a:pt x="406" y="1164"/>
                    </a:lnTo>
                    <a:lnTo>
                      <a:pt x="455" y="1134"/>
                    </a:lnTo>
                    <a:lnTo>
                      <a:pt x="495" y="1122"/>
                    </a:lnTo>
                    <a:lnTo>
                      <a:pt x="528" y="1115"/>
                    </a:lnTo>
                    <a:lnTo>
                      <a:pt x="569" y="1103"/>
                    </a:lnTo>
                    <a:lnTo>
                      <a:pt x="601" y="1091"/>
                    </a:lnTo>
                    <a:lnTo>
                      <a:pt x="682" y="1037"/>
                    </a:lnTo>
                    <a:lnTo>
                      <a:pt x="723" y="1012"/>
                    </a:lnTo>
                    <a:lnTo>
                      <a:pt x="772" y="988"/>
                    </a:lnTo>
                    <a:lnTo>
                      <a:pt x="804" y="964"/>
                    </a:lnTo>
                    <a:lnTo>
                      <a:pt x="837" y="927"/>
                    </a:lnTo>
                    <a:lnTo>
                      <a:pt x="861" y="897"/>
                    </a:lnTo>
                    <a:lnTo>
                      <a:pt x="902" y="867"/>
                    </a:lnTo>
                    <a:lnTo>
                      <a:pt x="926" y="800"/>
                    </a:lnTo>
                    <a:lnTo>
                      <a:pt x="942" y="733"/>
                    </a:lnTo>
                    <a:lnTo>
                      <a:pt x="951" y="715"/>
                    </a:lnTo>
                    <a:lnTo>
                      <a:pt x="959" y="703"/>
                    </a:lnTo>
                    <a:lnTo>
                      <a:pt x="975" y="685"/>
                    </a:lnTo>
                    <a:lnTo>
                      <a:pt x="991" y="667"/>
                    </a:lnTo>
                    <a:lnTo>
                      <a:pt x="1016" y="636"/>
                    </a:lnTo>
                    <a:lnTo>
                      <a:pt x="1032" y="618"/>
                    </a:lnTo>
                    <a:lnTo>
                      <a:pt x="1032" y="606"/>
                    </a:lnTo>
                    <a:lnTo>
                      <a:pt x="1032" y="606"/>
                    </a:lnTo>
                    <a:lnTo>
                      <a:pt x="1032" y="600"/>
                    </a:lnTo>
                    <a:lnTo>
                      <a:pt x="1040" y="594"/>
                    </a:lnTo>
                    <a:lnTo>
                      <a:pt x="1056" y="582"/>
                    </a:lnTo>
                    <a:lnTo>
                      <a:pt x="1064" y="564"/>
                    </a:lnTo>
                    <a:lnTo>
                      <a:pt x="1064" y="551"/>
                    </a:lnTo>
                    <a:lnTo>
                      <a:pt x="1072" y="539"/>
                    </a:lnTo>
                    <a:lnTo>
                      <a:pt x="1072" y="539"/>
                    </a:lnTo>
                    <a:lnTo>
                      <a:pt x="1064" y="551"/>
                    </a:lnTo>
                    <a:lnTo>
                      <a:pt x="1064" y="558"/>
                    </a:lnTo>
                    <a:lnTo>
                      <a:pt x="1064" y="558"/>
                    </a:lnTo>
                    <a:lnTo>
                      <a:pt x="1072" y="545"/>
                    </a:lnTo>
                    <a:lnTo>
                      <a:pt x="1081" y="533"/>
                    </a:lnTo>
                    <a:lnTo>
                      <a:pt x="1089" y="509"/>
                    </a:lnTo>
                    <a:lnTo>
                      <a:pt x="1113" y="442"/>
                    </a:lnTo>
                    <a:lnTo>
                      <a:pt x="1137" y="370"/>
                    </a:lnTo>
                    <a:lnTo>
                      <a:pt x="1146" y="345"/>
                    </a:lnTo>
                    <a:lnTo>
                      <a:pt x="1146" y="315"/>
                    </a:lnTo>
                    <a:lnTo>
                      <a:pt x="1154" y="291"/>
                    </a:lnTo>
                    <a:lnTo>
                      <a:pt x="1154" y="279"/>
                    </a:lnTo>
                    <a:lnTo>
                      <a:pt x="1154" y="254"/>
                    </a:lnTo>
                    <a:lnTo>
                      <a:pt x="1162" y="224"/>
                    </a:lnTo>
                    <a:lnTo>
                      <a:pt x="1162" y="151"/>
                    </a:lnTo>
                    <a:lnTo>
                      <a:pt x="1170" y="85"/>
                    </a:lnTo>
                    <a:lnTo>
                      <a:pt x="1178" y="54"/>
                    </a:lnTo>
                    <a:lnTo>
                      <a:pt x="1186" y="36"/>
                    </a:lnTo>
                    <a:lnTo>
                      <a:pt x="1211" y="18"/>
                    </a:lnTo>
                    <a:lnTo>
                      <a:pt x="1235" y="0"/>
                    </a:lnTo>
                  </a:path>
                </a:pathLst>
              </a:custGeom>
              <a:noFill/>
              <a:ln w="25400" cap="rnd" cmpd="sng">
                <a:solidFill>
                  <a:srgbClr val="CC33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sp>
        <p:nvSpPr>
          <p:cNvPr id="70" name="Rectangle 38">
            <a:extLst>
              <a:ext uri="{FF2B5EF4-FFF2-40B4-BE49-F238E27FC236}">
                <a16:creationId xmlns:a16="http://schemas.microsoft.com/office/drawing/2014/main" id="{C454DAAE-7740-4AB6-8ABD-0355F38443C7}"/>
              </a:ext>
            </a:extLst>
          </p:cNvPr>
          <p:cNvSpPr>
            <a:spLocks noChangeArrowheads="1"/>
          </p:cNvSpPr>
          <p:nvPr/>
        </p:nvSpPr>
        <p:spPr bwMode="auto">
          <a:xfrm>
            <a:off x="2688136" y="166511"/>
            <a:ext cx="7875925" cy="61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altLang="pt-BR" sz="3400" b="1" i="0" dirty="0" err="1"/>
              <a:t>Hiperinflações</a:t>
            </a:r>
            <a:r>
              <a:rPr lang="en-US" altLang="pt-BR" sz="3400" b="1" i="0" dirty="0"/>
              <a:t>: </a:t>
            </a:r>
            <a:r>
              <a:rPr lang="en-US" altLang="pt-BR" sz="3400" b="1" i="0" dirty="0" err="1"/>
              <a:t>Moeda</a:t>
            </a:r>
            <a:r>
              <a:rPr lang="en-US" altLang="pt-BR" sz="3400" b="1" i="0" dirty="0"/>
              <a:t> e </a:t>
            </a:r>
            <a:r>
              <a:rPr lang="en-US" altLang="pt-BR" sz="3400" b="1" i="0" dirty="0" err="1"/>
              <a:t>Inflação</a:t>
            </a:r>
            <a:endParaRPr lang="en-US" altLang="pt-BR" sz="3400" b="1" i="0" dirty="0"/>
          </a:p>
        </p:txBody>
      </p:sp>
    </p:spTree>
    <p:extLst>
      <p:ext uri="{BB962C8B-B14F-4D97-AF65-F5344CB8AC3E}">
        <p14:creationId xmlns:p14="http://schemas.microsoft.com/office/powerpoint/2010/main" val="56960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2397EB6E-D59A-4895-82EA-5AB0E42ECDCC}"/>
              </a:ext>
            </a:extLst>
          </p:cNvPr>
          <p:cNvSpPr txBox="1">
            <a:spLocks noChangeArrowheads="1"/>
          </p:cNvSpPr>
          <p:nvPr/>
        </p:nvSpPr>
        <p:spPr bwMode="auto">
          <a:xfrm>
            <a:off x="212035" y="-137480"/>
            <a:ext cx="11754678" cy="735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1143000" indent="-22860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1600200" indent="-22860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2057400" indent="-22860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25146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29718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34290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3886200" indent="-22860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algn="just" eaLnBrk="1" hangingPunct="1">
              <a:spcBef>
                <a:spcPct val="0"/>
              </a:spcBef>
              <a:buClrTx/>
              <a:buSzTx/>
              <a:buFontTx/>
              <a:buNone/>
            </a:pPr>
            <a:r>
              <a:rPr lang="pt-BR" altLang="en-US" sz="2800" b="1" dirty="0">
                <a:solidFill>
                  <a:srgbClr val="0000FF"/>
                </a:solidFill>
                <a:latin typeface="Arial" panose="020B0604020202020204" pitchFamily="34" charset="0"/>
                <a:cs typeface="Arial" panose="020B0604020202020204" pitchFamily="34" charset="0"/>
              </a:rPr>
              <a:t>  </a:t>
            </a:r>
            <a:endParaRPr lang="pt-BR" altLang="en-US" sz="2800" dirty="0">
              <a:solidFill>
                <a:srgbClr val="0000FF"/>
              </a:solidFill>
              <a:latin typeface="Arial" panose="020B0604020202020204" pitchFamily="34" charset="0"/>
              <a:cs typeface="Arial" panose="020B0604020202020204" pitchFamily="34" charset="0"/>
            </a:endParaRPr>
          </a:p>
          <a:p>
            <a:pPr marL="457200" indent="-457200" algn="just" eaLnBrk="1" hangingPunct="1">
              <a:spcBef>
                <a:spcPct val="0"/>
              </a:spcBef>
              <a:buClrTx/>
              <a:buSzTx/>
              <a:buFont typeface="Wingdings" panose="05000000000000000000" pitchFamily="2" charset="2"/>
              <a:buChar char="§"/>
            </a:pPr>
            <a:r>
              <a:rPr lang="pt-BR" altLang="en-US" sz="2800" dirty="0">
                <a:latin typeface="Arial" panose="020B0604020202020204" pitchFamily="34" charset="0"/>
                <a:cs typeface="Arial" panose="020B0604020202020204" pitchFamily="34" charset="0"/>
              </a:rPr>
              <a:t>Na macroeconomia, estudamos a economia em sua totalidade </a:t>
            </a:r>
            <a:r>
              <a:rPr lang="pt-BR" altLang="en-US" sz="2800" b="1" dirty="0">
                <a:latin typeface="Arial" panose="020B0604020202020204" pitchFamily="34" charset="0"/>
                <a:cs typeface="Arial" panose="020B0604020202020204" pitchFamily="34" charset="0"/>
              </a:rPr>
              <a:t>(agregados), </a:t>
            </a:r>
            <a:r>
              <a:rPr lang="pt-BR" altLang="en-US" sz="2800" dirty="0">
                <a:latin typeface="Arial" panose="020B0604020202020204" pitchFamily="34" charset="0"/>
                <a:cs typeface="Arial" panose="020B0604020202020204" pitchFamily="34" charset="0"/>
              </a:rPr>
              <a:t>diferentemente  da microeconomia  que  estuda mercados   isolados. Precisamos então  definir alguns conceitos que  nos  permitirão  mensurar  a  atividade  econômica na sua totalidade.</a:t>
            </a:r>
          </a:p>
          <a:p>
            <a:pPr marL="457200" indent="-457200" algn="just" eaLnBrk="1" hangingPunct="1">
              <a:spcBef>
                <a:spcPct val="0"/>
              </a:spcBef>
              <a:buClrTx/>
              <a:buSzTx/>
              <a:buFont typeface="Wingdings" panose="05000000000000000000" pitchFamily="2" charset="2"/>
              <a:buChar char="§"/>
            </a:pPr>
            <a:endParaRPr lang="pt-BR" altLang="en-US" sz="1200" dirty="0">
              <a:latin typeface="Arial" panose="020B0604020202020204" pitchFamily="34" charset="0"/>
              <a:cs typeface="Arial" panose="020B0604020202020204" pitchFamily="34" charset="0"/>
            </a:endParaRPr>
          </a:p>
          <a:p>
            <a:pPr marL="457200" indent="-457200" algn="just" eaLnBrk="1" hangingPunct="1">
              <a:spcBef>
                <a:spcPct val="0"/>
              </a:spcBef>
              <a:buClrTx/>
              <a:buSzTx/>
              <a:buFont typeface="Wingdings" panose="05000000000000000000" pitchFamily="2" charset="2"/>
              <a:buChar char="§"/>
            </a:pPr>
            <a:r>
              <a:rPr lang="pt-BR" sz="2800" b="0" i="0" dirty="0">
                <a:solidFill>
                  <a:srgbClr val="000000"/>
                </a:solidFill>
                <a:effectLst/>
                <a:latin typeface="Arial" panose="020B0604020202020204" pitchFamily="34" charset="0"/>
                <a:cs typeface="Arial" panose="020B0604020202020204" pitchFamily="34" charset="0"/>
              </a:rPr>
              <a:t>As contas nacionais fornecem </a:t>
            </a:r>
            <a:r>
              <a:rPr lang="pt-BR" sz="2800" b="1" i="0" dirty="0">
                <a:solidFill>
                  <a:srgbClr val="000000"/>
                </a:solidFill>
                <a:effectLst/>
                <a:latin typeface="Arial" panose="020B0604020202020204" pitchFamily="34" charset="0"/>
                <a:cs typeface="Arial" panose="020B0604020202020204" pitchFamily="34" charset="0"/>
              </a:rPr>
              <a:t>dados estatísticos </a:t>
            </a:r>
            <a:r>
              <a:rPr lang="pt-BR" sz="2800" b="0" i="0" dirty="0">
                <a:solidFill>
                  <a:srgbClr val="000000"/>
                </a:solidFill>
                <a:effectLst/>
                <a:latin typeface="Arial" panose="020B0604020202020204" pitchFamily="34" charset="0"/>
                <a:cs typeface="Arial" panose="020B0604020202020204" pitchFamily="34" charset="0"/>
              </a:rPr>
              <a:t>que possibilitam acompanhar a atividade econômica e também a aferição empírica dos modelos teóricos desenvolvidos no campo da </a:t>
            </a:r>
            <a:r>
              <a:rPr lang="pt-BR" sz="2800" b="1" i="0" dirty="0">
                <a:solidFill>
                  <a:srgbClr val="000000"/>
                </a:solidFill>
                <a:effectLst/>
                <a:latin typeface="Arial" panose="020B0604020202020204" pitchFamily="34" charset="0"/>
                <a:cs typeface="Arial" panose="020B0604020202020204" pitchFamily="34" charset="0"/>
              </a:rPr>
              <a:t>macroeconomia.</a:t>
            </a:r>
          </a:p>
          <a:p>
            <a:pPr marL="457200" indent="-457200" algn="just" eaLnBrk="1" hangingPunct="1">
              <a:spcBef>
                <a:spcPct val="0"/>
              </a:spcBef>
              <a:buClrTx/>
              <a:buSzTx/>
              <a:buFont typeface="Wingdings" panose="05000000000000000000" pitchFamily="2" charset="2"/>
              <a:buChar char="§"/>
            </a:pPr>
            <a:endParaRPr lang="pt-BR" sz="1200" b="1" i="0" dirty="0">
              <a:solidFill>
                <a:srgbClr val="000000"/>
              </a:solidFill>
              <a:effectLst/>
              <a:latin typeface="Arial" panose="020B0604020202020204" pitchFamily="34" charset="0"/>
              <a:cs typeface="Arial" panose="020B0604020202020204" pitchFamily="34" charset="0"/>
            </a:endParaRPr>
          </a:p>
          <a:p>
            <a:pPr marL="457200" indent="-457200" algn="just">
              <a:spcBef>
                <a:spcPct val="0"/>
              </a:spcBef>
              <a:buClrTx/>
              <a:buSzTx/>
              <a:buFont typeface="Wingdings" panose="05000000000000000000" pitchFamily="2" charset="2"/>
              <a:buChar char="§"/>
            </a:pPr>
            <a:r>
              <a:rPr lang="pt-BR" sz="2800" b="0" i="0" dirty="0">
                <a:solidFill>
                  <a:srgbClr val="000000"/>
                </a:solidFill>
                <a:effectLst/>
                <a:latin typeface="Arial" panose="020B0604020202020204" pitchFamily="34" charset="0"/>
                <a:cs typeface="Arial" panose="020B0604020202020204" pitchFamily="34" charset="0"/>
              </a:rPr>
              <a:t>A estatística mais importante derivada do Sistema de Contas Nacionais é o </a:t>
            </a:r>
            <a:r>
              <a:rPr lang="pt-BR" sz="2800" b="1" i="0" dirty="0">
                <a:solidFill>
                  <a:srgbClr val="000000"/>
                </a:solidFill>
                <a:effectLst/>
                <a:latin typeface="Arial" panose="020B0604020202020204" pitchFamily="34" charset="0"/>
                <a:cs typeface="Arial" panose="020B0604020202020204" pitchFamily="34" charset="0"/>
              </a:rPr>
              <a:t>Produto Interno Bruto (PIB), </a:t>
            </a:r>
            <a:r>
              <a:rPr lang="pt-BR" sz="2800" i="0" dirty="0">
                <a:solidFill>
                  <a:srgbClr val="000000"/>
                </a:solidFill>
                <a:effectLst/>
                <a:latin typeface="Arial" panose="020B0604020202020204" pitchFamily="34" charset="0"/>
                <a:cs typeface="Arial" panose="020B0604020202020204" pitchFamily="34" charset="0"/>
              </a:rPr>
              <a:t>calculado trimestralmente.</a:t>
            </a:r>
          </a:p>
          <a:p>
            <a:pPr marL="1200150" lvl="1" indent="-457200" algn="just">
              <a:spcBef>
                <a:spcPct val="0"/>
              </a:spcBef>
              <a:buClrTx/>
              <a:buFont typeface="Wingdings" panose="05000000000000000000" pitchFamily="2" charset="2"/>
              <a:buChar char="§"/>
            </a:pPr>
            <a:r>
              <a:rPr lang="pt-BR" sz="2800" dirty="0">
                <a:latin typeface="Arial" panose="020B0604020202020204" pitchFamily="34" charset="0"/>
                <a:cs typeface="Arial" panose="020B0604020202020204" pitchFamily="34" charset="0"/>
              </a:rPr>
              <a:t>Existem alguns indicadores utilizados para prever o PIB. </a:t>
            </a:r>
          </a:p>
          <a:p>
            <a:pPr marL="1600200" lvl="2" indent="-457200" algn="just">
              <a:spcBef>
                <a:spcPct val="0"/>
              </a:spcBef>
              <a:buClrTx/>
              <a:buFont typeface="Wingdings" panose="05000000000000000000" pitchFamily="2" charset="2"/>
              <a:buChar char="§"/>
            </a:pPr>
            <a:r>
              <a:rPr lang="pt-BR" sz="2600" i="0" dirty="0">
                <a:effectLst/>
                <a:latin typeface="Arial" panose="020B0604020202020204" pitchFamily="34" charset="0"/>
                <a:cs typeface="Arial" panose="020B0604020202020204" pitchFamily="34" charset="0"/>
              </a:rPr>
              <a:t>O IBC-Br (BCB) é um indicador criado para tentar antecipar o resultado do Produto Interno Bruto (PIB).</a:t>
            </a:r>
            <a:endParaRPr lang="pt-BR" sz="2600" dirty="0">
              <a:latin typeface="Arial" panose="020B0604020202020204" pitchFamily="34" charset="0"/>
              <a:cs typeface="Arial" panose="020B0604020202020204" pitchFamily="34" charset="0"/>
            </a:endParaRPr>
          </a:p>
          <a:p>
            <a:pPr algn="just" eaLnBrk="1" hangingPunct="1">
              <a:spcBef>
                <a:spcPct val="0"/>
              </a:spcBef>
              <a:buClrTx/>
              <a:buSzTx/>
              <a:buNone/>
            </a:pPr>
            <a:r>
              <a:rPr lang="pt-BR" sz="2800" dirty="0">
                <a:latin typeface="Arial" panose="020B0604020202020204" pitchFamily="34" charset="0"/>
                <a:cs typeface="Arial" panose="020B0604020202020204" pitchFamily="34" charset="0"/>
              </a:rPr>
              <a:t> </a:t>
            </a:r>
            <a:br>
              <a:rPr lang="pt-BR" sz="2800" dirty="0">
                <a:latin typeface="Arial" panose="020B0604020202020204" pitchFamily="34" charset="0"/>
                <a:cs typeface="Arial" panose="020B0604020202020204" pitchFamily="34" charset="0"/>
              </a:rPr>
            </a:br>
            <a:endParaRPr lang="pt-BR"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90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 calcmode="lin" valueType="num">
                                      <p:cBhvr additive="base">
                                        <p:cTn id="1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 calcmode="lin" valueType="num">
                                      <p:cBhvr additive="base">
                                        <p:cTn id="2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8">
            <a:extLst>
              <a:ext uri="{FF2B5EF4-FFF2-40B4-BE49-F238E27FC236}">
                <a16:creationId xmlns:a16="http://schemas.microsoft.com/office/drawing/2014/main" id="{35C4C4B2-6932-417B-9BB7-E27821F44BDC}"/>
              </a:ext>
            </a:extLst>
          </p:cNvPr>
          <p:cNvSpPr>
            <a:spLocks noChangeArrowheads="1"/>
          </p:cNvSpPr>
          <p:nvPr/>
        </p:nvSpPr>
        <p:spPr bwMode="auto">
          <a:xfrm>
            <a:off x="2688136" y="166511"/>
            <a:ext cx="7875925" cy="61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altLang="pt-BR" sz="3400" b="1" i="0" dirty="0" err="1"/>
              <a:t>Hiperinflações</a:t>
            </a:r>
            <a:r>
              <a:rPr lang="en-US" altLang="pt-BR" sz="3400" b="1" i="0" dirty="0"/>
              <a:t>: </a:t>
            </a:r>
            <a:r>
              <a:rPr lang="en-US" altLang="pt-BR" sz="3400" b="1" i="0" dirty="0" err="1"/>
              <a:t>Moeda</a:t>
            </a:r>
            <a:r>
              <a:rPr lang="en-US" altLang="pt-BR" sz="3400" b="1" i="0" dirty="0"/>
              <a:t> e </a:t>
            </a:r>
            <a:r>
              <a:rPr lang="en-US" altLang="pt-BR" sz="3400" b="1" i="0" dirty="0" err="1"/>
              <a:t>Inflação</a:t>
            </a:r>
            <a:endParaRPr lang="en-US" altLang="pt-BR" sz="3400" b="1" i="0" dirty="0"/>
          </a:p>
        </p:txBody>
      </p:sp>
      <p:pic>
        <p:nvPicPr>
          <p:cNvPr id="6" name="Imagem 5" descr="Texto, Carta&#10;&#10;Descrição gerada automaticamente">
            <a:extLst>
              <a:ext uri="{FF2B5EF4-FFF2-40B4-BE49-F238E27FC236}">
                <a16:creationId xmlns:a16="http://schemas.microsoft.com/office/drawing/2014/main" id="{A7D85130-8EF7-40B4-B14B-2AF75CF23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5470"/>
            <a:ext cx="5705061" cy="3306954"/>
          </a:xfrm>
          <a:prstGeom prst="rect">
            <a:avLst/>
          </a:prstGeom>
          <a:ln>
            <a:solidFill>
              <a:schemeClr val="tx1"/>
            </a:solidFill>
          </a:ln>
        </p:spPr>
      </p:pic>
      <p:pic>
        <p:nvPicPr>
          <p:cNvPr id="1026" name="Picture 2" descr="O que é Hiperinflação?">
            <a:extLst>
              <a:ext uri="{FF2B5EF4-FFF2-40B4-BE49-F238E27FC236}">
                <a16:creationId xmlns:a16="http://schemas.microsoft.com/office/drawing/2014/main" id="{E22ED4B0-E01E-4A88-AC0A-5AC111D0B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795" y="875470"/>
            <a:ext cx="6296440" cy="33069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2BA24C98-F26B-402D-ACD1-0931F80C6E87}"/>
              </a:ext>
            </a:extLst>
          </p:cNvPr>
          <p:cNvSpPr txBox="1"/>
          <p:nvPr/>
        </p:nvSpPr>
        <p:spPr>
          <a:xfrm>
            <a:off x="371059" y="4558744"/>
            <a:ext cx="5022574" cy="830997"/>
          </a:xfrm>
          <a:prstGeom prst="rect">
            <a:avLst/>
          </a:prstGeom>
          <a:noFill/>
          <a:ln>
            <a:solidFill>
              <a:schemeClr val="tx1"/>
            </a:solidFill>
          </a:ln>
        </p:spPr>
        <p:txBody>
          <a:bodyPr wrap="square" rtlCol="0">
            <a:spAutoFit/>
          </a:bodyPr>
          <a:lstStyle/>
          <a:p>
            <a:pPr algn="just"/>
            <a:r>
              <a:rPr lang="pt-BR" sz="2400" dirty="0"/>
              <a:t>Cem milhões de marcos em setembro de 1923 compravam...</a:t>
            </a:r>
          </a:p>
        </p:txBody>
      </p:sp>
      <p:cxnSp>
        <p:nvCxnSpPr>
          <p:cNvPr id="9" name="Conector de Seta Reta 8">
            <a:extLst>
              <a:ext uri="{FF2B5EF4-FFF2-40B4-BE49-F238E27FC236}">
                <a16:creationId xmlns:a16="http://schemas.microsoft.com/office/drawing/2014/main" id="{3492C5F1-266D-4A09-9785-B81145AFD73E}"/>
              </a:ext>
            </a:extLst>
          </p:cNvPr>
          <p:cNvCxnSpPr>
            <a:cxnSpLocks/>
          </p:cNvCxnSpPr>
          <p:nvPr/>
        </p:nvCxnSpPr>
        <p:spPr>
          <a:xfrm>
            <a:off x="2882346" y="4185056"/>
            <a:ext cx="0" cy="360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FB2B01B9-11FB-4DEF-A6F1-F16F2E33A7B9}"/>
              </a:ext>
            </a:extLst>
          </p:cNvPr>
          <p:cNvSpPr txBox="1"/>
          <p:nvPr/>
        </p:nvSpPr>
        <p:spPr>
          <a:xfrm>
            <a:off x="5426767" y="5652051"/>
            <a:ext cx="5705057" cy="830997"/>
          </a:xfrm>
          <a:prstGeom prst="rect">
            <a:avLst/>
          </a:prstGeom>
          <a:noFill/>
          <a:ln>
            <a:solidFill>
              <a:schemeClr val="tx1"/>
            </a:solidFill>
          </a:ln>
        </p:spPr>
        <p:txBody>
          <a:bodyPr wrap="square" rtlCol="0">
            <a:spAutoFit/>
          </a:bodyPr>
          <a:lstStyle/>
          <a:p>
            <a:pPr algn="just"/>
            <a:r>
              <a:rPr lang="pt-BR" sz="2400" dirty="0"/>
              <a:t>Como vocês podem ver, o dinheiro não servia para muita coisa.</a:t>
            </a:r>
          </a:p>
        </p:txBody>
      </p:sp>
      <p:cxnSp>
        <p:nvCxnSpPr>
          <p:cNvPr id="13" name="Conector de Seta Reta 12">
            <a:extLst>
              <a:ext uri="{FF2B5EF4-FFF2-40B4-BE49-F238E27FC236}">
                <a16:creationId xmlns:a16="http://schemas.microsoft.com/office/drawing/2014/main" id="{9BBBAFFD-F3FA-4534-9B60-0CA11E339773}"/>
              </a:ext>
            </a:extLst>
          </p:cNvPr>
          <p:cNvCxnSpPr>
            <a:cxnSpLocks/>
          </p:cNvCxnSpPr>
          <p:nvPr/>
        </p:nvCxnSpPr>
        <p:spPr>
          <a:xfrm>
            <a:off x="7129672" y="4204935"/>
            <a:ext cx="0" cy="1440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a:extLst>
              <a:ext uri="{FF2B5EF4-FFF2-40B4-BE49-F238E27FC236}">
                <a16:creationId xmlns:a16="http://schemas.microsoft.com/office/drawing/2014/main" id="{02F8E724-D625-4009-8469-23E96498D675}"/>
              </a:ext>
            </a:extLst>
          </p:cNvPr>
          <p:cNvCxnSpPr>
            <a:cxnSpLocks/>
          </p:cNvCxnSpPr>
          <p:nvPr/>
        </p:nvCxnSpPr>
        <p:spPr>
          <a:xfrm>
            <a:off x="10157794" y="4198311"/>
            <a:ext cx="0" cy="3604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4D957E86-2FB4-47CE-9495-8238B63F330A}"/>
              </a:ext>
            </a:extLst>
          </p:cNvPr>
          <p:cNvSpPr txBox="1"/>
          <p:nvPr/>
        </p:nvSpPr>
        <p:spPr>
          <a:xfrm>
            <a:off x="8150088" y="4572001"/>
            <a:ext cx="3935894" cy="830997"/>
          </a:xfrm>
          <a:prstGeom prst="rect">
            <a:avLst/>
          </a:prstGeom>
          <a:noFill/>
          <a:ln>
            <a:solidFill>
              <a:schemeClr val="tx1"/>
            </a:solidFill>
          </a:ln>
        </p:spPr>
        <p:txBody>
          <a:bodyPr wrap="square" rtlCol="0">
            <a:spAutoFit/>
          </a:bodyPr>
          <a:lstStyle/>
          <a:p>
            <a:pPr algn="just"/>
            <a:r>
              <a:rPr lang="pt-BR" sz="2400" dirty="0"/>
              <a:t>Fazendo compras. Quem sabe, uma salsicha.</a:t>
            </a:r>
          </a:p>
        </p:txBody>
      </p:sp>
    </p:spTree>
    <p:extLst>
      <p:ext uri="{BB962C8B-B14F-4D97-AF65-F5344CB8AC3E}">
        <p14:creationId xmlns:p14="http://schemas.microsoft.com/office/powerpoint/2010/main" val="607524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8">
            <a:extLst>
              <a:ext uri="{FF2B5EF4-FFF2-40B4-BE49-F238E27FC236}">
                <a16:creationId xmlns:a16="http://schemas.microsoft.com/office/drawing/2014/main" id="{14D79D37-4D3C-4104-AECA-18B75433D581}"/>
              </a:ext>
            </a:extLst>
          </p:cNvPr>
          <p:cNvSpPr>
            <a:spLocks noChangeArrowheads="1"/>
          </p:cNvSpPr>
          <p:nvPr/>
        </p:nvSpPr>
        <p:spPr bwMode="auto">
          <a:xfrm>
            <a:off x="2688136" y="126755"/>
            <a:ext cx="7875925" cy="61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altLang="pt-BR" sz="3400" b="1" i="0" dirty="0" err="1"/>
              <a:t>Hiperinflações</a:t>
            </a:r>
            <a:r>
              <a:rPr lang="en-US" altLang="pt-BR" sz="3400" b="1" i="0" dirty="0"/>
              <a:t>: </a:t>
            </a:r>
            <a:r>
              <a:rPr lang="en-US" altLang="pt-BR" sz="3400" b="1" i="0" dirty="0" err="1"/>
              <a:t>Moeda</a:t>
            </a:r>
            <a:r>
              <a:rPr lang="en-US" altLang="pt-BR" sz="3400" b="1" i="0" dirty="0"/>
              <a:t> e </a:t>
            </a:r>
            <a:r>
              <a:rPr lang="en-US" altLang="pt-BR" sz="3400" b="1" i="0" dirty="0" err="1"/>
              <a:t>Inflação</a:t>
            </a:r>
            <a:endParaRPr lang="en-US" altLang="pt-BR" sz="3400" b="1" i="0" dirty="0"/>
          </a:p>
        </p:txBody>
      </p:sp>
      <p:grpSp>
        <p:nvGrpSpPr>
          <p:cNvPr id="3" name="Agrupar 2">
            <a:extLst>
              <a:ext uri="{FF2B5EF4-FFF2-40B4-BE49-F238E27FC236}">
                <a16:creationId xmlns:a16="http://schemas.microsoft.com/office/drawing/2014/main" id="{8A1914EB-14F6-4496-88BA-56F4E51A80BA}"/>
              </a:ext>
            </a:extLst>
          </p:cNvPr>
          <p:cNvGrpSpPr/>
          <p:nvPr/>
        </p:nvGrpSpPr>
        <p:grpSpPr>
          <a:xfrm>
            <a:off x="1096616" y="689112"/>
            <a:ext cx="9743661" cy="5943680"/>
            <a:chOff x="1096616" y="689112"/>
            <a:chExt cx="9743661" cy="5943680"/>
          </a:xfrm>
        </p:grpSpPr>
        <p:grpSp>
          <p:nvGrpSpPr>
            <p:cNvPr id="5" name="Agrupar 4">
              <a:extLst>
                <a:ext uri="{FF2B5EF4-FFF2-40B4-BE49-F238E27FC236}">
                  <a16:creationId xmlns:a16="http://schemas.microsoft.com/office/drawing/2014/main" id="{6AB38A98-56C2-4B28-A6D2-3E34EBC5FD5E}"/>
                </a:ext>
              </a:extLst>
            </p:cNvPr>
            <p:cNvGrpSpPr/>
            <p:nvPr/>
          </p:nvGrpSpPr>
          <p:grpSpPr>
            <a:xfrm>
              <a:off x="1096616" y="801084"/>
              <a:ext cx="9491869" cy="5831708"/>
              <a:chOff x="274880" y="666750"/>
              <a:chExt cx="7954720" cy="4251673"/>
            </a:xfrm>
          </p:grpSpPr>
          <p:pic>
            <p:nvPicPr>
              <p:cNvPr id="6" name="Imagem 5">
                <a:extLst>
                  <a:ext uri="{FF2B5EF4-FFF2-40B4-BE49-F238E27FC236}">
                    <a16:creationId xmlns:a16="http://schemas.microsoft.com/office/drawing/2014/main" id="{7131B3CB-2BB7-4D36-856C-B09225438F1F}"/>
                  </a:ext>
                </a:extLst>
              </p:cNvPr>
              <p:cNvPicPr>
                <a:picLocks noChangeAspect="1"/>
              </p:cNvPicPr>
              <p:nvPr/>
            </p:nvPicPr>
            <p:blipFill>
              <a:blip r:embed="rId2"/>
              <a:stretch>
                <a:fillRect/>
              </a:stretch>
            </p:blipFill>
            <p:spPr>
              <a:xfrm>
                <a:off x="685800" y="666750"/>
                <a:ext cx="7543800" cy="4191000"/>
              </a:xfrm>
              <a:prstGeom prst="rect">
                <a:avLst/>
              </a:prstGeom>
            </p:spPr>
          </p:pic>
          <p:sp>
            <p:nvSpPr>
              <p:cNvPr id="7" name="CaixaDeTexto 6">
                <a:extLst>
                  <a:ext uri="{FF2B5EF4-FFF2-40B4-BE49-F238E27FC236}">
                    <a16:creationId xmlns:a16="http://schemas.microsoft.com/office/drawing/2014/main" id="{F5896C94-41AB-4EEC-BBDF-83CD6E5B304C}"/>
                  </a:ext>
                </a:extLst>
              </p:cNvPr>
              <p:cNvSpPr txBox="1"/>
              <p:nvPr/>
            </p:nvSpPr>
            <p:spPr>
              <a:xfrm>
                <a:off x="274880" y="687169"/>
                <a:ext cx="2368370" cy="246827"/>
              </a:xfrm>
              <a:prstGeom prst="rect">
                <a:avLst/>
              </a:prstGeom>
              <a:solidFill>
                <a:schemeClr val="bg1"/>
              </a:solidFill>
            </p:spPr>
            <p:txBody>
              <a:bodyPr wrap="square" rtlCol="0">
                <a:spAutoFit/>
              </a:bodyPr>
              <a:lstStyle/>
              <a:p>
                <a:pPr algn="ctr"/>
                <a:r>
                  <a:rPr lang="pt-BR" sz="1600" b="1" dirty="0"/>
                  <a:t>Taxa de Inflação (%)</a:t>
                </a:r>
              </a:p>
            </p:txBody>
          </p:sp>
          <p:sp>
            <p:nvSpPr>
              <p:cNvPr id="8" name="CaixaDeTexto 7">
                <a:extLst>
                  <a:ext uri="{FF2B5EF4-FFF2-40B4-BE49-F238E27FC236}">
                    <a16:creationId xmlns:a16="http://schemas.microsoft.com/office/drawing/2014/main" id="{31A0A647-C400-4B0C-BF68-9413AB5FEB73}"/>
                  </a:ext>
                </a:extLst>
              </p:cNvPr>
              <p:cNvSpPr txBox="1"/>
              <p:nvPr/>
            </p:nvSpPr>
            <p:spPr>
              <a:xfrm>
                <a:off x="5943600" y="4671596"/>
                <a:ext cx="2286000" cy="246827"/>
              </a:xfrm>
              <a:prstGeom prst="rect">
                <a:avLst/>
              </a:prstGeom>
              <a:solidFill>
                <a:schemeClr val="bg1"/>
              </a:solidFill>
            </p:spPr>
            <p:txBody>
              <a:bodyPr wrap="square" rtlCol="0">
                <a:spAutoFit/>
              </a:bodyPr>
              <a:lstStyle/>
              <a:p>
                <a:r>
                  <a:rPr lang="pt-BR" sz="1600" b="1" dirty="0"/>
                  <a:t>Crescimento de M (%)</a:t>
                </a:r>
              </a:p>
            </p:txBody>
          </p:sp>
        </p:grpSp>
        <p:sp>
          <p:nvSpPr>
            <p:cNvPr id="2" name="Retângulo 1">
              <a:extLst>
                <a:ext uri="{FF2B5EF4-FFF2-40B4-BE49-F238E27FC236}">
                  <a16:creationId xmlns:a16="http://schemas.microsoft.com/office/drawing/2014/main" id="{0595E254-9B02-4FFF-8E2E-B02B6A2EAC10}"/>
                </a:ext>
              </a:extLst>
            </p:cNvPr>
            <p:cNvSpPr/>
            <p:nvPr/>
          </p:nvSpPr>
          <p:spPr>
            <a:xfrm>
              <a:off x="1192694" y="689112"/>
              <a:ext cx="9647583" cy="5943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664615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1A60E89-E36E-4FAD-AC27-6CB71FB4E25B}"/>
              </a:ext>
            </a:extLst>
          </p:cNvPr>
          <p:cNvSpPr txBox="1"/>
          <p:nvPr/>
        </p:nvSpPr>
        <p:spPr>
          <a:xfrm>
            <a:off x="172278" y="887898"/>
            <a:ext cx="11860696" cy="6032421"/>
          </a:xfrm>
          <a:prstGeom prst="rect">
            <a:avLst/>
          </a:prstGeom>
          <a:noFill/>
        </p:spPr>
        <p:txBody>
          <a:bodyPr wrap="square" rtlCol="0">
            <a:spAutoFit/>
          </a:bodyPr>
          <a:lstStyle/>
          <a:p>
            <a:pPr marL="457200"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Hiperinflações não são incomuns (certamente, hoje são menos comuns que no passado).</a:t>
            </a:r>
          </a:p>
          <a:p>
            <a:pPr marL="457200" indent="-457200" algn="just">
              <a:buFont typeface="Wingdings" panose="05000000000000000000" pitchFamily="2" charset="2"/>
              <a:buChar char="§"/>
            </a:pPr>
            <a:endParaRPr lang="pt-BR" sz="600" dirty="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Peru em 1990 = 7.649,72%.</a:t>
            </a:r>
          </a:p>
          <a:p>
            <a:pPr marL="914400" lvl="1" indent="-457200" algn="just">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República Democrática do Congo (1993) = 4.583,08%</a:t>
            </a:r>
          </a:p>
          <a:p>
            <a:pPr marL="914400" lvl="1" indent="-457200" algn="just">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Ucrânia (1993) = 10.154,969%.</a:t>
            </a:r>
          </a:p>
          <a:p>
            <a:pPr marL="914400" lvl="1" indent="-457200" algn="just">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Venezuela (2017) = 13.0060,24% (para 2021 a expectativa, em junho de 2021, é de uma inflação de 5.500%).</a:t>
            </a:r>
          </a:p>
          <a:p>
            <a:pPr marL="914400" lvl="1"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a:t>
            </a:r>
          </a:p>
          <a:p>
            <a:pPr marL="914400" lvl="1" indent="-457200" algn="just">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Em 2020 apenas quatro países apresentaram inflação maior que 100% a.a.: o Líbano (150,38%), o Sudão (269.33%), a Venezuela (2.959,84%)  e o Zimbábue (348,59%).</a:t>
            </a:r>
          </a:p>
          <a:p>
            <a:pPr marL="457200" indent="-457200" algn="just">
              <a:buFont typeface="Wingdings" panose="05000000000000000000" pitchFamily="2" charset="2"/>
              <a:buChar char="§"/>
            </a:pPr>
            <a:endParaRPr lang="pt-BR" sz="3000" dirty="0">
              <a:latin typeface="Arial" panose="020B0604020202020204" pitchFamily="34" charset="0"/>
              <a:cs typeface="Arial" panose="020B0604020202020204" pitchFamily="34" charset="0"/>
            </a:endParaRPr>
          </a:p>
        </p:txBody>
      </p:sp>
      <p:sp>
        <p:nvSpPr>
          <p:cNvPr id="5" name="Rectangle 38">
            <a:extLst>
              <a:ext uri="{FF2B5EF4-FFF2-40B4-BE49-F238E27FC236}">
                <a16:creationId xmlns:a16="http://schemas.microsoft.com/office/drawing/2014/main" id="{16C10E75-F68C-478E-91D3-20EF2A83F7D3}"/>
              </a:ext>
            </a:extLst>
          </p:cNvPr>
          <p:cNvSpPr>
            <a:spLocks noChangeArrowheads="1"/>
          </p:cNvSpPr>
          <p:nvPr/>
        </p:nvSpPr>
        <p:spPr bwMode="auto">
          <a:xfrm>
            <a:off x="2582120" y="179763"/>
            <a:ext cx="7875925" cy="61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altLang="pt-BR" sz="3400" b="1" i="0" dirty="0" err="1"/>
              <a:t>Hiperinflações</a:t>
            </a:r>
            <a:r>
              <a:rPr lang="en-US" altLang="pt-BR" sz="3400" b="1" i="0" dirty="0"/>
              <a:t>: </a:t>
            </a:r>
            <a:r>
              <a:rPr lang="en-US" altLang="pt-BR" sz="3400" b="1" i="0" dirty="0" err="1"/>
              <a:t>Moeda</a:t>
            </a:r>
            <a:r>
              <a:rPr lang="en-US" altLang="pt-BR" sz="3400" b="1" i="0" dirty="0"/>
              <a:t> e </a:t>
            </a:r>
            <a:r>
              <a:rPr lang="en-US" altLang="pt-BR" sz="3400" b="1" i="0" dirty="0" err="1"/>
              <a:t>Inflação</a:t>
            </a:r>
            <a:endParaRPr lang="en-US" altLang="pt-BR" sz="3400" b="1" i="0" dirty="0"/>
          </a:p>
        </p:txBody>
      </p:sp>
    </p:spTree>
    <p:extLst>
      <p:ext uri="{BB962C8B-B14F-4D97-AF65-F5344CB8AC3E}">
        <p14:creationId xmlns:p14="http://schemas.microsoft.com/office/powerpoint/2010/main" val="204895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 calcmode="lin" valueType="num">
                                      <p:cBhvr additive="base">
                                        <p:cTn id="1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anim calcmode="lin" valueType="num">
                                      <p:cBhvr additive="base">
                                        <p:cTn id="2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anim calcmode="lin" valueType="num">
                                      <p:cBhvr additive="base">
                                        <p:cTn id="2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14EAFC4F-D5BB-4A13-A2E0-19352885A950}"/>
              </a:ext>
            </a:extLst>
          </p:cNvPr>
          <p:cNvSpPr>
            <a:spLocks noGrp="1"/>
          </p:cNvSpPr>
          <p:nvPr>
            <p:ph idx="1"/>
          </p:nvPr>
        </p:nvSpPr>
        <p:spPr>
          <a:xfrm>
            <a:off x="152400" y="805072"/>
            <a:ext cx="11887200" cy="5029065"/>
          </a:xfrm>
        </p:spPr>
        <p:txBody>
          <a:bodyPr/>
          <a:lstStyle/>
          <a:p>
            <a:pPr algn="just">
              <a:buClr>
                <a:schemeClr val="tx1"/>
              </a:buClr>
              <a:buSzPct val="101000"/>
              <a:buFont typeface="Wingdings" panose="05000000000000000000" pitchFamily="2" charset="2"/>
              <a:buChar char="§"/>
            </a:pPr>
            <a:r>
              <a:rPr lang="pt-BR" sz="3200" dirty="0">
                <a:latin typeface="Arial" panose="020B0604020202020204" pitchFamily="34" charset="0"/>
                <a:cs typeface="Arial" panose="020B0604020202020204" pitchFamily="34" charset="0"/>
              </a:rPr>
              <a:t>Taxas de </a:t>
            </a:r>
            <a:r>
              <a:rPr lang="pt-BR" sz="3200" b="1" dirty="0">
                <a:latin typeface="Arial" panose="020B0604020202020204" pitchFamily="34" charset="0"/>
                <a:cs typeface="Arial" panose="020B0604020202020204" pitchFamily="34" charset="0"/>
              </a:rPr>
              <a:t>inflação elevadas </a:t>
            </a:r>
            <a:r>
              <a:rPr lang="pt-BR" sz="3200" dirty="0">
                <a:latin typeface="Arial" panose="020B0604020202020204" pitchFamily="34" charset="0"/>
                <a:cs typeface="Arial" panose="020B0604020202020204" pitchFamily="34" charset="0"/>
              </a:rPr>
              <a:t>e voláteis geram distorções que levam a aumento dos riscos e impactam negativamente os investimentos, afetam o crescimento,... </a:t>
            </a:r>
          </a:p>
          <a:p>
            <a:pPr lvl="1" algn="just">
              <a:buClr>
                <a:schemeClr val="tx1"/>
              </a:buClr>
              <a:buSzPct val="101000"/>
              <a:buFont typeface="Wingdings" panose="05000000000000000000" pitchFamily="2" charset="2"/>
              <a:buChar char="§"/>
            </a:pPr>
            <a:r>
              <a:rPr lang="pt-BR" sz="2900" dirty="0">
                <a:latin typeface="Arial" panose="020B0604020202020204" pitchFamily="34" charset="0"/>
                <a:cs typeface="Arial" panose="020B0604020202020204" pitchFamily="34" charset="0"/>
              </a:rPr>
              <a:t>Encurtamento dos horizontes de planejamento das famílias, empresas e governos e deterioração da confiança de empresários.</a:t>
            </a:r>
          </a:p>
          <a:p>
            <a:pPr lvl="1" algn="just">
              <a:buClr>
                <a:schemeClr val="tx1"/>
              </a:buClr>
              <a:buSzPct val="101000"/>
              <a:buFont typeface="Wingdings" panose="05000000000000000000" pitchFamily="2" charset="2"/>
              <a:buChar char="§"/>
            </a:pPr>
            <a:r>
              <a:rPr lang="pt-BR" sz="2900" dirty="0">
                <a:latin typeface="Arial" panose="020B0604020202020204" pitchFamily="34" charset="0"/>
                <a:cs typeface="Arial" panose="020B0604020202020204" pitchFamily="34" charset="0"/>
              </a:rPr>
              <a:t>Dispersão ineficiente de preços e diminuem o valor informacional que os mesmos têm para a eficiente alocação de recursos na economia. </a:t>
            </a:r>
          </a:p>
          <a:p>
            <a:pPr lvl="1" algn="just">
              <a:buClr>
                <a:schemeClr val="tx1"/>
              </a:buClr>
              <a:buSzPct val="101000"/>
              <a:buFont typeface="Wingdings" panose="05000000000000000000" pitchFamily="2" charset="2"/>
              <a:buChar char="§"/>
            </a:pPr>
            <a:r>
              <a:rPr lang="pt-BR" sz="2900" dirty="0">
                <a:latin typeface="Arial" panose="020B0604020202020204" pitchFamily="34" charset="0"/>
                <a:cs typeface="Arial" panose="020B0604020202020204" pitchFamily="34" charset="0"/>
              </a:rPr>
              <a:t>Redução do o poder de compra de salários e de transferências, com repercussões negativas sobre a confiança e o consumo das famílias e efeitos redistributivos de caráter regressivo. </a:t>
            </a:r>
          </a:p>
          <a:p>
            <a:pPr marL="994838" lvl="1" indent="-457200" algn="just">
              <a:buClr>
                <a:schemeClr val="tx1"/>
              </a:buClr>
              <a:buSzPct val="101000"/>
              <a:buFont typeface="Wingdings" panose="05000000000000000000" pitchFamily="2" charset="2"/>
              <a:buChar char="§"/>
            </a:pPr>
            <a:endParaRPr lang="pt-BR" sz="3400" dirty="0">
              <a:latin typeface="Arial" panose="020B0604020202020204" pitchFamily="34" charset="0"/>
              <a:cs typeface="Arial" panose="020B0604020202020204" pitchFamily="34" charset="0"/>
            </a:endParaRPr>
          </a:p>
        </p:txBody>
      </p:sp>
      <p:sp>
        <p:nvSpPr>
          <p:cNvPr id="3" name="Rectangle 38">
            <a:extLst>
              <a:ext uri="{FF2B5EF4-FFF2-40B4-BE49-F238E27FC236}">
                <a16:creationId xmlns:a16="http://schemas.microsoft.com/office/drawing/2014/main" id="{33A4167B-0A0B-4E0B-9244-9A3A48BD9C7D}"/>
              </a:ext>
            </a:extLst>
          </p:cNvPr>
          <p:cNvSpPr>
            <a:spLocks noChangeArrowheads="1"/>
          </p:cNvSpPr>
          <p:nvPr/>
        </p:nvSpPr>
        <p:spPr bwMode="auto">
          <a:xfrm>
            <a:off x="1470991" y="183075"/>
            <a:ext cx="9369287" cy="61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altLang="pt-BR" sz="3400" b="1" dirty="0"/>
              <a:t>Mas </a:t>
            </a:r>
            <a:r>
              <a:rPr lang="en-US" altLang="pt-BR" sz="3400" b="1" dirty="0" err="1"/>
              <a:t>Quais</a:t>
            </a:r>
            <a:r>
              <a:rPr lang="en-US" altLang="pt-BR" sz="3400" b="1" dirty="0"/>
              <a:t> </a:t>
            </a:r>
            <a:r>
              <a:rPr lang="en-US" altLang="pt-BR" sz="3400" b="1" dirty="0" err="1"/>
              <a:t>os</a:t>
            </a:r>
            <a:r>
              <a:rPr lang="en-US" altLang="pt-BR" sz="3400" b="1" dirty="0"/>
              <a:t> </a:t>
            </a:r>
            <a:r>
              <a:rPr lang="en-US" altLang="pt-BR" sz="3400" b="1" dirty="0" err="1"/>
              <a:t>Problemas</a:t>
            </a:r>
            <a:r>
              <a:rPr lang="en-US" altLang="pt-BR" sz="3400" b="1" dirty="0"/>
              <a:t> da </a:t>
            </a:r>
            <a:r>
              <a:rPr lang="en-US" altLang="pt-BR" sz="3400" b="1" dirty="0" err="1"/>
              <a:t>Inflação</a:t>
            </a:r>
            <a:r>
              <a:rPr lang="en-US" altLang="pt-BR" sz="3400" b="1" dirty="0"/>
              <a:t> Alta ?</a:t>
            </a:r>
            <a:endParaRPr lang="en-US" altLang="pt-BR" sz="3400" b="1" i="0" dirty="0"/>
          </a:p>
        </p:txBody>
      </p:sp>
    </p:spTree>
    <p:extLst>
      <p:ext uri="{BB962C8B-B14F-4D97-AF65-F5344CB8AC3E}">
        <p14:creationId xmlns:p14="http://schemas.microsoft.com/office/powerpoint/2010/main" val="391083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63B36C9-B0F9-4212-A834-6824A92D27B0}"/>
              </a:ext>
            </a:extLst>
          </p:cNvPr>
          <p:cNvSpPr txBox="1"/>
          <p:nvPr/>
        </p:nvSpPr>
        <p:spPr>
          <a:xfrm>
            <a:off x="198783" y="357809"/>
            <a:ext cx="11741426" cy="5170646"/>
          </a:xfrm>
          <a:prstGeom prst="rect">
            <a:avLst/>
          </a:prstGeom>
          <a:noFill/>
        </p:spPr>
        <p:txBody>
          <a:bodyPr wrap="square" rtlCol="0">
            <a:spAutoFit/>
          </a:bodyPr>
          <a:lstStyle/>
          <a:p>
            <a:pPr marL="457200" indent="-457200" algn="just">
              <a:buFont typeface="Wingdings" panose="05000000000000000000" pitchFamily="2" charset="2"/>
              <a:buChar char="§"/>
            </a:pPr>
            <a:r>
              <a:rPr lang="pt-BR" sz="3000" b="1" dirty="0">
                <a:solidFill>
                  <a:srgbClr val="002060"/>
                </a:solidFill>
                <a:latin typeface="Arial" panose="020B0604020202020204" pitchFamily="34" charset="0"/>
                <a:cs typeface="Arial" panose="020B0604020202020204" pitchFamily="34" charset="0"/>
              </a:rPr>
              <a:t>Aplicação</a:t>
            </a:r>
          </a:p>
          <a:p>
            <a:pPr marL="914400" lvl="1" indent="-457200" algn="just">
              <a:buFont typeface="Wingdings" panose="05000000000000000000" pitchFamily="2" charset="2"/>
              <a:buChar char="§"/>
            </a:pPr>
            <a:r>
              <a:rPr lang="pt-BR" sz="3000" dirty="0">
                <a:solidFill>
                  <a:srgbClr val="002060"/>
                </a:solidFill>
                <a:latin typeface="Arial" panose="020B0604020202020204" pitchFamily="34" charset="0"/>
                <a:cs typeface="Arial" panose="020B0604020202020204" pitchFamily="34" charset="0"/>
              </a:rPr>
              <a:t>Vamos utilizar a </a:t>
            </a:r>
            <a:r>
              <a:rPr lang="pt-BR" sz="3000" b="1" dirty="0">
                <a:solidFill>
                  <a:srgbClr val="002060"/>
                </a:solidFill>
                <a:latin typeface="Arial" panose="020B0604020202020204" pitchFamily="34" charset="0"/>
                <a:cs typeface="Arial" panose="020B0604020202020204" pitchFamily="34" charset="0"/>
              </a:rPr>
              <a:t>Planilha 1</a:t>
            </a:r>
            <a:r>
              <a:rPr lang="pt-BR" sz="3000" dirty="0">
                <a:solidFill>
                  <a:srgbClr val="002060"/>
                </a:solidFill>
                <a:latin typeface="Arial" panose="020B0604020202020204" pitchFamily="34" charset="0"/>
                <a:cs typeface="Arial" panose="020B0604020202020204" pitchFamily="34" charset="0"/>
              </a:rPr>
              <a:t> (taxas mensais de inflação) para calcular:</a:t>
            </a:r>
          </a:p>
          <a:p>
            <a:pPr marL="1428750" lvl="2" indent="-514350" algn="just">
              <a:buFont typeface="+mj-lt"/>
              <a:buAutoNum type="alphaLcParenR"/>
            </a:pPr>
            <a:r>
              <a:rPr lang="pt-BR" sz="3000" dirty="0">
                <a:solidFill>
                  <a:srgbClr val="002060"/>
                </a:solidFill>
                <a:latin typeface="Arial" panose="020B0604020202020204" pitchFamily="34" charset="0"/>
                <a:cs typeface="Arial" panose="020B0604020202020204" pitchFamily="34" charset="0"/>
              </a:rPr>
              <a:t>A taxa de inflação em cada ano</a:t>
            </a:r>
          </a:p>
          <a:p>
            <a:pPr marL="1428750" lvl="2" indent="-514350" algn="just">
              <a:buFont typeface="+mj-lt"/>
              <a:buAutoNum type="alphaLcParenR"/>
            </a:pPr>
            <a:r>
              <a:rPr lang="pt-BR" sz="3000" dirty="0">
                <a:solidFill>
                  <a:srgbClr val="002060"/>
                </a:solidFill>
                <a:latin typeface="Arial" panose="020B0604020202020204" pitchFamily="34" charset="0"/>
                <a:cs typeface="Arial" panose="020B0604020202020204" pitchFamily="34" charset="0"/>
              </a:rPr>
              <a:t>A taxa de inflação em todo o período</a:t>
            </a:r>
          </a:p>
          <a:p>
            <a:pPr marL="1428750" lvl="2" indent="-514350" algn="just">
              <a:buFont typeface="+mj-lt"/>
              <a:buAutoNum type="alphaLcParenR"/>
            </a:pPr>
            <a:r>
              <a:rPr lang="pt-BR" sz="3000" dirty="0">
                <a:solidFill>
                  <a:srgbClr val="002060"/>
                </a:solidFill>
                <a:latin typeface="Arial" panose="020B0604020202020204" pitchFamily="34" charset="0"/>
                <a:cs typeface="Arial" panose="020B0604020202020204" pitchFamily="34" charset="0"/>
              </a:rPr>
              <a:t>A taxa de inflação mensal anualizada (uma observação a cada mês, considerando os últimos doze meses)</a:t>
            </a:r>
          </a:p>
          <a:p>
            <a:pPr marL="1371600" lvl="2" indent="-457200" algn="just">
              <a:buFont typeface="Wingdings" panose="05000000000000000000" pitchFamily="2" charset="2"/>
              <a:buChar char="§"/>
            </a:pPr>
            <a:endParaRPr lang="pt-BR" sz="30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pt-BR" sz="3000" b="1" dirty="0">
                <a:solidFill>
                  <a:srgbClr val="002060"/>
                </a:solidFill>
                <a:latin typeface="Arial" panose="020B0604020202020204" pitchFamily="34" charset="0"/>
                <a:cs typeface="Arial" panose="020B0604020202020204" pitchFamily="34" charset="0"/>
              </a:rPr>
              <a:t>Exercício para vocês.</a:t>
            </a:r>
          </a:p>
          <a:p>
            <a:pPr marL="914400" lvl="1" indent="-457200" algn="just">
              <a:buFont typeface="Wingdings" panose="05000000000000000000" pitchFamily="2" charset="2"/>
              <a:buChar char="§"/>
            </a:pPr>
            <a:r>
              <a:rPr lang="pt-BR" sz="3000" dirty="0">
                <a:solidFill>
                  <a:srgbClr val="002060"/>
                </a:solidFill>
                <a:latin typeface="Arial" panose="020B0604020202020204" pitchFamily="34" charset="0"/>
                <a:cs typeface="Arial" panose="020B0604020202020204" pitchFamily="34" charset="0"/>
              </a:rPr>
              <a:t>Utilizem algum outro índice de preços para fazer a mesma coisa.</a:t>
            </a:r>
          </a:p>
        </p:txBody>
      </p:sp>
    </p:spTree>
    <p:extLst>
      <p:ext uri="{BB962C8B-B14F-4D97-AF65-F5344CB8AC3E}">
        <p14:creationId xmlns:p14="http://schemas.microsoft.com/office/powerpoint/2010/main" val="2587467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93B2B3-9D4E-4B91-8F72-4D92B2527AF5}"/>
              </a:ext>
            </a:extLst>
          </p:cNvPr>
          <p:cNvSpPr txBox="1">
            <a:spLocks noChangeArrowheads="1"/>
          </p:cNvSpPr>
          <p:nvPr/>
        </p:nvSpPr>
        <p:spPr>
          <a:xfrm>
            <a:off x="185531" y="994881"/>
            <a:ext cx="11728174" cy="3550615"/>
          </a:xfrm>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algn="just">
              <a:buClr>
                <a:schemeClr val="tx1"/>
              </a:buClr>
              <a:buSzPct val="100000"/>
              <a:buFont typeface="Wingdings" panose="05000000000000000000" pitchFamily="2" charset="2"/>
              <a:buChar char="§"/>
            </a:pPr>
            <a:r>
              <a:rPr lang="pt-BR" altLang="pt-BR" sz="2800" dirty="0">
                <a:latin typeface="Arial" panose="020B0604020202020204" pitchFamily="34" charset="0"/>
                <a:cs typeface="Arial" panose="020B0604020202020204" pitchFamily="34" charset="0"/>
              </a:rPr>
              <a:t>Quando comparamos  o preço de uma mercadoria em um  determinado  momento  com  seu preço  em outro momento necessitamos, para que tal comparação seja coerente, que os valores sejam medidos em relação ao nível geral de preços*.</a:t>
            </a:r>
          </a:p>
          <a:p>
            <a:pPr algn="just">
              <a:buClr>
                <a:schemeClr val="tx1"/>
              </a:buClr>
              <a:buSzPct val="100000"/>
              <a:buFont typeface="Wingdings" panose="05000000000000000000" pitchFamily="2" charset="2"/>
              <a:buChar char="§"/>
            </a:pPr>
            <a:endParaRPr lang="pt-BR" altLang="pt-BR" sz="500" dirty="0">
              <a:latin typeface="Arial" panose="020B0604020202020204" pitchFamily="34" charset="0"/>
              <a:cs typeface="Arial" panose="020B0604020202020204" pitchFamily="34" charset="0"/>
            </a:endParaRPr>
          </a:p>
          <a:p>
            <a:pPr algn="just">
              <a:buClr>
                <a:schemeClr val="tx1"/>
              </a:buClr>
              <a:buSzPct val="100000"/>
              <a:buFont typeface="Wingdings" panose="05000000000000000000" pitchFamily="2" charset="2"/>
              <a:buChar char="§"/>
            </a:pPr>
            <a:r>
              <a:rPr lang="pt-BR" altLang="pt-BR" sz="2800" dirty="0">
                <a:latin typeface="Arial" panose="020B0604020202020204" pitchFamily="34" charset="0"/>
                <a:cs typeface="Arial" panose="020B0604020202020204" pitchFamily="34" charset="0"/>
              </a:rPr>
              <a:t>Note que, se o salário de um trabalhador aumenta de R$ 1000 para R$ 1500, mas o nível de preços também aumenta 50%,  o salário real permanece constante, ou seja, o poder de compra do trabalhador não é alterado.</a:t>
            </a:r>
          </a:p>
        </p:txBody>
      </p:sp>
      <p:sp>
        <p:nvSpPr>
          <p:cNvPr id="5" name="Rectangle 4">
            <a:extLst>
              <a:ext uri="{FF2B5EF4-FFF2-40B4-BE49-F238E27FC236}">
                <a16:creationId xmlns:a16="http://schemas.microsoft.com/office/drawing/2014/main" id="{C35E862B-78D1-410D-9A22-26C562A9E7E9}"/>
              </a:ext>
            </a:extLst>
          </p:cNvPr>
          <p:cNvSpPr>
            <a:spLocks noGrp="1" noChangeArrowheads="1"/>
          </p:cNvSpPr>
          <p:nvPr>
            <p:ph type="title"/>
          </p:nvPr>
        </p:nvSpPr>
        <p:spPr>
          <a:xfrm>
            <a:off x="1853371" y="200440"/>
            <a:ext cx="7118350" cy="785813"/>
          </a:xfrm>
          <a:noFill/>
          <a:ln/>
        </p:spPr>
        <p:txBody>
          <a:bodyPr/>
          <a:lstStyle/>
          <a:p>
            <a:pPr algn="r"/>
            <a:r>
              <a:rPr lang="en-US" altLang="pt-BR" sz="3800" dirty="0" err="1">
                <a:solidFill>
                  <a:schemeClr val="tx1"/>
                </a:solidFill>
                <a:effectLst/>
                <a:latin typeface="Arial" panose="020B0604020202020204" pitchFamily="34" charset="0"/>
                <a:cs typeface="Arial" panose="020B0604020202020204" pitchFamily="34" charset="0"/>
              </a:rPr>
              <a:t>Preço</a:t>
            </a:r>
            <a:r>
              <a:rPr lang="en-US" altLang="pt-BR" sz="3800" dirty="0">
                <a:solidFill>
                  <a:schemeClr val="tx1"/>
                </a:solidFill>
                <a:effectLst/>
                <a:latin typeface="Arial" panose="020B0604020202020204" pitchFamily="34" charset="0"/>
                <a:cs typeface="Arial" panose="020B0604020202020204" pitchFamily="34" charset="0"/>
              </a:rPr>
              <a:t> Real Versus Nominal</a:t>
            </a:r>
          </a:p>
        </p:txBody>
      </p:sp>
      <p:sp>
        <p:nvSpPr>
          <p:cNvPr id="6" name="Rectangle 3">
            <a:extLst>
              <a:ext uri="{FF2B5EF4-FFF2-40B4-BE49-F238E27FC236}">
                <a16:creationId xmlns:a16="http://schemas.microsoft.com/office/drawing/2014/main" id="{68F9B2F7-DB4F-4204-80FA-197D6AFBEF16}"/>
              </a:ext>
            </a:extLst>
          </p:cNvPr>
          <p:cNvSpPr txBox="1">
            <a:spLocks noChangeArrowheads="1"/>
          </p:cNvSpPr>
          <p:nvPr/>
        </p:nvSpPr>
        <p:spPr>
          <a:xfrm>
            <a:off x="178907" y="5785549"/>
            <a:ext cx="11728174" cy="893549"/>
          </a:xfrm>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marL="146301" indent="0" algn="just">
              <a:buClr>
                <a:schemeClr val="tx1"/>
              </a:buClr>
              <a:buSzPct val="100000"/>
              <a:buNone/>
            </a:pPr>
            <a:r>
              <a:rPr lang="pt-BR" altLang="pt-BR" sz="2600" dirty="0">
                <a:latin typeface="Arial" panose="020B0604020202020204" pitchFamily="34" charset="0"/>
                <a:cs typeface="Arial" panose="020B0604020202020204" pitchFamily="34" charset="0"/>
              </a:rPr>
              <a:t>* Isso deve ser feito quando tratamos de qualquer valor monetário: PIB, salários, preço dos ovos...</a:t>
            </a:r>
          </a:p>
        </p:txBody>
      </p:sp>
    </p:spTree>
    <p:extLst>
      <p:ext uri="{BB962C8B-B14F-4D97-AF65-F5344CB8AC3E}">
        <p14:creationId xmlns:p14="http://schemas.microsoft.com/office/powerpoint/2010/main" val="326887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E12AD240-7A96-4A63-957D-E3CCD797E4FC}"/>
              </a:ext>
            </a:extLst>
          </p:cNvPr>
          <p:cNvSpPr txBox="1">
            <a:spLocks noChangeArrowheads="1"/>
          </p:cNvSpPr>
          <p:nvPr/>
        </p:nvSpPr>
        <p:spPr>
          <a:xfrm>
            <a:off x="238539" y="1168816"/>
            <a:ext cx="11688418" cy="3871913"/>
          </a:xfrm>
          <a:noFill/>
          <a:ln/>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algn="just">
              <a:buClr>
                <a:schemeClr val="tx1"/>
              </a:buClr>
              <a:buSzPct val="100000"/>
              <a:buFont typeface="Wingdings" panose="05000000000000000000" pitchFamily="2" charset="2"/>
              <a:buChar char="§"/>
            </a:pPr>
            <a:r>
              <a:rPr lang="en-US" altLang="pt-BR" b="1" dirty="0" err="1">
                <a:latin typeface="Arial" panose="020B0604020202020204" pitchFamily="34" charset="0"/>
                <a:cs typeface="Arial" panose="020B0604020202020204" pitchFamily="34" charset="0"/>
              </a:rPr>
              <a:t>Preço</a:t>
            </a:r>
            <a:r>
              <a:rPr lang="en-US" altLang="pt-BR" b="1" dirty="0">
                <a:latin typeface="Arial" panose="020B0604020202020204" pitchFamily="34" charset="0"/>
                <a:cs typeface="Arial" panose="020B0604020202020204" pitchFamily="34" charset="0"/>
              </a:rPr>
              <a:t> Nominal </a:t>
            </a:r>
            <a:r>
              <a:rPr lang="en-US" altLang="pt-BR" dirty="0">
                <a:latin typeface="Arial" panose="020B0604020202020204" pitchFamily="34" charset="0"/>
                <a:cs typeface="Arial" panose="020B0604020202020204" pitchFamily="34" charset="0"/>
              </a:rPr>
              <a:t>é o </a:t>
            </a:r>
            <a:r>
              <a:rPr lang="en-US" altLang="pt-BR" i="1" dirty="0" err="1">
                <a:latin typeface="Arial" panose="020B0604020202020204" pitchFamily="34" charset="0"/>
                <a:cs typeface="Arial" panose="020B0604020202020204" pitchFamily="34" charset="0"/>
              </a:rPr>
              <a:t>preço</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absoluto</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ou</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preço</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em</a:t>
            </a:r>
            <a:r>
              <a:rPr lang="en-US" altLang="pt-BR" dirty="0">
                <a:latin typeface="Arial" panose="020B0604020202020204" pitchFamily="34" charset="0"/>
                <a:cs typeface="Arial" panose="020B0604020202020204" pitchFamily="34" charset="0"/>
              </a:rPr>
              <a:t> </a:t>
            </a:r>
            <a:r>
              <a:rPr lang="en-US" altLang="pt-BR" i="1" dirty="0" err="1">
                <a:latin typeface="Arial" panose="020B0604020202020204" pitchFamily="34" charset="0"/>
                <a:cs typeface="Arial" panose="020B0604020202020204" pitchFamily="34" charset="0"/>
              </a:rPr>
              <a:t>moeda</a:t>
            </a:r>
            <a:r>
              <a:rPr lang="en-US" altLang="pt-BR" i="1" dirty="0">
                <a:latin typeface="Arial" panose="020B0604020202020204" pitchFamily="34" charset="0"/>
                <a:cs typeface="Arial" panose="020B0604020202020204" pitchFamily="34" charset="0"/>
              </a:rPr>
              <a:t> </a:t>
            </a:r>
            <a:r>
              <a:rPr lang="en-US" altLang="pt-BR" i="1" dirty="0" err="1">
                <a:latin typeface="Arial" panose="020B0604020202020204" pitchFamily="34" charset="0"/>
                <a:cs typeface="Arial" panose="020B0604020202020204" pitchFamily="34" charset="0"/>
              </a:rPr>
              <a:t>corrente</a:t>
            </a:r>
            <a:r>
              <a:rPr lang="en-US" altLang="pt-BR" i="1" dirty="0">
                <a:latin typeface="Arial" panose="020B0604020202020204" pitchFamily="34" charset="0"/>
                <a:cs typeface="Arial" panose="020B0604020202020204" pitchFamily="34" charset="0"/>
              </a:rPr>
              <a:t> </a:t>
            </a:r>
            <a:r>
              <a:rPr lang="en-US" altLang="pt-BR" dirty="0">
                <a:latin typeface="Arial" panose="020B0604020202020204" pitchFamily="34" charset="0"/>
                <a:cs typeface="Arial" panose="020B0604020202020204" pitchFamily="34" charset="0"/>
              </a:rPr>
              <a:t>de um </a:t>
            </a:r>
            <a:r>
              <a:rPr lang="en-US" altLang="pt-BR" dirty="0" err="1">
                <a:latin typeface="Arial" panose="020B0604020202020204" pitchFamily="34" charset="0"/>
                <a:cs typeface="Arial" panose="020B0604020202020204" pitchFamily="34" charset="0"/>
              </a:rPr>
              <a:t>bem</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ou</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serviço</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quando</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ele</a:t>
            </a:r>
            <a:r>
              <a:rPr lang="en-US" altLang="pt-BR" dirty="0">
                <a:latin typeface="Arial" panose="020B0604020202020204" pitchFamily="34" charset="0"/>
                <a:cs typeface="Arial" panose="020B0604020202020204" pitchFamily="34" charset="0"/>
              </a:rPr>
              <a:t> é </a:t>
            </a:r>
            <a:r>
              <a:rPr lang="en-US" altLang="pt-BR" dirty="0" err="1">
                <a:latin typeface="Arial" panose="020B0604020202020204" pitchFamily="34" charset="0"/>
                <a:cs typeface="Arial" panose="020B0604020202020204" pitchFamily="34" charset="0"/>
              </a:rPr>
              <a:t>vendido</a:t>
            </a:r>
            <a:r>
              <a:rPr lang="en-US" altLang="pt-BR" dirty="0">
                <a:latin typeface="Arial" panose="020B0604020202020204" pitchFamily="34" charset="0"/>
                <a:cs typeface="Arial" panose="020B0604020202020204" pitchFamily="34" charset="0"/>
              </a:rPr>
              <a:t>.</a:t>
            </a:r>
          </a:p>
          <a:p>
            <a:pPr algn="just">
              <a:buClr>
                <a:schemeClr val="tx1"/>
              </a:buClr>
              <a:buSzPct val="100000"/>
              <a:buFont typeface="Wingdings" panose="05000000000000000000" pitchFamily="2" charset="2"/>
              <a:buChar char="§"/>
            </a:pPr>
            <a:endParaRPr lang="en-US" altLang="pt-BR" sz="400" dirty="0">
              <a:latin typeface="Arial" panose="020B0604020202020204" pitchFamily="34" charset="0"/>
              <a:cs typeface="Arial" panose="020B0604020202020204" pitchFamily="34" charset="0"/>
            </a:endParaRPr>
          </a:p>
          <a:p>
            <a:pPr algn="just">
              <a:buClr>
                <a:schemeClr val="tx1"/>
              </a:buClr>
              <a:buSzPct val="100000"/>
              <a:buFont typeface="Wingdings" panose="05000000000000000000" pitchFamily="2" charset="2"/>
              <a:buChar char="§"/>
            </a:pPr>
            <a:r>
              <a:rPr lang="en-US" altLang="pt-BR" b="1" dirty="0" err="1">
                <a:latin typeface="Arial" panose="020B0604020202020204" pitchFamily="34" charset="0"/>
                <a:cs typeface="Arial" panose="020B0604020202020204" pitchFamily="34" charset="0"/>
              </a:rPr>
              <a:t>Preço</a:t>
            </a:r>
            <a:r>
              <a:rPr lang="en-US" altLang="pt-BR" b="1" dirty="0">
                <a:latin typeface="Arial" panose="020B0604020202020204" pitchFamily="34" charset="0"/>
                <a:cs typeface="Arial" panose="020B0604020202020204" pitchFamily="34" charset="0"/>
              </a:rPr>
              <a:t> Real </a:t>
            </a:r>
            <a:r>
              <a:rPr lang="en-US" altLang="pt-BR" dirty="0">
                <a:latin typeface="Arial" panose="020B0604020202020204" pitchFamily="34" charset="0"/>
                <a:cs typeface="Arial" panose="020B0604020202020204" pitchFamily="34" charset="0"/>
              </a:rPr>
              <a:t>é o </a:t>
            </a:r>
            <a:r>
              <a:rPr lang="en-US" altLang="pt-BR" dirty="0" err="1">
                <a:latin typeface="Arial" panose="020B0604020202020204" pitchFamily="34" charset="0"/>
                <a:cs typeface="Arial" panose="020B0604020202020204" pitchFamily="34" charset="0"/>
              </a:rPr>
              <a:t>preço</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relativo</a:t>
            </a:r>
            <a:r>
              <a:rPr lang="en-US" altLang="pt-BR" dirty="0">
                <a:latin typeface="Arial" panose="020B0604020202020204" pitchFamily="34" charset="0"/>
                <a:cs typeface="Arial" panose="020B0604020202020204" pitchFamily="34" charset="0"/>
              </a:rPr>
              <a:t> a </a:t>
            </a:r>
            <a:r>
              <a:rPr lang="en-US" altLang="pt-BR" dirty="0" err="1">
                <a:latin typeface="Arial" panose="020B0604020202020204" pitchFamily="34" charset="0"/>
                <a:cs typeface="Arial" panose="020B0604020202020204" pitchFamily="34" charset="0"/>
              </a:rPr>
              <a:t>uma</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medida</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agregada</a:t>
            </a:r>
            <a:r>
              <a:rPr lang="en-US" altLang="pt-BR" dirty="0">
                <a:latin typeface="Arial" panose="020B0604020202020204" pitchFamily="34" charset="0"/>
                <a:cs typeface="Arial" panose="020B0604020202020204" pitchFamily="34" charset="0"/>
              </a:rPr>
              <a:t> dos </a:t>
            </a:r>
            <a:r>
              <a:rPr lang="en-US" altLang="pt-BR" dirty="0" err="1">
                <a:latin typeface="Arial" panose="020B0604020202020204" pitchFamily="34" charset="0"/>
                <a:cs typeface="Arial" panose="020B0604020202020204" pitchFamily="34" charset="0"/>
              </a:rPr>
              <a:t>preços</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ou</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preço</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em</a:t>
            </a:r>
            <a:r>
              <a:rPr lang="en-US" altLang="pt-BR" dirty="0">
                <a:latin typeface="Arial" panose="020B0604020202020204" pitchFamily="34" charset="0"/>
                <a:cs typeface="Arial" panose="020B0604020202020204" pitchFamily="34" charset="0"/>
              </a:rPr>
              <a:t> </a:t>
            </a:r>
            <a:r>
              <a:rPr lang="en-US" altLang="pt-BR" i="1" dirty="0" err="1">
                <a:latin typeface="Arial" panose="020B0604020202020204" pitchFamily="34" charset="0"/>
                <a:cs typeface="Arial" panose="020B0604020202020204" pitchFamily="34" charset="0"/>
              </a:rPr>
              <a:t>moeda</a:t>
            </a:r>
            <a:r>
              <a:rPr lang="en-US" altLang="pt-BR" i="1" dirty="0">
                <a:latin typeface="Arial" panose="020B0604020202020204" pitchFamily="34" charset="0"/>
                <a:cs typeface="Arial" panose="020B0604020202020204" pitchFamily="34" charset="0"/>
              </a:rPr>
              <a:t> </a:t>
            </a:r>
            <a:r>
              <a:rPr lang="en-US" altLang="pt-BR" i="1" dirty="0" err="1">
                <a:latin typeface="Arial" panose="020B0604020202020204" pitchFamily="34" charset="0"/>
                <a:cs typeface="Arial" panose="020B0604020202020204" pitchFamily="34" charset="0"/>
              </a:rPr>
              <a:t>constante</a:t>
            </a:r>
            <a:r>
              <a:rPr lang="en-US" altLang="pt-BR" b="1" dirty="0">
                <a:latin typeface="Arial" panose="020B0604020202020204" pitchFamily="34" charset="0"/>
                <a:cs typeface="Arial" panose="020B0604020202020204" pitchFamily="34" charset="0"/>
              </a:rPr>
              <a:t>.</a:t>
            </a:r>
          </a:p>
        </p:txBody>
      </p:sp>
      <p:sp>
        <p:nvSpPr>
          <p:cNvPr id="6" name="Rectangle 4">
            <a:extLst>
              <a:ext uri="{FF2B5EF4-FFF2-40B4-BE49-F238E27FC236}">
                <a16:creationId xmlns:a16="http://schemas.microsoft.com/office/drawing/2014/main" id="{F85C7DAB-D2D5-41B2-A28B-0002F027B551}"/>
              </a:ext>
            </a:extLst>
          </p:cNvPr>
          <p:cNvSpPr>
            <a:spLocks noGrp="1" noChangeArrowheads="1"/>
          </p:cNvSpPr>
          <p:nvPr>
            <p:ph type="title"/>
          </p:nvPr>
        </p:nvSpPr>
        <p:spPr>
          <a:xfrm>
            <a:off x="1853371" y="200440"/>
            <a:ext cx="7118350" cy="785813"/>
          </a:xfrm>
          <a:noFill/>
          <a:ln/>
        </p:spPr>
        <p:txBody>
          <a:bodyPr/>
          <a:lstStyle/>
          <a:p>
            <a:pPr algn="r"/>
            <a:r>
              <a:rPr lang="en-US" altLang="pt-BR" sz="3800" dirty="0" err="1">
                <a:solidFill>
                  <a:schemeClr val="tx1"/>
                </a:solidFill>
                <a:effectLst/>
                <a:latin typeface="Arial" panose="020B0604020202020204" pitchFamily="34" charset="0"/>
                <a:cs typeface="Arial" panose="020B0604020202020204" pitchFamily="34" charset="0"/>
              </a:rPr>
              <a:t>Preço</a:t>
            </a:r>
            <a:r>
              <a:rPr lang="en-US" altLang="pt-BR" sz="3800" dirty="0">
                <a:solidFill>
                  <a:schemeClr val="tx1"/>
                </a:solidFill>
                <a:effectLst/>
                <a:latin typeface="Arial" panose="020B0604020202020204" pitchFamily="34" charset="0"/>
                <a:cs typeface="Arial" panose="020B0604020202020204" pitchFamily="34" charset="0"/>
              </a:rPr>
              <a:t> Real Versus Nominal</a:t>
            </a:r>
          </a:p>
        </p:txBody>
      </p:sp>
    </p:spTree>
    <p:extLst>
      <p:ext uri="{BB962C8B-B14F-4D97-AF65-F5344CB8AC3E}">
        <p14:creationId xmlns:p14="http://schemas.microsoft.com/office/powerpoint/2010/main" val="416768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070768-022B-4F35-9098-AC2BF3635A38}"/>
              </a:ext>
            </a:extLst>
          </p:cNvPr>
          <p:cNvSpPr txBox="1">
            <a:spLocks noChangeArrowheads="1"/>
          </p:cNvSpPr>
          <p:nvPr/>
        </p:nvSpPr>
        <p:spPr>
          <a:xfrm>
            <a:off x="282575" y="981631"/>
            <a:ext cx="11723895" cy="4883150"/>
          </a:xfrm>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algn="just">
              <a:buClr>
                <a:schemeClr val="tx1"/>
              </a:buClr>
              <a:buSzPct val="100000"/>
              <a:buFont typeface="Wingdings" panose="05000000000000000000" pitchFamily="2" charset="2"/>
              <a:buChar char="§"/>
            </a:pPr>
            <a:r>
              <a:rPr lang="pt-BR" altLang="pt-BR" sz="2800" dirty="0">
                <a:latin typeface="Arial" panose="020B0604020202020204" pitchFamily="34" charset="0"/>
                <a:cs typeface="Arial" panose="020B0604020202020204" pitchFamily="34" charset="0"/>
              </a:rPr>
              <a:t>Como vimos, um  índice  de  preços  acumula  a  variação  do  nível geral de preços (taxa de inflação).</a:t>
            </a:r>
          </a:p>
          <a:p>
            <a:pPr algn="just">
              <a:buClr>
                <a:schemeClr val="tx1"/>
              </a:buClr>
              <a:buSzPct val="100000"/>
              <a:buFont typeface="Wingdings" panose="05000000000000000000" pitchFamily="2" charset="2"/>
              <a:buChar char="§"/>
            </a:pPr>
            <a:r>
              <a:rPr lang="pt-BR" altLang="pt-BR" sz="2800" dirty="0">
                <a:latin typeface="Arial" panose="020B0604020202020204" pitchFamily="34" charset="0"/>
                <a:cs typeface="Arial" panose="020B0604020202020204" pitchFamily="34" charset="0"/>
              </a:rPr>
              <a:t>Podemos utilizar um índice de preços para deflacionarmos valores monetários</a:t>
            </a:r>
          </a:p>
        </p:txBody>
      </p:sp>
      <p:grpSp>
        <p:nvGrpSpPr>
          <p:cNvPr id="6" name="Group 65">
            <a:extLst>
              <a:ext uri="{FF2B5EF4-FFF2-40B4-BE49-F238E27FC236}">
                <a16:creationId xmlns:a16="http://schemas.microsoft.com/office/drawing/2014/main" id="{0DF67F66-F210-452F-A4C8-EF620AD7504F}"/>
              </a:ext>
            </a:extLst>
          </p:cNvPr>
          <p:cNvGrpSpPr>
            <a:grpSpLocks/>
          </p:cNvGrpSpPr>
          <p:nvPr/>
        </p:nvGrpSpPr>
        <p:grpSpPr bwMode="auto">
          <a:xfrm>
            <a:off x="878924" y="2897880"/>
            <a:ext cx="9431267" cy="3748092"/>
            <a:chOff x="313" y="2041"/>
            <a:chExt cx="5134" cy="1326"/>
          </a:xfrm>
        </p:grpSpPr>
        <p:sp>
          <p:nvSpPr>
            <p:cNvPr id="7" name="Rectangle 66">
              <a:extLst>
                <a:ext uri="{FF2B5EF4-FFF2-40B4-BE49-F238E27FC236}">
                  <a16:creationId xmlns:a16="http://schemas.microsoft.com/office/drawing/2014/main" id="{8415BCCE-7B75-4945-8A2E-E408F1BF5CCA}"/>
                </a:ext>
              </a:extLst>
            </p:cNvPr>
            <p:cNvSpPr>
              <a:spLocks noChangeArrowheads="1"/>
            </p:cNvSpPr>
            <p:nvPr/>
          </p:nvSpPr>
          <p:spPr bwMode="auto">
            <a:xfrm>
              <a:off x="327" y="2055"/>
              <a:ext cx="5108" cy="186"/>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8" name="Rectangle 67">
              <a:extLst>
                <a:ext uri="{FF2B5EF4-FFF2-40B4-BE49-F238E27FC236}">
                  <a16:creationId xmlns:a16="http://schemas.microsoft.com/office/drawing/2014/main" id="{F220C625-A3EC-4AAA-8478-50651CCC7DDE}"/>
                </a:ext>
              </a:extLst>
            </p:cNvPr>
            <p:cNvSpPr>
              <a:spLocks noChangeArrowheads="1"/>
            </p:cNvSpPr>
            <p:nvPr/>
          </p:nvSpPr>
          <p:spPr bwMode="auto">
            <a:xfrm>
              <a:off x="568" y="2089"/>
              <a:ext cx="28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b="1" dirty="0">
                  <a:solidFill>
                    <a:srgbClr val="000000"/>
                  </a:solidFill>
                  <a:latin typeface="Arial" panose="020B0604020202020204" pitchFamily="34" charset="0"/>
                </a:rPr>
                <a:t>Ano</a:t>
              </a:r>
              <a:endParaRPr lang="pt-BR" altLang="pt-BR" dirty="0"/>
            </a:p>
          </p:txBody>
        </p:sp>
        <p:sp>
          <p:nvSpPr>
            <p:cNvPr id="9" name="Rectangle 68">
              <a:extLst>
                <a:ext uri="{FF2B5EF4-FFF2-40B4-BE49-F238E27FC236}">
                  <a16:creationId xmlns:a16="http://schemas.microsoft.com/office/drawing/2014/main" id="{442876E9-DE98-466F-BE59-6775F399DFE3}"/>
                </a:ext>
              </a:extLst>
            </p:cNvPr>
            <p:cNvSpPr>
              <a:spLocks noChangeArrowheads="1"/>
            </p:cNvSpPr>
            <p:nvPr/>
          </p:nvSpPr>
          <p:spPr bwMode="auto">
            <a:xfrm>
              <a:off x="1180" y="2089"/>
              <a:ext cx="54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b="1">
                  <a:solidFill>
                    <a:srgbClr val="000000"/>
                  </a:solidFill>
                  <a:latin typeface="Arial" panose="020B0604020202020204" pitchFamily="34" charset="0"/>
                </a:rPr>
                <a:t>Inflação</a:t>
              </a:r>
              <a:endParaRPr lang="pt-BR" altLang="pt-BR"/>
            </a:p>
          </p:txBody>
        </p:sp>
        <p:sp>
          <p:nvSpPr>
            <p:cNvPr id="10" name="Rectangle 69">
              <a:extLst>
                <a:ext uri="{FF2B5EF4-FFF2-40B4-BE49-F238E27FC236}">
                  <a16:creationId xmlns:a16="http://schemas.microsoft.com/office/drawing/2014/main" id="{E216691E-184D-4222-9E9F-D20CDF787A64}"/>
                </a:ext>
              </a:extLst>
            </p:cNvPr>
            <p:cNvSpPr>
              <a:spLocks noChangeArrowheads="1"/>
            </p:cNvSpPr>
            <p:nvPr/>
          </p:nvSpPr>
          <p:spPr bwMode="auto">
            <a:xfrm>
              <a:off x="4238" y="2089"/>
              <a:ext cx="115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b="1" dirty="0">
                  <a:solidFill>
                    <a:srgbClr val="000000"/>
                  </a:solidFill>
                  <a:latin typeface="Arial" panose="020B0604020202020204" pitchFamily="34" charset="0"/>
                </a:rPr>
                <a:t>Índice de Preços</a:t>
              </a:r>
              <a:endParaRPr lang="pt-BR" altLang="pt-BR" dirty="0"/>
            </a:p>
          </p:txBody>
        </p:sp>
        <p:sp>
          <p:nvSpPr>
            <p:cNvPr id="11" name="Rectangle 70">
              <a:extLst>
                <a:ext uri="{FF2B5EF4-FFF2-40B4-BE49-F238E27FC236}">
                  <a16:creationId xmlns:a16="http://schemas.microsoft.com/office/drawing/2014/main" id="{77A77209-02AF-43EA-858F-B4FC07D93155}"/>
                </a:ext>
              </a:extLst>
            </p:cNvPr>
            <p:cNvSpPr>
              <a:spLocks noChangeArrowheads="1"/>
            </p:cNvSpPr>
            <p:nvPr/>
          </p:nvSpPr>
          <p:spPr bwMode="auto">
            <a:xfrm>
              <a:off x="545" y="2278"/>
              <a:ext cx="32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dirty="0">
                  <a:solidFill>
                    <a:srgbClr val="000000"/>
                  </a:solidFill>
                  <a:latin typeface="Arial" panose="020B0604020202020204" pitchFamily="34" charset="0"/>
                </a:rPr>
                <a:t>1994</a:t>
              </a:r>
              <a:endParaRPr lang="pt-BR" altLang="pt-BR" dirty="0"/>
            </a:p>
          </p:txBody>
        </p:sp>
        <p:sp>
          <p:nvSpPr>
            <p:cNvPr id="12" name="Rectangle 71">
              <a:extLst>
                <a:ext uri="{FF2B5EF4-FFF2-40B4-BE49-F238E27FC236}">
                  <a16:creationId xmlns:a16="http://schemas.microsoft.com/office/drawing/2014/main" id="{DF86BE64-043A-4E95-A68E-18494D50A43A}"/>
                </a:ext>
              </a:extLst>
            </p:cNvPr>
            <p:cNvSpPr>
              <a:spLocks noChangeArrowheads="1"/>
            </p:cNvSpPr>
            <p:nvPr/>
          </p:nvSpPr>
          <p:spPr bwMode="auto">
            <a:xfrm>
              <a:off x="1313" y="2273"/>
              <a:ext cx="28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dirty="0">
                  <a:solidFill>
                    <a:srgbClr val="000000"/>
                  </a:solidFill>
                  <a:latin typeface="Arial" panose="020B0604020202020204" pitchFamily="34" charset="0"/>
                </a:rPr>
                <a:t>20%</a:t>
              </a:r>
              <a:endParaRPr lang="pt-BR" altLang="pt-BR" dirty="0"/>
            </a:p>
          </p:txBody>
        </p:sp>
        <p:sp>
          <p:nvSpPr>
            <p:cNvPr id="13" name="Rectangle 72">
              <a:extLst>
                <a:ext uri="{FF2B5EF4-FFF2-40B4-BE49-F238E27FC236}">
                  <a16:creationId xmlns:a16="http://schemas.microsoft.com/office/drawing/2014/main" id="{3880D170-1CD8-4209-84E9-5399CE4F2D45}"/>
                </a:ext>
              </a:extLst>
            </p:cNvPr>
            <p:cNvSpPr>
              <a:spLocks noChangeArrowheads="1"/>
            </p:cNvSpPr>
            <p:nvPr/>
          </p:nvSpPr>
          <p:spPr bwMode="auto">
            <a:xfrm>
              <a:off x="1964" y="2273"/>
              <a:ext cx="1365"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dirty="0">
                  <a:solidFill>
                    <a:srgbClr val="000000"/>
                  </a:solidFill>
                  <a:latin typeface="Arial" panose="020B0604020202020204" pitchFamily="34" charset="0"/>
                </a:rPr>
                <a:t>Base do Índice = 100</a:t>
              </a:r>
              <a:endParaRPr lang="pt-BR" altLang="pt-BR" dirty="0"/>
            </a:p>
          </p:txBody>
        </p:sp>
        <p:sp>
          <p:nvSpPr>
            <p:cNvPr id="14" name="Rectangle 73">
              <a:extLst>
                <a:ext uri="{FF2B5EF4-FFF2-40B4-BE49-F238E27FC236}">
                  <a16:creationId xmlns:a16="http://schemas.microsoft.com/office/drawing/2014/main" id="{3CE2556C-FB20-4AD7-BA4E-54BFE7129A41}"/>
                </a:ext>
              </a:extLst>
            </p:cNvPr>
            <p:cNvSpPr>
              <a:spLocks noChangeArrowheads="1"/>
            </p:cNvSpPr>
            <p:nvPr/>
          </p:nvSpPr>
          <p:spPr bwMode="auto">
            <a:xfrm>
              <a:off x="4587" y="2283"/>
              <a:ext cx="44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dirty="0">
                  <a:solidFill>
                    <a:srgbClr val="000000"/>
                  </a:solidFill>
                  <a:latin typeface="Arial" panose="020B0604020202020204" pitchFamily="34" charset="0"/>
                </a:rPr>
                <a:t>100.00</a:t>
              </a:r>
              <a:endParaRPr lang="pt-BR" altLang="pt-BR" dirty="0"/>
            </a:p>
          </p:txBody>
        </p:sp>
        <p:sp>
          <p:nvSpPr>
            <p:cNvPr id="15" name="Rectangle 74">
              <a:extLst>
                <a:ext uri="{FF2B5EF4-FFF2-40B4-BE49-F238E27FC236}">
                  <a16:creationId xmlns:a16="http://schemas.microsoft.com/office/drawing/2014/main" id="{DC89BF6D-6DCC-4F06-8A2D-72ED9291A150}"/>
                </a:ext>
              </a:extLst>
            </p:cNvPr>
            <p:cNvSpPr>
              <a:spLocks noChangeArrowheads="1"/>
            </p:cNvSpPr>
            <p:nvPr/>
          </p:nvSpPr>
          <p:spPr bwMode="auto">
            <a:xfrm>
              <a:off x="545" y="2462"/>
              <a:ext cx="32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1995</a:t>
              </a:r>
              <a:endParaRPr lang="pt-BR" altLang="pt-BR"/>
            </a:p>
          </p:txBody>
        </p:sp>
        <p:sp>
          <p:nvSpPr>
            <p:cNvPr id="16" name="Rectangle 75">
              <a:extLst>
                <a:ext uri="{FF2B5EF4-FFF2-40B4-BE49-F238E27FC236}">
                  <a16:creationId xmlns:a16="http://schemas.microsoft.com/office/drawing/2014/main" id="{F590588A-224C-4B64-BE0C-C836CC7FA8F0}"/>
                </a:ext>
              </a:extLst>
            </p:cNvPr>
            <p:cNvSpPr>
              <a:spLocks noChangeArrowheads="1"/>
            </p:cNvSpPr>
            <p:nvPr/>
          </p:nvSpPr>
          <p:spPr bwMode="auto">
            <a:xfrm>
              <a:off x="1313" y="2457"/>
              <a:ext cx="28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10%</a:t>
              </a:r>
              <a:endParaRPr lang="pt-BR" altLang="pt-BR"/>
            </a:p>
          </p:txBody>
        </p:sp>
        <p:sp>
          <p:nvSpPr>
            <p:cNvPr id="17" name="Rectangle 76">
              <a:extLst>
                <a:ext uri="{FF2B5EF4-FFF2-40B4-BE49-F238E27FC236}">
                  <a16:creationId xmlns:a16="http://schemas.microsoft.com/office/drawing/2014/main" id="{2ACF07EA-1C3A-48E9-8A84-95F47BBB9A6B}"/>
                </a:ext>
              </a:extLst>
            </p:cNvPr>
            <p:cNvSpPr>
              <a:spLocks noChangeArrowheads="1"/>
            </p:cNvSpPr>
            <p:nvPr/>
          </p:nvSpPr>
          <p:spPr bwMode="auto">
            <a:xfrm>
              <a:off x="1964" y="2457"/>
              <a:ext cx="61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100+10%</a:t>
              </a:r>
              <a:endParaRPr lang="pt-BR" altLang="pt-BR"/>
            </a:p>
          </p:txBody>
        </p:sp>
        <p:sp>
          <p:nvSpPr>
            <p:cNvPr id="18" name="Rectangle 77">
              <a:extLst>
                <a:ext uri="{FF2B5EF4-FFF2-40B4-BE49-F238E27FC236}">
                  <a16:creationId xmlns:a16="http://schemas.microsoft.com/office/drawing/2014/main" id="{67062CC3-EE9C-46CC-8359-33CDA64F419B}"/>
                </a:ext>
              </a:extLst>
            </p:cNvPr>
            <p:cNvSpPr>
              <a:spLocks noChangeArrowheads="1"/>
            </p:cNvSpPr>
            <p:nvPr/>
          </p:nvSpPr>
          <p:spPr bwMode="auto">
            <a:xfrm>
              <a:off x="4587" y="2467"/>
              <a:ext cx="44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dirty="0">
                  <a:solidFill>
                    <a:srgbClr val="000000"/>
                  </a:solidFill>
                  <a:latin typeface="Arial" panose="020B0604020202020204" pitchFamily="34" charset="0"/>
                </a:rPr>
                <a:t>110.00</a:t>
              </a:r>
              <a:endParaRPr lang="pt-BR" altLang="pt-BR" dirty="0"/>
            </a:p>
          </p:txBody>
        </p:sp>
        <p:sp>
          <p:nvSpPr>
            <p:cNvPr id="19" name="Rectangle 78">
              <a:extLst>
                <a:ext uri="{FF2B5EF4-FFF2-40B4-BE49-F238E27FC236}">
                  <a16:creationId xmlns:a16="http://schemas.microsoft.com/office/drawing/2014/main" id="{542117B1-D41E-4EE6-80C0-89B7559B37FA}"/>
                </a:ext>
              </a:extLst>
            </p:cNvPr>
            <p:cNvSpPr>
              <a:spLocks noChangeArrowheads="1"/>
            </p:cNvSpPr>
            <p:nvPr/>
          </p:nvSpPr>
          <p:spPr bwMode="auto">
            <a:xfrm>
              <a:off x="545" y="2646"/>
              <a:ext cx="32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1996</a:t>
              </a:r>
              <a:endParaRPr lang="pt-BR" altLang="pt-BR"/>
            </a:p>
          </p:txBody>
        </p:sp>
        <p:sp>
          <p:nvSpPr>
            <p:cNvPr id="20" name="Rectangle 79">
              <a:extLst>
                <a:ext uri="{FF2B5EF4-FFF2-40B4-BE49-F238E27FC236}">
                  <a16:creationId xmlns:a16="http://schemas.microsoft.com/office/drawing/2014/main" id="{4AD56D84-0D9D-4E49-9AB1-D822D8221C01}"/>
                </a:ext>
              </a:extLst>
            </p:cNvPr>
            <p:cNvSpPr>
              <a:spLocks noChangeArrowheads="1"/>
            </p:cNvSpPr>
            <p:nvPr/>
          </p:nvSpPr>
          <p:spPr bwMode="auto">
            <a:xfrm>
              <a:off x="1313" y="2641"/>
              <a:ext cx="28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10%</a:t>
              </a:r>
              <a:endParaRPr lang="pt-BR" altLang="pt-BR"/>
            </a:p>
          </p:txBody>
        </p:sp>
        <p:sp>
          <p:nvSpPr>
            <p:cNvPr id="21" name="Rectangle 80">
              <a:extLst>
                <a:ext uri="{FF2B5EF4-FFF2-40B4-BE49-F238E27FC236}">
                  <a16:creationId xmlns:a16="http://schemas.microsoft.com/office/drawing/2014/main" id="{CCE12922-FFB2-4BB2-B3DF-5DA95DDACAA4}"/>
                </a:ext>
              </a:extLst>
            </p:cNvPr>
            <p:cNvSpPr>
              <a:spLocks noChangeArrowheads="1"/>
            </p:cNvSpPr>
            <p:nvPr/>
          </p:nvSpPr>
          <p:spPr bwMode="auto">
            <a:xfrm>
              <a:off x="1964" y="2641"/>
              <a:ext cx="61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110+10%</a:t>
              </a:r>
              <a:endParaRPr lang="pt-BR" altLang="pt-BR"/>
            </a:p>
          </p:txBody>
        </p:sp>
        <p:sp>
          <p:nvSpPr>
            <p:cNvPr id="22" name="Rectangle 81">
              <a:extLst>
                <a:ext uri="{FF2B5EF4-FFF2-40B4-BE49-F238E27FC236}">
                  <a16:creationId xmlns:a16="http://schemas.microsoft.com/office/drawing/2014/main" id="{89266317-EEB8-42DA-8594-BA354D9D6786}"/>
                </a:ext>
              </a:extLst>
            </p:cNvPr>
            <p:cNvSpPr>
              <a:spLocks noChangeArrowheads="1"/>
            </p:cNvSpPr>
            <p:nvPr/>
          </p:nvSpPr>
          <p:spPr bwMode="auto">
            <a:xfrm>
              <a:off x="4587" y="2651"/>
              <a:ext cx="44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121.00</a:t>
              </a:r>
              <a:endParaRPr lang="pt-BR" altLang="pt-BR"/>
            </a:p>
          </p:txBody>
        </p:sp>
        <p:sp>
          <p:nvSpPr>
            <p:cNvPr id="23" name="Rectangle 82">
              <a:extLst>
                <a:ext uri="{FF2B5EF4-FFF2-40B4-BE49-F238E27FC236}">
                  <a16:creationId xmlns:a16="http://schemas.microsoft.com/office/drawing/2014/main" id="{D7848463-B422-43F7-9B11-3B685512E025}"/>
                </a:ext>
              </a:extLst>
            </p:cNvPr>
            <p:cNvSpPr>
              <a:spLocks noChangeArrowheads="1"/>
            </p:cNvSpPr>
            <p:nvPr/>
          </p:nvSpPr>
          <p:spPr bwMode="auto">
            <a:xfrm>
              <a:off x="545" y="2829"/>
              <a:ext cx="32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1997</a:t>
              </a:r>
              <a:endParaRPr lang="pt-BR" altLang="pt-BR"/>
            </a:p>
          </p:txBody>
        </p:sp>
        <p:sp>
          <p:nvSpPr>
            <p:cNvPr id="24" name="Rectangle 83">
              <a:extLst>
                <a:ext uri="{FF2B5EF4-FFF2-40B4-BE49-F238E27FC236}">
                  <a16:creationId xmlns:a16="http://schemas.microsoft.com/office/drawing/2014/main" id="{E3C7D64A-99EA-4A7D-BF14-E52547C6534A}"/>
                </a:ext>
              </a:extLst>
            </p:cNvPr>
            <p:cNvSpPr>
              <a:spLocks noChangeArrowheads="1"/>
            </p:cNvSpPr>
            <p:nvPr/>
          </p:nvSpPr>
          <p:spPr bwMode="auto">
            <a:xfrm>
              <a:off x="1313" y="2824"/>
              <a:ext cx="28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15%</a:t>
              </a:r>
              <a:endParaRPr lang="pt-BR" altLang="pt-BR"/>
            </a:p>
          </p:txBody>
        </p:sp>
        <p:sp>
          <p:nvSpPr>
            <p:cNvPr id="25" name="Rectangle 84">
              <a:extLst>
                <a:ext uri="{FF2B5EF4-FFF2-40B4-BE49-F238E27FC236}">
                  <a16:creationId xmlns:a16="http://schemas.microsoft.com/office/drawing/2014/main" id="{7E942988-9B36-4958-AED1-34BC46373C34}"/>
                </a:ext>
              </a:extLst>
            </p:cNvPr>
            <p:cNvSpPr>
              <a:spLocks noChangeArrowheads="1"/>
            </p:cNvSpPr>
            <p:nvPr/>
          </p:nvSpPr>
          <p:spPr bwMode="auto">
            <a:xfrm>
              <a:off x="1964" y="2824"/>
              <a:ext cx="61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121+15%</a:t>
              </a:r>
              <a:endParaRPr lang="pt-BR" altLang="pt-BR"/>
            </a:p>
          </p:txBody>
        </p:sp>
        <p:sp>
          <p:nvSpPr>
            <p:cNvPr id="26" name="Rectangle 85">
              <a:extLst>
                <a:ext uri="{FF2B5EF4-FFF2-40B4-BE49-F238E27FC236}">
                  <a16:creationId xmlns:a16="http://schemas.microsoft.com/office/drawing/2014/main" id="{4C244860-4346-4E28-81F0-CD0349A33C18}"/>
                </a:ext>
              </a:extLst>
            </p:cNvPr>
            <p:cNvSpPr>
              <a:spLocks noChangeArrowheads="1"/>
            </p:cNvSpPr>
            <p:nvPr/>
          </p:nvSpPr>
          <p:spPr bwMode="auto">
            <a:xfrm>
              <a:off x="4587" y="2834"/>
              <a:ext cx="44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139.15</a:t>
              </a:r>
              <a:endParaRPr lang="pt-BR" altLang="pt-BR"/>
            </a:p>
          </p:txBody>
        </p:sp>
        <p:sp>
          <p:nvSpPr>
            <p:cNvPr id="27" name="Rectangle 86">
              <a:extLst>
                <a:ext uri="{FF2B5EF4-FFF2-40B4-BE49-F238E27FC236}">
                  <a16:creationId xmlns:a16="http://schemas.microsoft.com/office/drawing/2014/main" id="{AB596987-722A-499B-9F6A-B7E92E4DA637}"/>
                </a:ext>
              </a:extLst>
            </p:cNvPr>
            <p:cNvSpPr>
              <a:spLocks noChangeArrowheads="1"/>
            </p:cNvSpPr>
            <p:nvPr/>
          </p:nvSpPr>
          <p:spPr bwMode="auto">
            <a:xfrm>
              <a:off x="545" y="3013"/>
              <a:ext cx="32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1998</a:t>
              </a:r>
              <a:endParaRPr lang="pt-BR" altLang="pt-BR"/>
            </a:p>
          </p:txBody>
        </p:sp>
        <p:sp>
          <p:nvSpPr>
            <p:cNvPr id="28" name="Rectangle 87">
              <a:extLst>
                <a:ext uri="{FF2B5EF4-FFF2-40B4-BE49-F238E27FC236}">
                  <a16:creationId xmlns:a16="http://schemas.microsoft.com/office/drawing/2014/main" id="{905DFDD9-4EBE-4B1D-B863-0DCF88A412AD}"/>
                </a:ext>
              </a:extLst>
            </p:cNvPr>
            <p:cNvSpPr>
              <a:spLocks noChangeArrowheads="1"/>
            </p:cNvSpPr>
            <p:nvPr/>
          </p:nvSpPr>
          <p:spPr bwMode="auto">
            <a:xfrm>
              <a:off x="1313" y="3008"/>
              <a:ext cx="28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20%</a:t>
              </a:r>
              <a:endParaRPr lang="pt-BR" altLang="pt-BR"/>
            </a:p>
          </p:txBody>
        </p:sp>
        <p:sp>
          <p:nvSpPr>
            <p:cNvPr id="29" name="Rectangle 88">
              <a:extLst>
                <a:ext uri="{FF2B5EF4-FFF2-40B4-BE49-F238E27FC236}">
                  <a16:creationId xmlns:a16="http://schemas.microsoft.com/office/drawing/2014/main" id="{EEBD7C30-B6B1-40D6-9947-82EAD173BC56}"/>
                </a:ext>
              </a:extLst>
            </p:cNvPr>
            <p:cNvSpPr>
              <a:spLocks noChangeArrowheads="1"/>
            </p:cNvSpPr>
            <p:nvPr/>
          </p:nvSpPr>
          <p:spPr bwMode="auto">
            <a:xfrm>
              <a:off x="1964" y="3008"/>
              <a:ext cx="81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139.15+20%</a:t>
              </a:r>
              <a:endParaRPr lang="pt-BR" altLang="pt-BR"/>
            </a:p>
          </p:txBody>
        </p:sp>
        <p:sp>
          <p:nvSpPr>
            <p:cNvPr id="30" name="Rectangle 89">
              <a:extLst>
                <a:ext uri="{FF2B5EF4-FFF2-40B4-BE49-F238E27FC236}">
                  <a16:creationId xmlns:a16="http://schemas.microsoft.com/office/drawing/2014/main" id="{2246B6D5-AC0B-48F9-BA71-2DF10D531A64}"/>
                </a:ext>
              </a:extLst>
            </p:cNvPr>
            <p:cNvSpPr>
              <a:spLocks noChangeArrowheads="1"/>
            </p:cNvSpPr>
            <p:nvPr/>
          </p:nvSpPr>
          <p:spPr bwMode="auto">
            <a:xfrm>
              <a:off x="4587" y="3018"/>
              <a:ext cx="44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166.98</a:t>
              </a:r>
              <a:endParaRPr lang="pt-BR" altLang="pt-BR"/>
            </a:p>
          </p:txBody>
        </p:sp>
        <p:sp>
          <p:nvSpPr>
            <p:cNvPr id="31" name="Rectangle 90">
              <a:extLst>
                <a:ext uri="{FF2B5EF4-FFF2-40B4-BE49-F238E27FC236}">
                  <a16:creationId xmlns:a16="http://schemas.microsoft.com/office/drawing/2014/main" id="{C09359D0-34C2-4E84-8266-5F4F539C8FAD}"/>
                </a:ext>
              </a:extLst>
            </p:cNvPr>
            <p:cNvSpPr>
              <a:spLocks noChangeArrowheads="1"/>
            </p:cNvSpPr>
            <p:nvPr/>
          </p:nvSpPr>
          <p:spPr bwMode="auto">
            <a:xfrm>
              <a:off x="545" y="3194"/>
              <a:ext cx="32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1999</a:t>
              </a:r>
              <a:endParaRPr lang="pt-BR" altLang="pt-BR"/>
            </a:p>
          </p:txBody>
        </p:sp>
        <p:sp>
          <p:nvSpPr>
            <p:cNvPr id="32" name="Rectangle 91">
              <a:extLst>
                <a:ext uri="{FF2B5EF4-FFF2-40B4-BE49-F238E27FC236}">
                  <a16:creationId xmlns:a16="http://schemas.microsoft.com/office/drawing/2014/main" id="{46992987-7274-4667-A284-30979E47A86C}"/>
                </a:ext>
              </a:extLst>
            </p:cNvPr>
            <p:cNvSpPr>
              <a:spLocks noChangeArrowheads="1"/>
            </p:cNvSpPr>
            <p:nvPr/>
          </p:nvSpPr>
          <p:spPr bwMode="auto">
            <a:xfrm>
              <a:off x="1313" y="3189"/>
              <a:ext cx="28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10%</a:t>
              </a:r>
              <a:endParaRPr lang="pt-BR" altLang="pt-BR"/>
            </a:p>
          </p:txBody>
        </p:sp>
        <p:sp>
          <p:nvSpPr>
            <p:cNvPr id="33" name="Rectangle 92">
              <a:extLst>
                <a:ext uri="{FF2B5EF4-FFF2-40B4-BE49-F238E27FC236}">
                  <a16:creationId xmlns:a16="http://schemas.microsoft.com/office/drawing/2014/main" id="{6C2CC88F-8F2F-496D-BBAB-283B1649EE5F}"/>
                </a:ext>
              </a:extLst>
            </p:cNvPr>
            <p:cNvSpPr>
              <a:spLocks noChangeArrowheads="1"/>
            </p:cNvSpPr>
            <p:nvPr/>
          </p:nvSpPr>
          <p:spPr bwMode="auto">
            <a:xfrm>
              <a:off x="1964" y="3199"/>
              <a:ext cx="81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dirty="0">
                  <a:solidFill>
                    <a:srgbClr val="000000"/>
                  </a:solidFill>
                  <a:latin typeface="Arial" panose="020B0604020202020204" pitchFamily="34" charset="0"/>
                </a:rPr>
                <a:t>166.98+10%</a:t>
              </a:r>
              <a:endParaRPr lang="pt-BR" altLang="pt-BR" dirty="0"/>
            </a:p>
          </p:txBody>
        </p:sp>
        <p:sp>
          <p:nvSpPr>
            <p:cNvPr id="34" name="Rectangle 93">
              <a:extLst>
                <a:ext uri="{FF2B5EF4-FFF2-40B4-BE49-F238E27FC236}">
                  <a16:creationId xmlns:a16="http://schemas.microsoft.com/office/drawing/2014/main" id="{4332835C-F1CE-470B-A425-04832B408A2D}"/>
                </a:ext>
              </a:extLst>
            </p:cNvPr>
            <p:cNvSpPr>
              <a:spLocks noChangeArrowheads="1"/>
            </p:cNvSpPr>
            <p:nvPr/>
          </p:nvSpPr>
          <p:spPr bwMode="auto">
            <a:xfrm>
              <a:off x="4587" y="3199"/>
              <a:ext cx="44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pt-BR" altLang="pt-BR" sz="1900">
                  <a:solidFill>
                    <a:srgbClr val="000000"/>
                  </a:solidFill>
                  <a:latin typeface="Arial" panose="020B0604020202020204" pitchFamily="34" charset="0"/>
                </a:rPr>
                <a:t>183.68</a:t>
              </a:r>
              <a:endParaRPr lang="pt-BR" altLang="pt-BR"/>
            </a:p>
          </p:txBody>
        </p:sp>
        <p:sp>
          <p:nvSpPr>
            <p:cNvPr id="35" name="Rectangle 94">
              <a:extLst>
                <a:ext uri="{FF2B5EF4-FFF2-40B4-BE49-F238E27FC236}">
                  <a16:creationId xmlns:a16="http://schemas.microsoft.com/office/drawing/2014/main" id="{4A61B880-A5DB-4160-B577-0D948737381C}"/>
                </a:ext>
              </a:extLst>
            </p:cNvPr>
            <p:cNvSpPr>
              <a:spLocks noChangeArrowheads="1"/>
            </p:cNvSpPr>
            <p:nvPr/>
          </p:nvSpPr>
          <p:spPr bwMode="auto">
            <a:xfrm>
              <a:off x="313" y="2041"/>
              <a:ext cx="28" cy="132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36" name="Line 95">
              <a:extLst>
                <a:ext uri="{FF2B5EF4-FFF2-40B4-BE49-F238E27FC236}">
                  <a16:creationId xmlns:a16="http://schemas.microsoft.com/office/drawing/2014/main" id="{16F40ACC-8BDB-4993-A65A-4295D8DD5AD9}"/>
                </a:ext>
              </a:extLst>
            </p:cNvPr>
            <p:cNvSpPr>
              <a:spLocks noChangeShapeType="1"/>
            </p:cNvSpPr>
            <p:nvPr/>
          </p:nvSpPr>
          <p:spPr bwMode="auto">
            <a:xfrm>
              <a:off x="1072" y="2069"/>
              <a:ext cx="1" cy="1270"/>
            </a:xfrm>
            <a:prstGeom prst="line">
              <a:avLst/>
            </a:prstGeom>
            <a:noFill/>
            <a:ln w="0">
              <a:solidFill>
                <a:srgbClr val="00008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7" name="Rectangle 96">
              <a:extLst>
                <a:ext uri="{FF2B5EF4-FFF2-40B4-BE49-F238E27FC236}">
                  <a16:creationId xmlns:a16="http://schemas.microsoft.com/office/drawing/2014/main" id="{FE2674FE-5063-4932-9F11-E36F7A83A50B}"/>
                </a:ext>
              </a:extLst>
            </p:cNvPr>
            <p:cNvSpPr>
              <a:spLocks noChangeArrowheads="1"/>
            </p:cNvSpPr>
            <p:nvPr/>
          </p:nvSpPr>
          <p:spPr bwMode="auto">
            <a:xfrm>
              <a:off x="1072" y="2069"/>
              <a:ext cx="14" cy="127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38" name="Line 97">
              <a:extLst>
                <a:ext uri="{FF2B5EF4-FFF2-40B4-BE49-F238E27FC236}">
                  <a16:creationId xmlns:a16="http://schemas.microsoft.com/office/drawing/2014/main" id="{9A7CF1A9-F4D3-4E88-92FD-096F5362992C}"/>
                </a:ext>
              </a:extLst>
            </p:cNvPr>
            <p:cNvSpPr>
              <a:spLocks noChangeShapeType="1"/>
            </p:cNvSpPr>
            <p:nvPr/>
          </p:nvSpPr>
          <p:spPr bwMode="auto">
            <a:xfrm>
              <a:off x="1823" y="2069"/>
              <a:ext cx="1" cy="1270"/>
            </a:xfrm>
            <a:prstGeom prst="line">
              <a:avLst/>
            </a:prstGeom>
            <a:noFill/>
            <a:ln w="0">
              <a:solidFill>
                <a:srgbClr val="00008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9" name="Rectangle 98">
              <a:extLst>
                <a:ext uri="{FF2B5EF4-FFF2-40B4-BE49-F238E27FC236}">
                  <a16:creationId xmlns:a16="http://schemas.microsoft.com/office/drawing/2014/main" id="{85B8A0F2-D796-40AC-907B-D2FC474B9969}"/>
                </a:ext>
              </a:extLst>
            </p:cNvPr>
            <p:cNvSpPr>
              <a:spLocks noChangeArrowheads="1"/>
            </p:cNvSpPr>
            <p:nvPr/>
          </p:nvSpPr>
          <p:spPr bwMode="auto">
            <a:xfrm>
              <a:off x="1823" y="2069"/>
              <a:ext cx="14" cy="127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40" name="Line 99">
              <a:extLst>
                <a:ext uri="{FF2B5EF4-FFF2-40B4-BE49-F238E27FC236}">
                  <a16:creationId xmlns:a16="http://schemas.microsoft.com/office/drawing/2014/main" id="{4B65075A-15CF-43C4-9B60-2CD282F7592B}"/>
                </a:ext>
              </a:extLst>
            </p:cNvPr>
            <p:cNvSpPr>
              <a:spLocks noChangeShapeType="1"/>
            </p:cNvSpPr>
            <p:nvPr/>
          </p:nvSpPr>
          <p:spPr bwMode="auto">
            <a:xfrm>
              <a:off x="3419" y="2069"/>
              <a:ext cx="1" cy="1270"/>
            </a:xfrm>
            <a:prstGeom prst="line">
              <a:avLst/>
            </a:prstGeom>
            <a:noFill/>
            <a:ln w="0">
              <a:solidFill>
                <a:srgbClr val="00008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1" name="Rectangle 100">
              <a:extLst>
                <a:ext uri="{FF2B5EF4-FFF2-40B4-BE49-F238E27FC236}">
                  <a16:creationId xmlns:a16="http://schemas.microsoft.com/office/drawing/2014/main" id="{5C4B32AF-9A5C-4B33-A36F-AAE6BEF43804}"/>
                </a:ext>
              </a:extLst>
            </p:cNvPr>
            <p:cNvSpPr>
              <a:spLocks noChangeArrowheads="1"/>
            </p:cNvSpPr>
            <p:nvPr/>
          </p:nvSpPr>
          <p:spPr bwMode="auto">
            <a:xfrm>
              <a:off x="3419" y="2069"/>
              <a:ext cx="14" cy="127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42" name="Line 101">
              <a:extLst>
                <a:ext uri="{FF2B5EF4-FFF2-40B4-BE49-F238E27FC236}">
                  <a16:creationId xmlns:a16="http://schemas.microsoft.com/office/drawing/2014/main" id="{903147FC-EF1E-45E8-948B-716DD945103E}"/>
                </a:ext>
              </a:extLst>
            </p:cNvPr>
            <p:cNvSpPr>
              <a:spLocks noChangeShapeType="1"/>
            </p:cNvSpPr>
            <p:nvPr/>
          </p:nvSpPr>
          <p:spPr bwMode="auto">
            <a:xfrm>
              <a:off x="4171" y="2069"/>
              <a:ext cx="1" cy="1270"/>
            </a:xfrm>
            <a:prstGeom prst="line">
              <a:avLst/>
            </a:prstGeom>
            <a:noFill/>
            <a:ln w="0">
              <a:solidFill>
                <a:srgbClr val="00008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 name="Rectangle 102">
              <a:extLst>
                <a:ext uri="{FF2B5EF4-FFF2-40B4-BE49-F238E27FC236}">
                  <a16:creationId xmlns:a16="http://schemas.microsoft.com/office/drawing/2014/main" id="{F8964151-3C3E-4525-832F-73FC082D4DEE}"/>
                </a:ext>
              </a:extLst>
            </p:cNvPr>
            <p:cNvSpPr>
              <a:spLocks noChangeArrowheads="1"/>
            </p:cNvSpPr>
            <p:nvPr/>
          </p:nvSpPr>
          <p:spPr bwMode="auto">
            <a:xfrm>
              <a:off x="4171" y="2069"/>
              <a:ext cx="14" cy="127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44" name="Rectangle 103">
              <a:extLst>
                <a:ext uri="{FF2B5EF4-FFF2-40B4-BE49-F238E27FC236}">
                  <a16:creationId xmlns:a16="http://schemas.microsoft.com/office/drawing/2014/main" id="{490A874A-D01C-4946-ADF8-CBCEC88E77EC}"/>
                </a:ext>
              </a:extLst>
            </p:cNvPr>
            <p:cNvSpPr>
              <a:spLocks noChangeArrowheads="1"/>
            </p:cNvSpPr>
            <p:nvPr/>
          </p:nvSpPr>
          <p:spPr bwMode="auto">
            <a:xfrm>
              <a:off x="5419" y="2069"/>
              <a:ext cx="28" cy="129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45" name="Rectangle 104">
              <a:extLst>
                <a:ext uri="{FF2B5EF4-FFF2-40B4-BE49-F238E27FC236}">
                  <a16:creationId xmlns:a16="http://schemas.microsoft.com/office/drawing/2014/main" id="{1C0C78A6-37A1-43F4-96CA-07AEB0219D45}"/>
                </a:ext>
              </a:extLst>
            </p:cNvPr>
            <p:cNvSpPr>
              <a:spLocks noChangeArrowheads="1"/>
            </p:cNvSpPr>
            <p:nvPr/>
          </p:nvSpPr>
          <p:spPr bwMode="auto">
            <a:xfrm>
              <a:off x="341" y="2041"/>
              <a:ext cx="5106" cy="2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46" name="Line 105">
              <a:extLst>
                <a:ext uri="{FF2B5EF4-FFF2-40B4-BE49-F238E27FC236}">
                  <a16:creationId xmlns:a16="http://schemas.microsoft.com/office/drawing/2014/main" id="{57CF18E3-9AC0-4E33-927D-FC3A76AA4335}"/>
                </a:ext>
              </a:extLst>
            </p:cNvPr>
            <p:cNvSpPr>
              <a:spLocks noChangeShapeType="1"/>
            </p:cNvSpPr>
            <p:nvPr/>
          </p:nvSpPr>
          <p:spPr bwMode="auto">
            <a:xfrm>
              <a:off x="341" y="2232"/>
              <a:ext cx="5078" cy="1"/>
            </a:xfrm>
            <a:prstGeom prst="line">
              <a:avLst/>
            </a:prstGeom>
            <a:noFill/>
            <a:ln w="0">
              <a:solidFill>
                <a:srgbClr val="00008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 name="Rectangle 106">
              <a:extLst>
                <a:ext uri="{FF2B5EF4-FFF2-40B4-BE49-F238E27FC236}">
                  <a16:creationId xmlns:a16="http://schemas.microsoft.com/office/drawing/2014/main" id="{5885DBD6-2C68-4D17-A14A-D4A6BF9FE707}"/>
                </a:ext>
              </a:extLst>
            </p:cNvPr>
            <p:cNvSpPr>
              <a:spLocks noChangeArrowheads="1"/>
            </p:cNvSpPr>
            <p:nvPr/>
          </p:nvSpPr>
          <p:spPr bwMode="auto">
            <a:xfrm>
              <a:off x="341" y="2232"/>
              <a:ext cx="5078" cy="14"/>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48" name="Line 107">
              <a:extLst>
                <a:ext uri="{FF2B5EF4-FFF2-40B4-BE49-F238E27FC236}">
                  <a16:creationId xmlns:a16="http://schemas.microsoft.com/office/drawing/2014/main" id="{4A91FB42-0793-4A39-BED6-5E9968853C84}"/>
                </a:ext>
              </a:extLst>
            </p:cNvPr>
            <p:cNvSpPr>
              <a:spLocks noChangeShapeType="1"/>
            </p:cNvSpPr>
            <p:nvPr/>
          </p:nvSpPr>
          <p:spPr bwMode="auto">
            <a:xfrm>
              <a:off x="341" y="2416"/>
              <a:ext cx="5078" cy="1"/>
            </a:xfrm>
            <a:prstGeom prst="line">
              <a:avLst/>
            </a:prstGeom>
            <a:noFill/>
            <a:ln w="0">
              <a:solidFill>
                <a:srgbClr val="00008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9" name="Rectangle 108">
              <a:extLst>
                <a:ext uri="{FF2B5EF4-FFF2-40B4-BE49-F238E27FC236}">
                  <a16:creationId xmlns:a16="http://schemas.microsoft.com/office/drawing/2014/main" id="{DF19090A-93FD-48B4-8F3A-2BC5CC2A9EC1}"/>
                </a:ext>
              </a:extLst>
            </p:cNvPr>
            <p:cNvSpPr>
              <a:spLocks noChangeArrowheads="1"/>
            </p:cNvSpPr>
            <p:nvPr/>
          </p:nvSpPr>
          <p:spPr bwMode="auto">
            <a:xfrm>
              <a:off x="341" y="2416"/>
              <a:ext cx="5078" cy="14"/>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50" name="Line 109">
              <a:extLst>
                <a:ext uri="{FF2B5EF4-FFF2-40B4-BE49-F238E27FC236}">
                  <a16:creationId xmlns:a16="http://schemas.microsoft.com/office/drawing/2014/main" id="{A4A0394D-AF83-48D1-A55B-2D0ACDE116CD}"/>
                </a:ext>
              </a:extLst>
            </p:cNvPr>
            <p:cNvSpPr>
              <a:spLocks noChangeShapeType="1"/>
            </p:cNvSpPr>
            <p:nvPr/>
          </p:nvSpPr>
          <p:spPr bwMode="auto">
            <a:xfrm>
              <a:off x="341" y="2600"/>
              <a:ext cx="5078" cy="1"/>
            </a:xfrm>
            <a:prstGeom prst="line">
              <a:avLst/>
            </a:prstGeom>
            <a:noFill/>
            <a:ln w="0">
              <a:solidFill>
                <a:srgbClr val="00008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1" name="Rectangle 110">
              <a:extLst>
                <a:ext uri="{FF2B5EF4-FFF2-40B4-BE49-F238E27FC236}">
                  <a16:creationId xmlns:a16="http://schemas.microsoft.com/office/drawing/2014/main" id="{81EBFD88-A42F-42CC-9724-B0275846735E}"/>
                </a:ext>
              </a:extLst>
            </p:cNvPr>
            <p:cNvSpPr>
              <a:spLocks noChangeArrowheads="1"/>
            </p:cNvSpPr>
            <p:nvPr/>
          </p:nvSpPr>
          <p:spPr bwMode="auto">
            <a:xfrm>
              <a:off x="341" y="2600"/>
              <a:ext cx="5078" cy="14"/>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52" name="Line 111">
              <a:extLst>
                <a:ext uri="{FF2B5EF4-FFF2-40B4-BE49-F238E27FC236}">
                  <a16:creationId xmlns:a16="http://schemas.microsoft.com/office/drawing/2014/main" id="{36A0CB2D-B766-42C4-8621-6056C23E999D}"/>
                </a:ext>
              </a:extLst>
            </p:cNvPr>
            <p:cNvSpPr>
              <a:spLocks noChangeShapeType="1"/>
            </p:cNvSpPr>
            <p:nvPr/>
          </p:nvSpPr>
          <p:spPr bwMode="auto">
            <a:xfrm>
              <a:off x="341" y="2783"/>
              <a:ext cx="5078" cy="1"/>
            </a:xfrm>
            <a:prstGeom prst="line">
              <a:avLst/>
            </a:prstGeom>
            <a:noFill/>
            <a:ln w="0">
              <a:solidFill>
                <a:srgbClr val="00008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3" name="Rectangle 112">
              <a:extLst>
                <a:ext uri="{FF2B5EF4-FFF2-40B4-BE49-F238E27FC236}">
                  <a16:creationId xmlns:a16="http://schemas.microsoft.com/office/drawing/2014/main" id="{917BF30D-4937-486C-B371-7066C522AF24}"/>
                </a:ext>
              </a:extLst>
            </p:cNvPr>
            <p:cNvSpPr>
              <a:spLocks noChangeArrowheads="1"/>
            </p:cNvSpPr>
            <p:nvPr/>
          </p:nvSpPr>
          <p:spPr bwMode="auto">
            <a:xfrm>
              <a:off x="341" y="2783"/>
              <a:ext cx="5078" cy="1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54" name="Line 113">
              <a:extLst>
                <a:ext uri="{FF2B5EF4-FFF2-40B4-BE49-F238E27FC236}">
                  <a16:creationId xmlns:a16="http://schemas.microsoft.com/office/drawing/2014/main" id="{3B9FEBA1-112F-4658-9448-51B099BAFE46}"/>
                </a:ext>
              </a:extLst>
            </p:cNvPr>
            <p:cNvSpPr>
              <a:spLocks noChangeShapeType="1"/>
            </p:cNvSpPr>
            <p:nvPr/>
          </p:nvSpPr>
          <p:spPr bwMode="auto">
            <a:xfrm>
              <a:off x="341" y="2967"/>
              <a:ext cx="5078" cy="1"/>
            </a:xfrm>
            <a:prstGeom prst="line">
              <a:avLst/>
            </a:prstGeom>
            <a:noFill/>
            <a:ln w="0">
              <a:solidFill>
                <a:srgbClr val="00008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5" name="Rectangle 114">
              <a:extLst>
                <a:ext uri="{FF2B5EF4-FFF2-40B4-BE49-F238E27FC236}">
                  <a16:creationId xmlns:a16="http://schemas.microsoft.com/office/drawing/2014/main" id="{CA1E757E-92A2-45B7-8DEE-18F99CA6B8EA}"/>
                </a:ext>
              </a:extLst>
            </p:cNvPr>
            <p:cNvSpPr>
              <a:spLocks noChangeArrowheads="1"/>
            </p:cNvSpPr>
            <p:nvPr/>
          </p:nvSpPr>
          <p:spPr bwMode="auto">
            <a:xfrm>
              <a:off x="341" y="2967"/>
              <a:ext cx="5078" cy="1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56" name="Line 115">
              <a:extLst>
                <a:ext uri="{FF2B5EF4-FFF2-40B4-BE49-F238E27FC236}">
                  <a16:creationId xmlns:a16="http://schemas.microsoft.com/office/drawing/2014/main" id="{8471C551-9C35-4C8F-BA18-4619A2681479}"/>
                </a:ext>
              </a:extLst>
            </p:cNvPr>
            <p:cNvSpPr>
              <a:spLocks noChangeShapeType="1"/>
            </p:cNvSpPr>
            <p:nvPr/>
          </p:nvSpPr>
          <p:spPr bwMode="auto">
            <a:xfrm>
              <a:off x="341" y="3151"/>
              <a:ext cx="5078" cy="1"/>
            </a:xfrm>
            <a:prstGeom prst="line">
              <a:avLst/>
            </a:prstGeom>
            <a:noFill/>
            <a:ln w="0">
              <a:solidFill>
                <a:srgbClr val="00008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7" name="Rectangle 116">
              <a:extLst>
                <a:ext uri="{FF2B5EF4-FFF2-40B4-BE49-F238E27FC236}">
                  <a16:creationId xmlns:a16="http://schemas.microsoft.com/office/drawing/2014/main" id="{F189B49F-F9BD-432A-9ECA-87479D05DA05}"/>
                </a:ext>
              </a:extLst>
            </p:cNvPr>
            <p:cNvSpPr>
              <a:spLocks noChangeArrowheads="1"/>
            </p:cNvSpPr>
            <p:nvPr/>
          </p:nvSpPr>
          <p:spPr bwMode="auto">
            <a:xfrm>
              <a:off x="341" y="3151"/>
              <a:ext cx="5078" cy="14"/>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58" name="Rectangle 117">
              <a:extLst>
                <a:ext uri="{FF2B5EF4-FFF2-40B4-BE49-F238E27FC236}">
                  <a16:creationId xmlns:a16="http://schemas.microsoft.com/office/drawing/2014/main" id="{866D8E5C-BAE5-456D-A3F8-3392849C907E}"/>
                </a:ext>
              </a:extLst>
            </p:cNvPr>
            <p:cNvSpPr>
              <a:spLocks noChangeArrowheads="1"/>
            </p:cNvSpPr>
            <p:nvPr/>
          </p:nvSpPr>
          <p:spPr bwMode="auto">
            <a:xfrm>
              <a:off x="341" y="3339"/>
              <a:ext cx="5106" cy="2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nvGrpSpPr>
            <p:cNvPr id="59" name="Group 118">
              <a:extLst>
                <a:ext uri="{FF2B5EF4-FFF2-40B4-BE49-F238E27FC236}">
                  <a16:creationId xmlns:a16="http://schemas.microsoft.com/office/drawing/2014/main" id="{587220C4-989B-45BC-AE12-31633C746107}"/>
                </a:ext>
              </a:extLst>
            </p:cNvPr>
            <p:cNvGrpSpPr>
              <a:grpSpLocks/>
            </p:cNvGrpSpPr>
            <p:nvPr/>
          </p:nvGrpSpPr>
          <p:grpSpPr bwMode="auto">
            <a:xfrm>
              <a:off x="3600" y="2325"/>
              <a:ext cx="348" cy="939"/>
              <a:chOff x="3600" y="2325"/>
              <a:chExt cx="348" cy="939"/>
            </a:xfrm>
          </p:grpSpPr>
          <p:sp>
            <p:nvSpPr>
              <p:cNvPr id="60" name="Line 119">
                <a:extLst>
                  <a:ext uri="{FF2B5EF4-FFF2-40B4-BE49-F238E27FC236}">
                    <a16:creationId xmlns:a16="http://schemas.microsoft.com/office/drawing/2014/main" id="{DCA59287-FFB6-4A70-9E27-63FB86B69EF2}"/>
                  </a:ext>
                </a:extLst>
              </p:cNvPr>
              <p:cNvSpPr>
                <a:spLocks noChangeShapeType="1"/>
              </p:cNvSpPr>
              <p:nvPr/>
            </p:nvSpPr>
            <p:spPr bwMode="auto">
              <a:xfrm>
                <a:off x="3600" y="2325"/>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61" name="Line 120">
                <a:extLst>
                  <a:ext uri="{FF2B5EF4-FFF2-40B4-BE49-F238E27FC236}">
                    <a16:creationId xmlns:a16="http://schemas.microsoft.com/office/drawing/2014/main" id="{E7429374-2707-4197-9127-D515AE23D9C5}"/>
                  </a:ext>
                </a:extLst>
              </p:cNvPr>
              <p:cNvSpPr>
                <a:spLocks noChangeShapeType="1"/>
              </p:cNvSpPr>
              <p:nvPr/>
            </p:nvSpPr>
            <p:spPr bwMode="auto">
              <a:xfrm>
                <a:off x="3600" y="2506"/>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62" name="Line 121">
                <a:extLst>
                  <a:ext uri="{FF2B5EF4-FFF2-40B4-BE49-F238E27FC236}">
                    <a16:creationId xmlns:a16="http://schemas.microsoft.com/office/drawing/2014/main" id="{A195FF6D-EF83-470A-BE25-6983C0850FF0}"/>
                  </a:ext>
                </a:extLst>
              </p:cNvPr>
              <p:cNvSpPr>
                <a:spLocks noChangeShapeType="1"/>
              </p:cNvSpPr>
              <p:nvPr/>
            </p:nvSpPr>
            <p:spPr bwMode="auto">
              <a:xfrm>
                <a:off x="3600" y="2698"/>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63" name="Line 122">
                <a:extLst>
                  <a:ext uri="{FF2B5EF4-FFF2-40B4-BE49-F238E27FC236}">
                    <a16:creationId xmlns:a16="http://schemas.microsoft.com/office/drawing/2014/main" id="{83AE7EB8-1B66-4D63-8046-51C6E4491177}"/>
                  </a:ext>
                </a:extLst>
              </p:cNvPr>
              <p:cNvSpPr>
                <a:spLocks noChangeShapeType="1"/>
              </p:cNvSpPr>
              <p:nvPr/>
            </p:nvSpPr>
            <p:spPr bwMode="auto">
              <a:xfrm>
                <a:off x="3612" y="2890"/>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64" name="Line 123">
                <a:extLst>
                  <a:ext uri="{FF2B5EF4-FFF2-40B4-BE49-F238E27FC236}">
                    <a16:creationId xmlns:a16="http://schemas.microsoft.com/office/drawing/2014/main" id="{31541C2C-BE14-4104-A952-B36936760A1C}"/>
                  </a:ext>
                </a:extLst>
              </p:cNvPr>
              <p:cNvSpPr>
                <a:spLocks noChangeShapeType="1"/>
              </p:cNvSpPr>
              <p:nvPr/>
            </p:nvSpPr>
            <p:spPr bwMode="auto">
              <a:xfrm>
                <a:off x="3606" y="3082"/>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65" name="Line 124">
                <a:extLst>
                  <a:ext uri="{FF2B5EF4-FFF2-40B4-BE49-F238E27FC236}">
                    <a16:creationId xmlns:a16="http://schemas.microsoft.com/office/drawing/2014/main" id="{56AADB57-ABC8-4AE9-BD05-073BAD948A83}"/>
                  </a:ext>
                </a:extLst>
              </p:cNvPr>
              <p:cNvSpPr>
                <a:spLocks noChangeShapeType="1"/>
              </p:cNvSpPr>
              <p:nvPr/>
            </p:nvSpPr>
            <p:spPr bwMode="auto">
              <a:xfrm>
                <a:off x="3606" y="3264"/>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grpSp>
      </p:grpSp>
      <p:sp>
        <p:nvSpPr>
          <p:cNvPr id="66" name="Rectangle 4">
            <a:extLst>
              <a:ext uri="{FF2B5EF4-FFF2-40B4-BE49-F238E27FC236}">
                <a16:creationId xmlns:a16="http://schemas.microsoft.com/office/drawing/2014/main" id="{10865007-FB30-4686-85C4-428FA58D609A}"/>
              </a:ext>
            </a:extLst>
          </p:cNvPr>
          <p:cNvSpPr>
            <a:spLocks noGrp="1" noChangeArrowheads="1"/>
          </p:cNvSpPr>
          <p:nvPr>
            <p:ph type="title"/>
          </p:nvPr>
        </p:nvSpPr>
        <p:spPr>
          <a:xfrm>
            <a:off x="1853371" y="200440"/>
            <a:ext cx="7118350" cy="785813"/>
          </a:xfrm>
          <a:noFill/>
          <a:ln/>
        </p:spPr>
        <p:txBody>
          <a:bodyPr/>
          <a:lstStyle/>
          <a:p>
            <a:pPr algn="r"/>
            <a:r>
              <a:rPr lang="en-US" altLang="pt-BR" sz="3800" dirty="0" err="1">
                <a:solidFill>
                  <a:schemeClr val="tx1"/>
                </a:solidFill>
                <a:effectLst/>
                <a:latin typeface="Arial" panose="020B0604020202020204" pitchFamily="34" charset="0"/>
                <a:cs typeface="Arial" panose="020B0604020202020204" pitchFamily="34" charset="0"/>
              </a:rPr>
              <a:t>Preço</a:t>
            </a:r>
            <a:r>
              <a:rPr lang="en-US" altLang="pt-BR" sz="3800" dirty="0">
                <a:solidFill>
                  <a:schemeClr val="tx1"/>
                </a:solidFill>
                <a:effectLst/>
                <a:latin typeface="Arial" panose="020B0604020202020204" pitchFamily="34" charset="0"/>
                <a:cs typeface="Arial" panose="020B0604020202020204" pitchFamily="34" charset="0"/>
              </a:rPr>
              <a:t> Real Versus Nominal</a:t>
            </a:r>
          </a:p>
        </p:txBody>
      </p:sp>
    </p:spTree>
    <p:extLst>
      <p:ext uri="{BB962C8B-B14F-4D97-AF65-F5344CB8AC3E}">
        <p14:creationId xmlns:p14="http://schemas.microsoft.com/office/powerpoint/2010/main" val="1331453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E2BA8EDC-F828-46AA-A09C-75B97F2F49EE}"/>
              </a:ext>
            </a:extLst>
          </p:cNvPr>
          <p:cNvSpPr>
            <a:spLocks noChangeArrowheads="1"/>
          </p:cNvSpPr>
          <p:nvPr/>
        </p:nvSpPr>
        <p:spPr bwMode="auto">
          <a:xfrm>
            <a:off x="713959" y="3790127"/>
            <a:ext cx="8020050" cy="1981200"/>
          </a:xfrm>
          <a:prstGeom prst="rect">
            <a:avLst/>
          </a:prstGeom>
          <a:solidFill>
            <a:schemeClr val="bg1">
              <a:lumMod val="95000"/>
            </a:schemeClr>
          </a:solidFill>
          <a:ln w="12700">
            <a:solidFill>
              <a:srgbClr val="000000"/>
            </a:solidFill>
            <a:miter lim="800000"/>
            <a:headEnd/>
            <a:tailEnd/>
          </a:ln>
          <a:effectLst/>
        </p:spPr>
        <p:txBody>
          <a:bodyPr wrap="square" anchor="ctr">
            <a:spAutoFit/>
          </a:bodyPr>
          <a:lstStyle/>
          <a:p>
            <a:endParaRPr lang="pt-BR"/>
          </a:p>
        </p:txBody>
      </p:sp>
      <p:sp>
        <p:nvSpPr>
          <p:cNvPr id="5" name="Rectangle 11">
            <a:extLst>
              <a:ext uri="{FF2B5EF4-FFF2-40B4-BE49-F238E27FC236}">
                <a16:creationId xmlns:a16="http://schemas.microsoft.com/office/drawing/2014/main" id="{B426A805-F373-4C5E-B6EF-35F1405B72A9}"/>
              </a:ext>
            </a:extLst>
          </p:cNvPr>
          <p:cNvSpPr>
            <a:spLocks noChangeArrowheads="1"/>
          </p:cNvSpPr>
          <p:nvPr/>
        </p:nvSpPr>
        <p:spPr bwMode="auto">
          <a:xfrm>
            <a:off x="713960" y="1715333"/>
            <a:ext cx="8020050" cy="1981200"/>
          </a:xfrm>
          <a:prstGeom prst="rect">
            <a:avLst/>
          </a:prstGeom>
          <a:solidFill>
            <a:schemeClr val="bg1">
              <a:lumMod val="95000"/>
            </a:schemeClr>
          </a:solidFill>
          <a:ln w="12700">
            <a:solidFill>
              <a:srgbClr val="000000"/>
            </a:solidFill>
            <a:miter lim="800000"/>
            <a:headEnd/>
            <a:tailEnd/>
          </a:ln>
          <a:effectLst/>
        </p:spPr>
        <p:txBody>
          <a:bodyPr wrap="square" anchor="ctr">
            <a:spAutoFit/>
          </a:bodyPr>
          <a:lstStyle/>
          <a:p>
            <a:endParaRPr lang="pt-BR"/>
          </a:p>
        </p:txBody>
      </p:sp>
      <p:sp>
        <p:nvSpPr>
          <p:cNvPr id="7" name="Rectangle 5">
            <a:extLst>
              <a:ext uri="{FF2B5EF4-FFF2-40B4-BE49-F238E27FC236}">
                <a16:creationId xmlns:a16="http://schemas.microsoft.com/office/drawing/2014/main" id="{E3B56D95-E803-4A7B-93AB-5EEBDD0DF3D9}"/>
              </a:ext>
            </a:extLst>
          </p:cNvPr>
          <p:cNvSpPr txBox="1">
            <a:spLocks noChangeArrowheads="1"/>
          </p:cNvSpPr>
          <p:nvPr/>
        </p:nvSpPr>
        <p:spPr>
          <a:xfrm>
            <a:off x="142947" y="676005"/>
            <a:ext cx="11916531" cy="1168400"/>
          </a:xfrm>
          <a:noFill/>
          <a:ln/>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algn="just">
              <a:buClr>
                <a:schemeClr val="tx1"/>
              </a:buClr>
              <a:buSzPct val="100000"/>
              <a:buFont typeface="Wingdings" panose="05000000000000000000" pitchFamily="2" charset="2"/>
              <a:buChar char="§"/>
            </a:pPr>
            <a:r>
              <a:rPr lang="pt-BR" altLang="pt-BR" sz="3000" dirty="0">
                <a:latin typeface="Arial" panose="020B0604020202020204" pitchFamily="34" charset="0"/>
                <a:cs typeface="Arial" panose="020B0604020202020204" pitchFamily="34" charset="0"/>
              </a:rPr>
              <a:t>Logo, a variação do índice de inflação nos mostra a taxa de inflação em um determinado período.</a:t>
            </a:r>
          </a:p>
        </p:txBody>
      </p:sp>
      <p:graphicFrame>
        <p:nvGraphicFramePr>
          <p:cNvPr id="8" name="Object 6">
            <a:extLst>
              <a:ext uri="{FF2B5EF4-FFF2-40B4-BE49-F238E27FC236}">
                <a16:creationId xmlns:a16="http://schemas.microsoft.com/office/drawing/2014/main" id="{77489C7C-B550-4AD7-9004-993BAC8A9B3F}"/>
              </a:ext>
            </a:extLst>
          </p:cNvPr>
          <p:cNvGraphicFramePr>
            <a:graphicFrameLocks noChangeAspect="1"/>
          </p:cNvGraphicFramePr>
          <p:nvPr>
            <p:extLst>
              <p:ext uri="{D42A27DB-BD31-4B8C-83A1-F6EECF244321}">
                <p14:modId xmlns:p14="http://schemas.microsoft.com/office/powerpoint/2010/main" val="384101667"/>
              </p:ext>
            </p:extLst>
          </p:nvPr>
        </p:nvGraphicFramePr>
        <p:xfrm>
          <a:off x="866360" y="2388502"/>
          <a:ext cx="7118350" cy="1316037"/>
        </p:xfrm>
        <a:graphic>
          <a:graphicData uri="http://schemas.openxmlformats.org/presentationml/2006/ole">
            <mc:AlternateContent xmlns:mc="http://schemas.openxmlformats.org/markup-compatibility/2006">
              <mc:Choice xmlns:v="urn:schemas-microsoft-com:vml" Requires="v">
                <p:oleObj name="Equation" r:id="rId2" imgW="2222280" imgH="482400" progId="Equation.3">
                  <p:embed/>
                </p:oleObj>
              </mc:Choice>
              <mc:Fallback>
                <p:oleObj name="Equation" r:id="rId2" imgW="2222280" imgH="482400" progId="Equation.3">
                  <p:embed/>
                  <p:pic>
                    <p:nvPicPr>
                      <p:cNvPr id="238598" name="Object 6">
                        <a:extLst>
                          <a:ext uri="{FF2B5EF4-FFF2-40B4-BE49-F238E27FC236}">
                            <a16:creationId xmlns:a16="http://schemas.microsoft.com/office/drawing/2014/main" id="{C0BCC3AE-7DFE-4E71-A9B5-5AC0F4761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360" y="2388502"/>
                        <a:ext cx="7118350" cy="131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6D685FB6-FD6D-4808-8F41-916F2DC0D931}"/>
              </a:ext>
            </a:extLst>
          </p:cNvPr>
          <p:cNvGraphicFramePr>
            <a:graphicFrameLocks noChangeAspect="1"/>
          </p:cNvGraphicFramePr>
          <p:nvPr>
            <p:extLst>
              <p:ext uri="{D42A27DB-BD31-4B8C-83A1-F6EECF244321}">
                <p14:modId xmlns:p14="http://schemas.microsoft.com/office/powerpoint/2010/main" val="3487324457"/>
              </p:ext>
            </p:extLst>
          </p:nvPr>
        </p:nvGraphicFramePr>
        <p:xfrm>
          <a:off x="904460" y="4377571"/>
          <a:ext cx="7216775" cy="1344612"/>
        </p:xfrm>
        <a:graphic>
          <a:graphicData uri="http://schemas.openxmlformats.org/presentationml/2006/ole">
            <mc:AlternateContent xmlns:mc="http://schemas.openxmlformats.org/markup-compatibility/2006">
              <mc:Choice xmlns:v="urn:schemas-microsoft-com:vml" Requires="v">
                <p:oleObj name="Equation" r:id="rId4" imgW="2489040" imgH="482400" progId="Equation.3">
                  <p:embed/>
                </p:oleObj>
              </mc:Choice>
              <mc:Fallback>
                <p:oleObj name="Equation" r:id="rId4" imgW="2489040" imgH="482400" progId="Equation.3">
                  <p:embed/>
                  <p:pic>
                    <p:nvPicPr>
                      <p:cNvPr id="238600" name="Object 8">
                        <a:extLst>
                          <a:ext uri="{FF2B5EF4-FFF2-40B4-BE49-F238E27FC236}">
                            <a16:creationId xmlns:a16="http://schemas.microsoft.com/office/drawing/2014/main" id="{9EBD81C2-25EB-4814-AE53-3431008A6B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460" y="4377571"/>
                        <a:ext cx="7216775" cy="1344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10">
            <a:extLst>
              <a:ext uri="{FF2B5EF4-FFF2-40B4-BE49-F238E27FC236}">
                <a16:creationId xmlns:a16="http://schemas.microsoft.com/office/drawing/2014/main" id="{13BDAA58-E16D-46AE-8E5F-819D29C0395F}"/>
              </a:ext>
            </a:extLst>
          </p:cNvPr>
          <p:cNvSpPr txBox="1">
            <a:spLocks noChangeArrowheads="1"/>
          </p:cNvSpPr>
          <p:nvPr/>
        </p:nvSpPr>
        <p:spPr bwMode="auto">
          <a:xfrm>
            <a:off x="866360" y="1716989"/>
            <a:ext cx="6629400" cy="51911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pt-BR" sz="2800" b="1"/>
              <a:t>Taxa de Inflação em 1995</a:t>
            </a:r>
          </a:p>
        </p:txBody>
      </p:sp>
      <p:sp>
        <p:nvSpPr>
          <p:cNvPr id="11" name="Text Box 12">
            <a:extLst>
              <a:ext uri="{FF2B5EF4-FFF2-40B4-BE49-F238E27FC236}">
                <a16:creationId xmlns:a16="http://schemas.microsoft.com/office/drawing/2014/main" id="{19F594AD-D800-4627-954F-A4441108FA13}"/>
              </a:ext>
            </a:extLst>
          </p:cNvPr>
          <p:cNvSpPr txBox="1">
            <a:spLocks noChangeArrowheads="1"/>
          </p:cNvSpPr>
          <p:nvPr/>
        </p:nvSpPr>
        <p:spPr bwMode="auto">
          <a:xfrm>
            <a:off x="847310" y="3810833"/>
            <a:ext cx="7766602" cy="51911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pt-BR" sz="2800" b="1" dirty="0"/>
              <a:t>Taxa de </a:t>
            </a:r>
            <a:r>
              <a:rPr lang="en-US" altLang="pt-BR" sz="2800" b="1" dirty="0" err="1"/>
              <a:t>Inflação</a:t>
            </a:r>
            <a:r>
              <a:rPr lang="en-US" altLang="pt-BR" sz="2800" b="1" dirty="0"/>
              <a:t> no </a:t>
            </a:r>
            <a:r>
              <a:rPr lang="en-US" altLang="pt-BR" sz="2800" b="1" dirty="0" err="1"/>
              <a:t>Período</a:t>
            </a:r>
            <a:r>
              <a:rPr lang="en-US" altLang="pt-BR" sz="2800" b="1" dirty="0"/>
              <a:t> 1995-99</a:t>
            </a:r>
          </a:p>
        </p:txBody>
      </p:sp>
      <p:sp>
        <p:nvSpPr>
          <p:cNvPr id="12" name="Rectangle 4">
            <a:extLst>
              <a:ext uri="{FF2B5EF4-FFF2-40B4-BE49-F238E27FC236}">
                <a16:creationId xmlns:a16="http://schemas.microsoft.com/office/drawing/2014/main" id="{04330FE1-ACEE-4157-B5E6-8EA9F50B9731}"/>
              </a:ext>
            </a:extLst>
          </p:cNvPr>
          <p:cNvSpPr>
            <a:spLocks noGrp="1" noChangeArrowheads="1"/>
          </p:cNvSpPr>
          <p:nvPr>
            <p:ph type="title"/>
          </p:nvPr>
        </p:nvSpPr>
        <p:spPr>
          <a:xfrm>
            <a:off x="1853371" y="54668"/>
            <a:ext cx="7118350" cy="785813"/>
          </a:xfrm>
          <a:noFill/>
          <a:ln/>
        </p:spPr>
        <p:txBody>
          <a:bodyPr/>
          <a:lstStyle/>
          <a:p>
            <a:pPr algn="r"/>
            <a:r>
              <a:rPr lang="en-US" altLang="pt-BR" sz="3800" dirty="0" err="1">
                <a:solidFill>
                  <a:schemeClr val="tx1"/>
                </a:solidFill>
                <a:effectLst/>
                <a:latin typeface="Arial" panose="020B0604020202020204" pitchFamily="34" charset="0"/>
                <a:cs typeface="Arial" panose="020B0604020202020204" pitchFamily="34" charset="0"/>
              </a:rPr>
              <a:t>Preço</a:t>
            </a:r>
            <a:r>
              <a:rPr lang="en-US" altLang="pt-BR" sz="3800" dirty="0">
                <a:solidFill>
                  <a:schemeClr val="tx1"/>
                </a:solidFill>
                <a:effectLst/>
                <a:latin typeface="Arial" panose="020B0604020202020204" pitchFamily="34" charset="0"/>
                <a:cs typeface="Arial" panose="020B0604020202020204" pitchFamily="34" charset="0"/>
              </a:rPr>
              <a:t> Real Versus Nominal</a:t>
            </a:r>
          </a:p>
        </p:txBody>
      </p:sp>
      <p:sp>
        <p:nvSpPr>
          <p:cNvPr id="13" name="CaixaDeTexto 12">
            <a:extLst>
              <a:ext uri="{FF2B5EF4-FFF2-40B4-BE49-F238E27FC236}">
                <a16:creationId xmlns:a16="http://schemas.microsoft.com/office/drawing/2014/main" id="{C5365BA1-3A9A-4A75-885D-73E04DB65D37}"/>
              </a:ext>
            </a:extLst>
          </p:cNvPr>
          <p:cNvSpPr txBox="1"/>
          <p:nvPr/>
        </p:nvSpPr>
        <p:spPr>
          <a:xfrm>
            <a:off x="713960" y="5870717"/>
            <a:ext cx="8020050" cy="830997"/>
          </a:xfrm>
          <a:prstGeom prst="rect">
            <a:avLst/>
          </a:prstGeom>
          <a:noFill/>
          <a:ln>
            <a:solidFill>
              <a:schemeClr val="tx1"/>
            </a:solidFill>
          </a:ln>
        </p:spPr>
        <p:txBody>
          <a:bodyPr wrap="square" rtlCol="0">
            <a:spAutoFit/>
          </a:bodyPr>
          <a:lstStyle/>
          <a:p>
            <a:pPr algn="just"/>
            <a:r>
              <a:rPr lang="pt-BR" sz="2400" dirty="0">
                <a:latin typeface="Arial" panose="020B0604020202020204" pitchFamily="34" charset="0"/>
                <a:cs typeface="Arial" panose="020B0604020202020204" pitchFamily="34" charset="0"/>
              </a:rPr>
              <a:t>Para calcularmos a taxa de variação (inflação) em </a:t>
            </a:r>
            <a:r>
              <a:rPr lang="pt-BR" sz="2400" i="1" dirty="0">
                <a:latin typeface="Arial" panose="020B0604020202020204" pitchFamily="34" charset="0"/>
                <a:cs typeface="Arial" panose="020B0604020202020204" pitchFamily="34" charset="0"/>
              </a:rPr>
              <a:t>n</a:t>
            </a:r>
            <a:r>
              <a:rPr lang="pt-BR" sz="2400" dirty="0">
                <a:latin typeface="Arial" panose="020B0604020202020204" pitchFamily="34" charset="0"/>
                <a:cs typeface="Arial" panose="020B0604020202020204" pitchFamily="34" charset="0"/>
              </a:rPr>
              <a:t> períodos precisamos de </a:t>
            </a:r>
            <a:r>
              <a:rPr lang="pt-BR" sz="2400" i="1" dirty="0">
                <a:latin typeface="Arial" panose="020B0604020202020204" pitchFamily="34" charset="0"/>
                <a:cs typeface="Arial" panose="020B0604020202020204" pitchFamily="34" charset="0"/>
              </a:rPr>
              <a:t>n+1</a:t>
            </a:r>
            <a:r>
              <a:rPr lang="pt-BR" sz="2400" dirty="0">
                <a:latin typeface="Arial" panose="020B0604020202020204" pitchFamily="34" charset="0"/>
                <a:cs typeface="Arial" panose="020B0604020202020204" pitchFamily="34" charset="0"/>
              </a:rPr>
              <a:t> observações do índice.</a:t>
            </a:r>
          </a:p>
        </p:txBody>
      </p:sp>
      <p:sp>
        <p:nvSpPr>
          <p:cNvPr id="14" name="Seta: Curva para a Direita 13">
            <a:extLst>
              <a:ext uri="{FF2B5EF4-FFF2-40B4-BE49-F238E27FC236}">
                <a16:creationId xmlns:a16="http://schemas.microsoft.com/office/drawing/2014/main" id="{281343DA-A406-421A-A65B-72A1CDDA6F54}"/>
              </a:ext>
            </a:extLst>
          </p:cNvPr>
          <p:cNvSpPr/>
          <p:nvPr/>
        </p:nvSpPr>
        <p:spPr>
          <a:xfrm>
            <a:off x="142946" y="4965843"/>
            <a:ext cx="514499" cy="1527722"/>
          </a:xfrm>
          <a:prstGeom prst="curved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0358176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F98E3B5-8032-426C-B846-003CF554D6DB}"/>
              </a:ext>
            </a:extLst>
          </p:cNvPr>
          <p:cNvSpPr txBox="1">
            <a:spLocks noChangeArrowheads="1"/>
          </p:cNvSpPr>
          <p:nvPr/>
        </p:nvSpPr>
        <p:spPr>
          <a:xfrm>
            <a:off x="209550" y="981630"/>
            <a:ext cx="11772900" cy="2936875"/>
          </a:xfrm>
          <a:noFill/>
          <a:ln/>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algn="just">
              <a:buClr>
                <a:schemeClr val="tx1"/>
              </a:buClr>
              <a:buSzPct val="101000"/>
              <a:buFont typeface="Wingdings" panose="05000000000000000000" pitchFamily="2" charset="2"/>
              <a:buChar char="§"/>
            </a:pPr>
            <a:r>
              <a:rPr lang="en-US" altLang="pt-BR" sz="2800" b="1" dirty="0" err="1">
                <a:latin typeface="Arial" panose="020B0604020202020204" pitchFamily="34" charset="0"/>
                <a:cs typeface="Arial" panose="020B0604020202020204" pitchFamily="34" charset="0"/>
              </a:rPr>
              <a:t>Calculando</a:t>
            </a:r>
            <a:r>
              <a:rPr lang="en-US" altLang="pt-BR" sz="2800" b="1" dirty="0">
                <a:latin typeface="Arial" panose="020B0604020202020204" pitchFamily="34" charset="0"/>
                <a:cs typeface="Arial" panose="020B0604020202020204" pitchFamily="34" charset="0"/>
              </a:rPr>
              <a:t> </a:t>
            </a:r>
            <a:r>
              <a:rPr lang="en-US" altLang="pt-BR" sz="2800" b="1" dirty="0" err="1">
                <a:latin typeface="Arial" panose="020B0604020202020204" pitchFamily="34" charset="0"/>
                <a:cs typeface="Arial" panose="020B0604020202020204" pitchFamily="34" charset="0"/>
              </a:rPr>
              <a:t>os</a:t>
            </a:r>
            <a:r>
              <a:rPr lang="en-US" altLang="pt-BR" sz="2800" b="1" dirty="0">
                <a:latin typeface="Arial" panose="020B0604020202020204" pitchFamily="34" charset="0"/>
                <a:cs typeface="Arial" panose="020B0604020202020204" pitchFamily="34" charset="0"/>
              </a:rPr>
              <a:t> </a:t>
            </a:r>
            <a:r>
              <a:rPr lang="en-US" altLang="pt-BR" sz="2800" b="1" dirty="0" err="1">
                <a:latin typeface="Arial" panose="020B0604020202020204" pitchFamily="34" charset="0"/>
                <a:cs typeface="Arial" panose="020B0604020202020204" pitchFamily="34" charset="0"/>
              </a:rPr>
              <a:t>Preços</a:t>
            </a:r>
            <a:r>
              <a:rPr lang="en-US" altLang="pt-BR" sz="2800" b="1" dirty="0">
                <a:latin typeface="Arial" panose="020B0604020202020204" pitchFamily="34" charset="0"/>
                <a:cs typeface="Arial" panose="020B0604020202020204" pitchFamily="34" charset="0"/>
              </a:rPr>
              <a:t> Reais</a:t>
            </a:r>
          </a:p>
          <a:p>
            <a:pPr lvl="1" algn="just">
              <a:buClr>
                <a:schemeClr val="tx1"/>
              </a:buClr>
              <a:buSzPct val="101000"/>
              <a:buFont typeface="Wingdings" panose="05000000000000000000" pitchFamily="2" charset="2"/>
              <a:buChar char="§"/>
            </a:pPr>
            <a:r>
              <a:rPr lang="pt-BR" altLang="pt-BR" sz="2800" dirty="0">
                <a:latin typeface="Arial" panose="020B0604020202020204" pitchFamily="34" charset="0"/>
                <a:cs typeface="Arial" panose="020B0604020202020204" pitchFamily="34" charset="0"/>
              </a:rPr>
              <a:t>Utilizando o índice de preços ao consumidor podemos descontar  a  taxa  de  inflação  de  um  preço  nominal (valor monetário em moeda corrente).</a:t>
            </a:r>
          </a:p>
          <a:p>
            <a:pPr lvl="1" algn="just">
              <a:buClr>
                <a:schemeClr val="tx1"/>
              </a:buClr>
              <a:buSzPct val="101000"/>
              <a:buFont typeface="Wingdings" panose="05000000000000000000" pitchFamily="2" charset="2"/>
              <a:buChar char="§"/>
            </a:pPr>
            <a:r>
              <a:rPr lang="pt-BR" altLang="pt-BR" sz="2800" dirty="0">
                <a:latin typeface="Arial" panose="020B0604020202020204" pitchFamily="34" charset="0"/>
                <a:cs typeface="Arial" panose="020B0604020202020204" pitchFamily="34" charset="0"/>
              </a:rPr>
              <a:t>Descontando  a inflação de um preço nominal temos o seu valor real (preço real).</a:t>
            </a:r>
          </a:p>
          <a:p>
            <a:pPr algn="just">
              <a:buClr>
                <a:schemeClr val="tx1"/>
              </a:buClr>
              <a:buSzPct val="101000"/>
              <a:buFont typeface="Wingdings" panose="05000000000000000000" pitchFamily="2" charset="2"/>
              <a:buChar char="§"/>
            </a:pPr>
            <a:endParaRPr lang="en-US" altLang="pt-BR" sz="2800" dirty="0">
              <a:latin typeface="Arial" panose="020B0604020202020204" pitchFamily="34" charset="0"/>
              <a:cs typeface="Arial" panose="020B0604020202020204" pitchFamily="34" charset="0"/>
            </a:endParaRPr>
          </a:p>
        </p:txBody>
      </p:sp>
      <p:grpSp>
        <p:nvGrpSpPr>
          <p:cNvPr id="5" name="Group 10">
            <a:extLst>
              <a:ext uri="{FF2B5EF4-FFF2-40B4-BE49-F238E27FC236}">
                <a16:creationId xmlns:a16="http://schemas.microsoft.com/office/drawing/2014/main" id="{21DD0606-13D1-45D7-9256-542973672A4E}"/>
              </a:ext>
            </a:extLst>
          </p:cNvPr>
          <p:cNvGrpSpPr>
            <a:grpSpLocks/>
          </p:cNvGrpSpPr>
          <p:nvPr/>
        </p:nvGrpSpPr>
        <p:grpSpPr bwMode="auto">
          <a:xfrm>
            <a:off x="1097446" y="3918023"/>
            <a:ext cx="8793163" cy="1528762"/>
            <a:chOff x="300" y="2156"/>
            <a:chExt cx="5178" cy="889"/>
          </a:xfrm>
          <a:solidFill>
            <a:schemeClr val="bg1">
              <a:lumMod val="95000"/>
            </a:schemeClr>
          </a:solidFill>
        </p:grpSpPr>
        <p:sp>
          <p:nvSpPr>
            <p:cNvPr id="6" name="Rectangle 8">
              <a:extLst>
                <a:ext uri="{FF2B5EF4-FFF2-40B4-BE49-F238E27FC236}">
                  <a16:creationId xmlns:a16="http://schemas.microsoft.com/office/drawing/2014/main" id="{B251EE22-FE21-4EB7-83E8-696C051E9529}"/>
                </a:ext>
              </a:extLst>
            </p:cNvPr>
            <p:cNvSpPr>
              <a:spLocks noChangeArrowheads="1"/>
            </p:cNvSpPr>
            <p:nvPr/>
          </p:nvSpPr>
          <p:spPr bwMode="auto">
            <a:xfrm>
              <a:off x="300" y="2156"/>
              <a:ext cx="5178" cy="889"/>
            </a:xfrm>
            <a:prstGeom prst="rect">
              <a:avLst/>
            </a:prstGeom>
            <a:grpFill/>
            <a:ln w="12700">
              <a:solidFill>
                <a:schemeClr val="tx1"/>
              </a:solidFill>
              <a:miter lim="800000"/>
              <a:headEnd/>
              <a:tailEnd/>
            </a:ln>
            <a:effectLst>
              <a:outerShdw dist="107763" dir="2700000" algn="ctr" rotWithShape="0">
                <a:srgbClr val="B2B2B2"/>
              </a:outerShdw>
            </a:effectLst>
          </p:spPr>
          <p:txBody>
            <a:bodyPr wrap="none" anchor="ctr"/>
            <a:lstStyle/>
            <a:p>
              <a:endParaRPr lang="pt-BR"/>
            </a:p>
          </p:txBody>
        </p:sp>
        <p:graphicFrame>
          <p:nvGraphicFramePr>
            <p:cNvPr id="7" name="Object 6">
              <a:extLst>
                <a:ext uri="{FF2B5EF4-FFF2-40B4-BE49-F238E27FC236}">
                  <a16:creationId xmlns:a16="http://schemas.microsoft.com/office/drawing/2014/main" id="{52EDFD9E-F564-45A1-AC5F-6B34B492B59A}"/>
                </a:ext>
              </a:extLst>
            </p:cNvPr>
            <p:cNvGraphicFramePr>
              <a:graphicFrameLocks noChangeAspect="1"/>
            </p:cNvGraphicFramePr>
            <p:nvPr>
              <p:extLst>
                <p:ext uri="{D42A27DB-BD31-4B8C-83A1-F6EECF244321}">
                  <p14:modId xmlns:p14="http://schemas.microsoft.com/office/powerpoint/2010/main" val="2153002361"/>
                </p:ext>
              </p:extLst>
            </p:nvPr>
          </p:nvGraphicFramePr>
          <p:xfrm>
            <a:off x="433" y="2239"/>
            <a:ext cx="4945" cy="678"/>
          </p:xfrm>
          <a:graphic>
            <a:graphicData uri="http://schemas.openxmlformats.org/presentationml/2006/ole">
              <mc:AlternateContent xmlns:mc="http://schemas.openxmlformats.org/markup-compatibility/2006">
                <mc:Choice xmlns:v="urn:schemas-microsoft-com:vml" Requires="v">
                  <p:oleObj name="Equation" r:id="rId2" imgW="3149280" imgH="431640" progId="Equation.3">
                    <p:embed/>
                  </p:oleObj>
                </mc:Choice>
                <mc:Fallback>
                  <p:oleObj name="Equation" r:id="rId2" imgW="3149280" imgH="431640" progId="Equation.3">
                    <p:embed/>
                    <p:pic>
                      <p:nvPicPr>
                        <p:cNvPr id="190470" name="Object 6">
                          <a:extLst>
                            <a:ext uri="{FF2B5EF4-FFF2-40B4-BE49-F238E27FC236}">
                              <a16:creationId xmlns:a16="http://schemas.microsoft.com/office/drawing/2014/main" id="{D09D6603-BF9D-46BA-A03B-C11B3DD37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 y="2239"/>
                          <a:ext cx="4945" cy="678"/>
                        </a:xfrm>
                        <a:prstGeom prst="rect">
                          <a:avLst/>
                        </a:prstGeom>
                        <a:solidFill>
                          <a:schemeClr val="bg1">
                            <a:lumMod val="95000"/>
                          </a:schemeClr>
                        </a:solidFill>
                        <a:ln>
                          <a:noFill/>
                        </a:ln>
                        <a:effectLst/>
                      </p:spPr>
                    </p:pic>
                  </p:oleObj>
                </mc:Fallback>
              </mc:AlternateContent>
            </a:graphicData>
          </a:graphic>
        </p:graphicFrame>
      </p:grpSp>
      <p:sp>
        <p:nvSpPr>
          <p:cNvPr id="8" name="Text Box 7">
            <a:extLst>
              <a:ext uri="{FF2B5EF4-FFF2-40B4-BE49-F238E27FC236}">
                <a16:creationId xmlns:a16="http://schemas.microsoft.com/office/drawing/2014/main" id="{05F31E7F-2329-49E9-8FF4-C4F34AD9942E}"/>
              </a:ext>
            </a:extLst>
          </p:cNvPr>
          <p:cNvSpPr txBox="1">
            <a:spLocks noChangeArrowheads="1"/>
          </p:cNvSpPr>
          <p:nvPr/>
        </p:nvSpPr>
        <p:spPr bwMode="auto">
          <a:xfrm>
            <a:off x="1367321" y="4737173"/>
            <a:ext cx="1827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sz="1600" b="1">
                <a:latin typeface="Arial" panose="020B0604020202020204" pitchFamily="34" charset="0"/>
              </a:rPr>
              <a:t>(Ano Base = 100)</a:t>
            </a:r>
          </a:p>
        </p:txBody>
      </p:sp>
      <p:sp>
        <p:nvSpPr>
          <p:cNvPr id="9" name="Rectangle 4">
            <a:extLst>
              <a:ext uri="{FF2B5EF4-FFF2-40B4-BE49-F238E27FC236}">
                <a16:creationId xmlns:a16="http://schemas.microsoft.com/office/drawing/2014/main" id="{C841320D-4B5A-4807-8B36-68C4E31BE7BE}"/>
              </a:ext>
            </a:extLst>
          </p:cNvPr>
          <p:cNvSpPr>
            <a:spLocks noGrp="1" noChangeArrowheads="1"/>
          </p:cNvSpPr>
          <p:nvPr>
            <p:ph type="title"/>
          </p:nvPr>
        </p:nvSpPr>
        <p:spPr>
          <a:xfrm>
            <a:off x="1853371" y="160684"/>
            <a:ext cx="7118350" cy="785813"/>
          </a:xfrm>
          <a:noFill/>
          <a:ln/>
        </p:spPr>
        <p:txBody>
          <a:bodyPr/>
          <a:lstStyle/>
          <a:p>
            <a:pPr algn="r"/>
            <a:r>
              <a:rPr lang="en-US" altLang="pt-BR" sz="3800" dirty="0" err="1">
                <a:solidFill>
                  <a:schemeClr val="tx1"/>
                </a:solidFill>
                <a:effectLst/>
                <a:latin typeface="Arial" panose="020B0604020202020204" pitchFamily="34" charset="0"/>
                <a:cs typeface="Arial" panose="020B0604020202020204" pitchFamily="34" charset="0"/>
              </a:rPr>
              <a:t>Preço</a:t>
            </a:r>
            <a:r>
              <a:rPr lang="en-US" altLang="pt-BR" sz="3800" dirty="0">
                <a:solidFill>
                  <a:schemeClr val="tx1"/>
                </a:solidFill>
                <a:effectLst/>
                <a:latin typeface="Arial" panose="020B0604020202020204" pitchFamily="34" charset="0"/>
                <a:cs typeface="Arial" panose="020B0604020202020204" pitchFamily="34" charset="0"/>
              </a:rPr>
              <a:t> Real Versus Nominal</a:t>
            </a:r>
          </a:p>
        </p:txBody>
      </p:sp>
    </p:spTree>
    <p:extLst>
      <p:ext uri="{BB962C8B-B14F-4D97-AF65-F5344CB8AC3E}">
        <p14:creationId xmlns:p14="http://schemas.microsoft.com/office/powerpoint/2010/main" val="82474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C9FA4D97-7927-45E0-A1C7-F3FA6C94CC73}"/>
              </a:ext>
            </a:extLst>
          </p:cNvPr>
          <p:cNvSpPr txBox="1"/>
          <p:nvPr/>
        </p:nvSpPr>
        <p:spPr>
          <a:xfrm>
            <a:off x="132522" y="218090"/>
            <a:ext cx="11873947" cy="6555641"/>
          </a:xfrm>
          <a:prstGeom prst="rect">
            <a:avLst/>
          </a:prstGeom>
          <a:noFill/>
        </p:spPr>
        <p:txBody>
          <a:bodyPr wrap="square">
            <a:spAutoFit/>
          </a:bodyPr>
          <a:lstStyle/>
          <a:p>
            <a:pPr marL="457200" indent="-457200" algn="just">
              <a:buFont typeface="Wingdings" panose="05000000000000000000" pitchFamily="2" charset="2"/>
              <a:buChar char="§"/>
            </a:pPr>
            <a:r>
              <a:rPr lang="pt-BR" sz="2800" b="0" i="0" dirty="0">
                <a:solidFill>
                  <a:srgbClr val="000000"/>
                </a:solidFill>
                <a:effectLst/>
                <a:latin typeface="Arial" panose="020B0604020202020204" pitchFamily="34" charset="0"/>
                <a:cs typeface="Arial" panose="020B0604020202020204" pitchFamily="34" charset="0"/>
              </a:rPr>
              <a:t>Os aspectos relevantes da atividade econômica são as</a:t>
            </a:r>
            <a:r>
              <a:rPr lang="pt-BR" sz="2800" dirty="0">
                <a:solidFill>
                  <a:srgbClr val="000000"/>
                </a:solidFill>
                <a:latin typeface="Arial" panose="020B0604020202020204" pitchFamily="34" charset="0"/>
                <a:cs typeface="Arial" panose="020B0604020202020204" pitchFamily="34" charset="0"/>
              </a:rPr>
              <a:t> </a:t>
            </a:r>
            <a:r>
              <a:rPr lang="pt-BR" sz="2800" b="0" i="0" dirty="0">
                <a:solidFill>
                  <a:srgbClr val="000000"/>
                </a:solidFill>
                <a:effectLst/>
                <a:latin typeface="Arial" panose="020B0604020202020204" pitchFamily="34" charset="0"/>
                <a:cs typeface="Arial" panose="020B0604020202020204" pitchFamily="34" charset="0"/>
              </a:rPr>
              <a:t>transações monetárias que decorrem do processo de produção.</a:t>
            </a:r>
          </a:p>
          <a:p>
            <a:pPr marL="914400" lvl="1" indent="-457200" algn="just">
              <a:buFont typeface="Wingdings" panose="05000000000000000000" pitchFamily="2" charset="2"/>
              <a:buChar char="§"/>
            </a:pPr>
            <a:r>
              <a:rPr lang="pt-BR" sz="2800" dirty="0">
                <a:solidFill>
                  <a:srgbClr val="000000"/>
                </a:solidFill>
                <a:latin typeface="Arial" panose="020B0604020202020204" pitchFamily="34" charset="0"/>
                <a:cs typeface="Arial" panose="020B0604020202020204" pitchFamily="34" charset="0"/>
              </a:rPr>
              <a:t>A agregação da produção é realizada utilizando a moeda.</a:t>
            </a:r>
          </a:p>
          <a:p>
            <a:pPr marL="1371600" lvl="2" indent="-457200" algn="just">
              <a:buFont typeface="Wingdings" panose="05000000000000000000" pitchFamily="2" charset="2"/>
              <a:buChar char="§"/>
            </a:pPr>
            <a:r>
              <a:rPr lang="pt-BR" sz="2800" b="0" i="0" dirty="0">
                <a:solidFill>
                  <a:srgbClr val="000000"/>
                </a:solidFill>
                <a:effectLst/>
                <a:latin typeface="Arial" panose="020B0604020202020204" pitchFamily="34" charset="0"/>
                <a:cs typeface="Arial" panose="020B0604020202020204" pitchFamily="34" charset="0"/>
              </a:rPr>
              <a:t>Como somar bananas com cimento ?</a:t>
            </a:r>
            <a:endParaRPr lang="pt-BR" sz="2800" dirty="0">
              <a:solidFill>
                <a:srgbClr val="00000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pt-BR" sz="2800" i="0" dirty="0">
                <a:solidFill>
                  <a:srgbClr val="000000"/>
                </a:solidFill>
                <a:effectLst/>
                <a:latin typeface="Arial" panose="020B0604020202020204" pitchFamily="34" charset="0"/>
                <a:cs typeface="Arial" panose="020B0604020202020204" pitchFamily="34" charset="0"/>
              </a:rPr>
              <a:t>Nem todos os aspectos da atividade econômica são contabilizados, apesar de terem impacto </a:t>
            </a:r>
            <a:r>
              <a:rPr lang="pt-BR" sz="2800" dirty="0">
                <a:solidFill>
                  <a:srgbClr val="000000"/>
                </a:solidFill>
                <a:latin typeface="Arial" panose="020B0604020202020204" pitchFamily="34" charset="0"/>
                <a:cs typeface="Arial" panose="020B0604020202020204" pitchFamily="34" charset="0"/>
              </a:rPr>
              <a:t>sobre o</a:t>
            </a:r>
            <a:r>
              <a:rPr lang="pt-BR" sz="2800" i="0" dirty="0">
                <a:solidFill>
                  <a:srgbClr val="000000"/>
                </a:solidFill>
                <a:effectLst/>
                <a:latin typeface="Arial" panose="020B0604020202020204" pitchFamily="34" charset="0"/>
                <a:cs typeface="Arial" panose="020B0604020202020204" pitchFamily="34" charset="0"/>
              </a:rPr>
              <a:t> bem-estar da população.</a:t>
            </a:r>
            <a:endParaRPr lang="pt-BR" sz="2800" dirty="0">
              <a:solidFill>
                <a:srgbClr val="000000"/>
              </a:solidFill>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
            </a:pPr>
            <a:r>
              <a:rPr lang="pt-BR" sz="2800" i="0" dirty="0">
                <a:solidFill>
                  <a:srgbClr val="000000"/>
                </a:solidFill>
                <a:effectLst/>
                <a:latin typeface="Arial" panose="020B0604020202020204" pitchFamily="34" charset="0"/>
                <a:cs typeface="Arial" panose="020B0604020202020204" pitchFamily="34" charset="0"/>
              </a:rPr>
              <a:t>A poluição, por exemplo, consequência da atividade produtiva, ilustra essa situação.</a:t>
            </a:r>
          </a:p>
          <a:p>
            <a:pPr marL="1371600" lvl="2" indent="-457200" algn="just">
              <a:buFont typeface="Wingdings" panose="05000000000000000000" pitchFamily="2" charset="2"/>
              <a:buChar char="§"/>
            </a:pPr>
            <a:r>
              <a:rPr lang="pt-BR" sz="2800" dirty="0">
                <a:solidFill>
                  <a:srgbClr val="000000"/>
                </a:solidFill>
                <a:latin typeface="Arial" panose="020B0604020202020204" pitchFamily="34" charset="0"/>
                <a:cs typeface="Arial" panose="020B0604020202020204" pitchFamily="34" charset="0"/>
              </a:rPr>
              <a:t>Lembre-se: </a:t>
            </a:r>
            <a:r>
              <a:rPr lang="en-US" sz="2800" dirty="0" err="1">
                <a:solidFill>
                  <a:srgbClr val="000000"/>
                </a:solidFill>
                <a:latin typeface="Arial" panose="020B0604020202020204" pitchFamily="34" charset="0"/>
                <a:cs typeface="Arial" panose="020B0604020202020204" pitchFamily="34" charset="0"/>
              </a:rPr>
              <a:t>e</a:t>
            </a:r>
            <a:r>
              <a:rPr lang="en-US" sz="2800" dirty="0" err="1">
                <a:latin typeface="Arial" panose="020B0604020202020204" pitchFamily="34" charset="0"/>
                <a:cs typeface="Arial" panose="020B0604020202020204" pitchFamily="34" charset="0"/>
              </a:rPr>
              <a:t>xternalidades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ocorrem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quando</a:t>
            </a:r>
            <a:r>
              <a:rPr lang="en-US" sz="2800" dirty="0">
                <a:latin typeface="Arial" panose="020B0604020202020204" pitchFamily="34" charset="0"/>
                <a:cs typeface="Arial" panose="020B0604020202020204" pitchFamily="34" charset="0"/>
              </a:rPr>
              <a:t> as </a:t>
            </a:r>
            <a:r>
              <a:rPr lang="en-US" sz="2800" dirty="0" err="1">
                <a:latin typeface="Arial" panose="020B0604020202020204" pitchFamily="34" charset="0"/>
                <a:cs typeface="Arial" panose="020B0604020202020204" pitchFamily="34" charset="0"/>
              </a:rPr>
              <a:t>ações</a:t>
            </a:r>
            <a:r>
              <a:rPr lang="en-US" sz="2800" dirty="0">
                <a:latin typeface="Arial" panose="020B0604020202020204" pitchFamily="34" charset="0"/>
                <a:cs typeface="Arial" panose="020B0604020202020204" pitchFamily="34" charset="0"/>
              </a:rPr>
              <a:t> de um </a:t>
            </a:r>
            <a:r>
              <a:rPr lang="en-US" sz="2800" dirty="0" err="1">
                <a:latin typeface="Arial" panose="020B0604020202020204" pitchFamily="34" charset="0"/>
                <a:cs typeface="Arial" panose="020B0604020202020204" pitchFamily="34" charset="0"/>
              </a:rPr>
              <a:t>agente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econômico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impactam</a:t>
            </a:r>
            <a:r>
              <a:rPr lang="en-US" sz="2800" dirty="0">
                <a:latin typeface="Arial" panose="020B0604020202020204" pitchFamily="34" charset="0"/>
                <a:cs typeface="Arial" panose="020B0604020202020204" pitchFamily="34" charset="0"/>
              </a:rPr>
              <a:t> outro(s) </a:t>
            </a:r>
            <a:r>
              <a:rPr lang="en-US" sz="2800" dirty="0" err="1">
                <a:latin typeface="Arial" panose="020B0604020202020204" pitchFamily="34" charset="0"/>
                <a:cs typeface="Arial" panose="020B0604020202020204" pitchFamily="34" charset="0"/>
              </a:rPr>
              <a:t>agente</a:t>
            </a:r>
            <a:r>
              <a:rPr lang="en-US" sz="2800" dirty="0">
                <a:latin typeface="Arial" panose="020B0604020202020204" pitchFamily="34" charset="0"/>
                <a:cs typeface="Arial" panose="020B0604020202020204" pitchFamily="34" charset="0"/>
              </a:rPr>
              <a:t>(s) </a:t>
            </a:r>
            <a:r>
              <a:rPr lang="en-US" sz="2800" dirty="0" err="1">
                <a:latin typeface="Arial" panose="020B0604020202020204" pitchFamily="34" charset="0"/>
                <a:cs typeface="Arial" panose="020B0604020202020204" pitchFamily="34" charset="0"/>
              </a:rPr>
              <a:t>econômico</a:t>
            </a:r>
            <a:r>
              <a:rPr lang="en-US" sz="2800" dirty="0">
                <a:latin typeface="Arial" panose="020B0604020202020204" pitchFamily="34" charset="0"/>
                <a:cs typeface="Arial" panose="020B0604020202020204" pitchFamily="34" charset="0"/>
              </a:rPr>
              <a:t>(s) de forma </a:t>
            </a:r>
            <a:r>
              <a:rPr lang="en-US" sz="2800" dirty="0" err="1">
                <a:latin typeface="Arial" panose="020B0604020202020204" pitchFamily="34" charset="0"/>
                <a:cs typeface="Arial" panose="020B0604020202020204" pitchFamily="34" charset="0"/>
              </a:rPr>
              <a:t>não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refletida</a:t>
            </a:r>
            <a:r>
              <a:rPr lang="en-US" sz="2800" dirty="0">
                <a:latin typeface="Arial" panose="020B0604020202020204" pitchFamily="34" charset="0"/>
                <a:cs typeface="Arial" panose="020B0604020202020204" pitchFamily="34" charset="0"/>
              </a:rPr>
              <a:t>(s) </a:t>
            </a:r>
            <a:r>
              <a:rPr lang="en-US" sz="2800" dirty="0" err="1">
                <a:latin typeface="Arial" panose="020B0604020202020204" pitchFamily="34" charset="0"/>
                <a:cs typeface="Arial" panose="020B0604020202020204" pitchFamily="34" charset="0"/>
              </a:rPr>
              <a:t>nas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transações</a:t>
            </a:r>
            <a:r>
              <a:rPr lang="en-US" sz="2800" dirty="0">
                <a:latin typeface="Arial" panose="020B0604020202020204" pitchFamily="34" charset="0"/>
                <a:cs typeface="Arial" panose="020B0604020202020204" pitchFamily="34" charset="0"/>
              </a:rPr>
              <a:t> de mercado. </a:t>
            </a:r>
          </a:p>
          <a:p>
            <a:pPr marL="1371600" lvl="2" indent="-457200" algn="just">
              <a:buFont typeface="Wingdings" panose="05000000000000000000" pitchFamily="2" charset="2"/>
              <a:buChar char="§"/>
            </a:pPr>
            <a:r>
              <a:rPr lang="en-US" sz="2800" dirty="0" err="1">
                <a:latin typeface="Arial" panose="020B0604020202020204" pitchFamily="34" charset="0"/>
                <a:cs typeface="Arial" panose="020B0604020202020204" pitchFamily="34" charset="0"/>
              </a:rPr>
              <a:t>Existe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Impacto</a:t>
            </a:r>
            <a:r>
              <a:rPr lang="en-US" sz="2800" dirty="0">
                <a:latin typeface="Arial" panose="020B0604020202020204" pitchFamily="34" charset="0"/>
                <a:cs typeface="Arial" panose="020B0604020202020204" pitchFamily="34" charset="0"/>
              </a:rPr>
              <a:t> das </a:t>
            </a:r>
            <a:r>
              <a:rPr lang="en-US" sz="2800" dirty="0" err="1">
                <a:latin typeface="Arial" panose="020B0604020202020204" pitchFamily="34" charset="0"/>
                <a:cs typeface="Arial" panose="020B0604020202020204" pitchFamily="34" charset="0"/>
              </a:rPr>
              <a:t>ações</a:t>
            </a:r>
            <a:r>
              <a:rPr lang="en-US" sz="2800" dirty="0">
                <a:latin typeface="Arial" panose="020B0604020202020204" pitchFamily="34" charset="0"/>
                <a:cs typeface="Arial" panose="020B0604020202020204" pitchFamily="34" charset="0"/>
              </a:rPr>
              <a:t> de um </a:t>
            </a:r>
            <a:r>
              <a:rPr lang="en-US" sz="2800" dirty="0" err="1">
                <a:latin typeface="Arial" panose="020B0604020202020204" pitchFamily="34" charset="0"/>
                <a:cs typeface="Arial" panose="020B0604020202020204" pitchFamily="34" charset="0"/>
              </a:rPr>
              <a:t>agente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sobre</a:t>
            </a:r>
            <a:r>
              <a:rPr lang="en-US" sz="2800" dirty="0">
                <a:latin typeface="Arial" panose="020B0604020202020204" pitchFamily="34" charset="0"/>
                <a:cs typeface="Arial" panose="020B0604020202020204" pitchFamily="34" charset="0"/>
              </a:rPr>
              <a:t> o </a:t>
            </a:r>
            <a:r>
              <a:rPr lang="en-US" sz="2800" dirty="0" err="1">
                <a:latin typeface="Arial" panose="020B0604020202020204" pitchFamily="34" charset="0"/>
                <a:cs typeface="Arial" panose="020B0604020202020204" pitchFamily="34" charset="0"/>
              </a:rPr>
              <a:t>bem-estar</a:t>
            </a:r>
            <a:r>
              <a:rPr lang="en-US" sz="2800" dirty="0">
                <a:latin typeface="Arial" panose="020B0604020202020204" pitchFamily="34" charset="0"/>
                <a:cs typeface="Arial" panose="020B0604020202020204" pitchFamily="34" charset="0"/>
              </a:rPr>
              <a:t> de outro(s) </a:t>
            </a:r>
            <a:r>
              <a:rPr lang="en-US" sz="2800" dirty="0" err="1">
                <a:latin typeface="Arial" panose="020B0604020202020204" pitchFamily="34" charset="0"/>
                <a:cs typeface="Arial" panose="020B0604020202020204" pitchFamily="34" charset="0"/>
              </a:rPr>
              <a:t>agente</a:t>
            </a:r>
            <a:r>
              <a:rPr lang="en-US" sz="2800" dirty="0">
                <a:latin typeface="Arial" panose="020B0604020202020204" pitchFamily="34" charset="0"/>
                <a:cs typeface="Arial" panose="020B0604020202020204" pitchFamily="34" charset="0"/>
              </a:rPr>
              <a:t>(s), que </a:t>
            </a:r>
            <a:r>
              <a:rPr lang="en-US" sz="2800" dirty="0" err="1">
                <a:latin typeface="Arial" panose="020B0604020202020204" pitchFamily="34" charset="0"/>
                <a:cs typeface="Arial" panose="020B0604020202020204" pitchFamily="34" charset="0"/>
              </a:rPr>
              <a:t>não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toma</a:t>
            </a:r>
            <a:r>
              <a:rPr lang="en-US" sz="2800" dirty="0">
                <a:latin typeface="Arial" panose="020B0604020202020204" pitchFamily="34" charset="0"/>
                <a:cs typeface="Arial" panose="020B0604020202020204" pitchFamily="34" charset="0"/>
              </a:rPr>
              <a:t>(m) </a:t>
            </a:r>
            <a:r>
              <a:rPr lang="en-US" sz="2800" dirty="0" err="1">
                <a:latin typeface="Arial" panose="020B0604020202020204" pitchFamily="34" charset="0"/>
                <a:cs typeface="Arial" panose="020B0604020202020204" pitchFamily="34" charset="0"/>
              </a:rPr>
              <a:t>parte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ação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compensação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pelo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impacto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sofrido</a:t>
            </a:r>
            <a:r>
              <a:rPr lang="en-US" sz="2800" dirty="0">
                <a:latin typeface="Arial" panose="020B0604020202020204" pitchFamily="34" charset="0"/>
                <a:cs typeface="Arial" panose="020B0604020202020204" pitchFamily="34" charset="0"/>
              </a:rPr>
              <a:t>.</a:t>
            </a:r>
          </a:p>
          <a:p>
            <a:pPr marL="1371600" lvl="2" indent="-457200" algn="just">
              <a:buFont typeface="Wingdings" panose="05000000000000000000" pitchFamily="2" charset="2"/>
              <a:buChar char="§"/>
            </a:pPr>
            <a:r>
              <a:rPr lang="en-US" sz="2800" dirty="0">
                <a:latin typeface="Arial" panose="020B0604020202020204" pitchFamily="34" charset="0"/>
                <a:cs typeface="Arial" panose="020B0604020202020204" pitchFamily="34" charset="0"/>
              </a:rPr>
              <a:t>A </a:t>
            </a:r>
            <a:r>
              <a:rPr lang="en-US" sz="2800" dirty="0" err="1">
                <a:latin typeface="Arial" panose="020B0604020202020204" pitchFamily="34" charset="0"/>
                <a:cs typeface="Arial" panose="020B0604020202020204" pitchFamily="34" charset="0"/>
              </a:rPr>
              <a:t>externalidade</a:t>
            </a:r>
            <a:r>
              <a:rPr lang="en-US" sz="2800" dirty="0">
                <a:latin typeface="Arial" panose="020B0604020202020204" pitchFamily="34" charset="0"/>
                <a:cs typeface="Arial" panose="020B0604020202020204" pitchFamily="34" charset="0"/>
              </a:rPr>
              <a:t> é </a:t>
            </a:r>
            <a:r>
              <a:rPr lang="en-US" sz="2800" dirty="0" err="1">
                <a:latin typeface="Arial" panose="020B0604020202020204" pitchFamily="34" charset="0"/>
                <a:cs typeface="Arial" panose="020B0604020202020204" pitchFamily="34" charset="0"/>
              </a:rPr>
              <a:t>considerada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uma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falha</a:t>
            </a:r>
            <a:r>
              <a:rPr lang="en-US" sz="2800" dirty="0">
                <a:latin typeface="Arial" panose="020B0604020202020204" pitchFamily="34" charset="0"/>
                <a:cs typeface="Arial" panose="020B0604020202020204" pitchFamily="34" charset="0"/>
              </a:rPr>
              <a:t> de mercado.</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99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C0C2A1EC-93A5-4D1A-9E57-86493BC77275}"/>
              </a:ext>
            </a:extLst>
          </p:cNvPr>
          <p:cNvSpPr>
            <a:spLocks noGrp="1" noChangeArrowheads="1"/>
          </p:cNvSpPr>
          <p:nvPr>
            <p:ph type="title"/>
          </p:nvPr>
        </p:nvSpPr>
        <p:spPr>
          <a:xfrm>
            <a:off x="839929" y="209550"/>
            <a:ext cx="9775063" cy="831850"/>
          </a:xfrm>
          <a:noFill/>
          <a:ln/>
        </p:spPr>
        <p:txBody>
          <a:bodyPr/>
          <a:lstStyle/>
          <a:p>
            <a:pPr algn="r"/>
            <a:r>
              <a:rPr lang="en-US" altLang="pt-BR" sz="3200" dirty="0">
                <a:solidFill>
                  <a:schemeClr val="tx1"/>
                </a:solidFill>
                <a:effectLst/>
              </a:rPr>
              <a:t>Um </a:t>
            </a:r>
            <a:r>
              <a:rPr lang="en-US" altLang="pt-BR" sz="3200" dirty="0" err="1">
                <a:solidFill>
                  <a:schemeClr val="tx1"/>
                </a:solidFill>
                <a:effectLst/>
              </a:rPr>
              <a:t>Exemplo</a:t>
            </a:r>
            <a:r>
              <a:rPr lang="en-US" altLang="pt-BR" sz="3200" dirty="0">
                <a:solidFill>
                  <a:schemeClr val="tx1"/>
                </a:solidFill>
                <a:effectLst/>
              </a:rPr>
              <a:t>: </a:t>
            </a:r>
            <a:r>
              <a:rPr lang="en-US" altLang="pt-BR" sz="3200" dirty="0" err="1">
                <a:solidFill>
                  <a:schemeClr val="tx1"/>
                </a:solidFill>
                <a:effectLst/>
              </a:rPr>
              <a:t>Calculando</a:t>
            </a:r>
            <a:r>
              <a:rPr lang="en-US" altLang="pt-BR" sz="3200" dirty="0">
                <a:solidFill>
                  <a:schemeClr val="tx1"/>
                </a:solidFill>
                <a:effectLst/>
              </a:rPr>
              <a:t> o </a:t>
            </a:r>
            <a:r>
              <a:rPr lang="en-US" altLang="pt-BR" sz="3200" dirty="0" err="1">
                <a:solidFill>
                  <a:schemeClr val="tx1"/>
                </a:solidFill>
                <a:effectLst/>
              </a:rPr>
              <a:t>Preço</a:t>
            </a:r>
            <a:r>
              <a:rPr lang="en-US" altLang="pt-BR" sz="3200" dirty="0">
                <a:solidFill>
                  <a:schemeClr val="tx1"/>
                </a:solidFill>
                <a:effectLst/>
              </a:rPr>
              <a:t> Real do Leite</a:t>
            </a:r>
          </a:p>
        </p:txBody>
      </p:sp>
      <p:sp>
        <p:nvSpPr>
          <p:cNvPr id="14" name="Rectangle 5">
            <a:extLst>
              <a:ext uri="{FF2B5EF4-FFF2-40B4-BE49-F238E27FC236}">
                <a16:creationId xmlns:a16="http://schemas.microsoft.com/office/drawing/2014/main" id="{F1C85ACD-9DC1-4F25-95A2-8F9177967686}"/>
              </a:ext>
            </a:extLst>
          </p:cNvPr>
          <p:cNvSpPr txBox="1">
            <a:spLocks noChangeArrowheads="1"/>
          </p:cNvSpPr>
          <p:nvPr/>
        </p:nvSpPr>
        <p:spPr>
          <a:xfrm>
            <a:off x="1285456" y="2282686"/>
            <a:ext cx="9342788" cy="3048000"/>
          </a:xfrm>
          <a:noFill/>
          <a:ln/>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marL="0" indent="0">
              <a:lnSpc>
                <a:spcPct val="140000"/>
              </a:lnSpc>
              <a:buFont typeface="Wingdings" panose="05000000000000000000" pitchFamily="2" charset="2"/>
              <a:buNone/>
              <a:tabLst>
                <a:tab pos="1714500" algn="dec"/>
                <a:tab pos="3771900" algn="r"/>
                <a:tab pos="4800600" algn="l"/>
              </a:tabLst>
            </a:pPr>
            <a:r>
              <a:rPr lang="en-US" altLang="pt-BR" sz="2500" b="1" dirty="0"/>
              <a:t>1970	         0,40	            38,8	  0,40 = 38,8/38,8 x 0,40</a:t>
            </a:r>
          </a:p>
          <a:p>
            <a:pPr marL="0" indent="0">
              <a:lnSpc>
                <a:spcPct val="140000"/>
              </a:lnSpc>
              <a:buFont typeface="Wingdings" panose="05000000000000000000" pitchFamily="2" charset="2"/>
              <a:buNone/>
              <a:tabLst>
                <a:tab pos="1714500" algn="dec"/>
                <a:tab pos="3771900" algn="r"/>
                <a:tab pos="4800600" algn="l"/>
              </a:tabLst>
            </a:pPr>
            <a:endParaRPr lang="en-US" altLang="pt-BR" sz="800" b="1" dirty="0"/>
          </a:p>
          <a:p>
            <a:pPr marL="0" indent="0">
              <a:lnSpc>
                <a:spcPct val="140000"/>
              </a:lnSpc>
              <a:buFont typeface="Wingdings" panose="05000000000000000000" pitchFamily="2" charset="2"/>
              <a:buNone/>
              <a:tabLst>
                <a:tab pos="1714500" algn="dec"/>
                <a:tab pos="3771900" algn="r"/>
                <a:tab pos="4800600" algn="l"/>
              </a:tabLst>
            </a:pPr>
            <a:r>
              <a:rPr lang="en-US" altLang="pt-BR" sz="2500" b="1" dirty="0"/>
              <a:t>1980	         0,65            82,4	  0,31 = 38,8/82,4 x 0,65</a:t>
            </a:r>
          </a:p>
          <a:p>
            <a:pPr marL="0" indent="0">
              <a:lnSpc>
                <a:spcPct val="140000"/>
              </a:lnSpc>
              <a:buFont typeface="Wingdings" panose="05000000000000000000" pitchFamily="2" charset="2"/>
              <a:buNone/>
              <a:tabLst>
                <a:tab pos="1714500" algn="dec"/>
                <a:tab pos="3771900" algn="r"/>
                <a:tab pos="4800600" algn="l"/>
              </a:tabLst>
            </a:pPr>
            <a:endParaRPr lang="en-US" altLang="pt-BR" sz="1100" b="1" dirty="0"/>
          </a:p>
          <a:p>
            <a:pPr marL="0" indent="0">
              <a:lnSpc>
                <a:spcPct val="140000"/>
              </a:lnSpc>
              <a:buFont typeface="Wingdings" panose="05000000000000000000" pitchFamily="2" charset="2"/>
              <a:buNone/>
              <a:tabLst>
                <a:tab pos="1714500" algn="dec"/>
                <a:tab pos="3771900" algn="r"/>
                <a:tab pos="4800600" algn="l"/>
              </a:tabLst>
            </a:pPr>
            <a:r>
              <a:rPr lang="en-US" altLang="pt-BR" sz="2500" b="1" dirty="0"/>
              <a:t>1999	         1,05  	         167,0	  0,24 = 38,8/167,0 x 1,05</a:t>
            </a:r>
          </a:p>
        </p:txBody>
      </p:sp>
      <p:sp>
        <p:nvSpPr>
          <p:cNvPr id="15" name="Rectangle 6">
            <a:extLst>
              <a:ext uri="{FF2B5EF4-FFF2-40B4-BE49-F238E27FC236}">
                <a16:creationId xmlns:a16="http://schemas.microsoft.com/office/drawing/2014/main" id="{A752CCAB-5FAB-412E-BB34-D73EA28FFC81}"/>
              </a:ext>
            </a:extLst>
          </p:cNvPr>
          <p:cNvSpPr>
            <a:spLocks noChangeArrowheads="1"/>
          </p:cNvSpPr>
          <p:nvPr/>
        </p:nvSpPr>
        <p:spPr bwMode="auto">
          <a:xfrm>
            <a:off x="1574450" y="1065074"/>
            <a:ext cx="86233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962025">
              <a:tabLst>
                <a:tab pos="1943100" algn="ctr"/>
                <a:tab pos="3314700" algn="ctr"/>
                <a:tab pos="6515100" algn="ctr"/>
              </a:tabLst>
              <a:defRPr sz="2400">
                <a:solidFill>
                  <a:schemeClr val="tx1"/>
                </a:solidFill>
                <a:latin typeface="Times New Roman" panose="02020603050405020304" pitchFamily="18" charset="0"/>
              </a:defRPr>
            </a:lvl1pPr>
            <a:lvl2pPr defTabSz="962025">
              <a:tabLst>
                <a:tab pos="1943100" algn="ctr"/>
                <a:tab pos="3314700" algn="ctr"/>
                <a:tab pos="6515100" algn="ctr"/>
              </a:tabLst>
              <a:defRPr sz="2400">
                <a:solidFill>
                  <a:schemeClr val="tx1"/>
                </a:solidFill>
                <a:latin typeface="Times New Roman" panose="02020603050405020304" pitchFamily="18" charset="0"/>
              </a:defRPr>
            </a:lvl2pPr>
            <a:lvl3pPr defTabSz="962025">
              <a:tabLst>
                <a:tab pos="1943100" algn="ctr"/>
                <a:tab pos="3314700" algn="ctr"/>
                <a:tab pos="6515100" algn="ctr"/>
              </a:tabLst>
              <a:defRPr sz="2400">
                <a:solidFill>
                  <a:schemeClr val="tx1"/>
                </a:solidFill>
                <a:latin typeface="Times New Roman" panose="02020603050405020304" pitchFamily="18" charset="0"/>
              </a:defRPr>
            </a:lvl3pPr>
            <a:lvl4pPr defTabSz="962025">
              <a:tabLst>
                <a:tab pos="1943100" algn="ctr"/>
                <a:tab pos="3314700" algn="ctr"/>
                <a:tab pos="6515100" algn="ctr"/>
              </a:tabLst>
              <a:defRPr sz="2400">
                <a:solidFill>
                  <a:schemeClr val="tx1"/>
                </a:solidFill>
                <a:latin typeface="Times New Roman" panose="02020603050405020304" pitchFamily="18" charset="0"/>
              </a:defRPr>
            </a:lvl4pPr>
            <a:lvl5pPr defTabSz="962025">
              <a:tabLst>
                <a:tab pos="1943100" algn="ctr"/>
                <a:tab pos="3314700" algn="ctr"/>
                <a:tab pos="6515100" algn="ctr"/>
              </a:tabLst>
              <a:defRPr sz="2400">
                <a:solidFill>
                  <a:schemeClr val="tx1"/>
                </a:solidFill>
                <a:latin typeface="Times New Roman" panose="02020603050405020304" pitchFamily="18" charset="0"/>
              </a:defRPr>
            </a:lvl5pPr>
            <a:lvl6pPr defTabSz="962025" eaLnBrk="0" fontAlgn="base" hangingPunct="0">
              <a:spcBef>
                <a:spcPct val="0"/>
              </a:spcBef>
              <a:spcAft>
                <a:spcPct val="0"/>
              </a:spcAft>
              <a:tabLst>
                <a:tab pos="1943100" algn="ctr"/>
                <a:tab pos="3314700" algn="ctr"/>
                <a:tab pos="6515100" algn="ctr"/>
              </a:tabLst>
              <a:defRPr sz="2400">
                <a:solidFill>
                  <a:schemeClr val="tx1"/>
                </a:solidFill>
                <a:latin typeface="Times New Roman" panose="02020603050405020304" pitchFamily="18" charset="0"/>
              </a:defRPr>
            </a:lvl6pPr>
            <a:lvl7pPr defTabSz="962025" eaLnBrk="0" fontAlgn="base" hangingPunct="0">
              <a:spcBef>
                <a:spcPct val="0"/>
              </a:spcBef>
              <a:spcAft>
                <a:spcPct val="0"/>
              </a:spcAft>
              <a:tabLst>
                <a:tab pos="1943100" algn="ctr"/>
                <a:tab pos="3314700" algn="ctr"/>
                <a:tab pos="6515100" algn="ctr"/>
              </a:tabLst>
              <a:defRPr sz="2400">
                <a:solidFill>
                  <a:schemeClr val="tx1"/>
                </a:solidFill>
                <a:latin typeface="Times New Roman" panose="02020603050405020304" pitchFamily="18" charset="0"/>
              </a:defRPr>
            </a:lvl7pPr>
            <a:lvl8pPr defTabSz="962025" eaLnBrk="0" fontAlgn="base" hangingPunct="0">
              <a:spcBef>
                <a:spcPct val="0"/>
              </a:spcBef>
              <a:spcAft>
                <a:spcPct val="0"/>
              </a:spcAft>
              <a:tabLst>
                <a:tab pos="1943100" algn="ctr"/>
                <a:tab pos="3314700" algn="ctr"/>
                <a:tab pos="6515100" algn="ctr"/>
              </a:tabLst>
              <a:defRPr sz="2400">
                <a:solidFill>
                  <a:schemeClr val="tx1"/>
                </a:solidFill>
                <a:latin typeface="Times New Roman" panose="02020603050405020304" pitchFamily="18" charset="0"/>
              </a:defRPr>
            </a:lvl8pPr>
            <a:lvl9pPr defTabSz="962025" eaLnBrk="0" fontAlgn="base" hangingPunct="0">
              <a:spcBef>
                <a:spcPct val="0"/>
              </a:spcBef>
              <a:spcAft>
                <a:spcPct val="0"/>
              </a:spcAft>
              <a:tabLst>
                <a:tab pos="1943100" algn="ctr"/>
                <a:tab pos="3314700" algn="ctr"/>
                <a:tab pos="6515100" algn="ctr"/>
              </a:tabLst>
              <a:defRPr sz="2400">
                <a:solidFill>
                  <a:schemeClr val="tx1"/>
                </a:solidFill>
                <a:latin typeface="Times New Roman" panose="02020603050405020304" pitchFamily="18" charset="0"/>
              </a:defRPr>
            </a:lvl9pPr>
          </a:lstStyle>
          <a:p>
            <a:r>
              <a:rPr lang="en-US" altLang="pt-BR">
                <a:latin typeface="Arial" panose="020B0604020202020204" pitchFamily="34" charset="0"/>
              </a:rPr>
              <a:t>	 </a:t>
            </a:r>
            <a:r>
              <a:rPr lang="en-US" altLang="pt-BR" sz="2000" b="1">
                <a:latin typeface="Arial" panose="020B0604020202020204" pitchFamily="34" charset="0"/>
              </a:rPr>
              <a:t>Preço</a:t>
            </a:r>
            <a:r>
              <a:rPr lang="en-US" altLang="pt-BR" sz="2000">
                <a:latin typeface="Arial" panose="020B0604020202020204" pitchFamily="34" charset="0"/>
              </a:rPr>
              <a:t> </a:t>
            </a:r>
            <a:r>
              <a:rPr lang="en-US" altLang="pt-BR" sz="2000" b="1">
                <a:latin typeface="Arial" panose="020B0604020202020204" pitchFamily="34" charset="0"/>
              </a:rPr>
              <a:t>Nominal 		 Preço Real do Leite</a:t>
            </a:r>
          </a:p>
          <a:p>
            <a:r>
              <a:rPr lang="en-US" altLang="pt-BR" sz="2000" b="1">
                <a:latin typeface="Arial" panose="020B0604020202020204" pitchFamily="34" charset="0"/>
              </a:rPr>
              <a:t>Ano	do Leite	</a:t>
            </a:r>
            <a:r>
              <a:rPr lang="en-US" altLang="pt-BR" b="1">
                <a:latin typeface="Arial" panose="020B0604020202020204" pitchFamily="34" charset="0"/>
              </a:rPr>
              <a:t>         </a:t>
            </a:r>
            <a:r>
              <a:rPr lang="en-US" altLang="pt-BR" sz="2600">
                <a:latin typeface="Arial" panose="020B0604020202020204" pitchFamily="34" charset="0"/>
              </a:rPr>
              <a:t> </a:t>
            </a:r>
            <a:r>
              <a:rPr lang="en-US" altLang="pt-BR" b="1">
                <a:latin typeface="Arial" panose="020B0604020202020204" pitchFamily="34" charset="0"/>
              </a:rPr>
              <a:t>IPC	</a:t>
            </a:r>
            <a:r>
              <a:rPr lang="en-US" altLang="pt-BR" sz="2000" b="1">
                <a:latin typeface="Arial" panose="020B0604020202020204" pitchFamily="34" charset="0"/>
              </a:rPr>
              <a:t>(em dólares de 1970)</a:t>
            </a:r>
          </a:p>
        </p:txBody>
      </p:sp>
      <p:sp>
        <p:nvSpPr>
          <p:cNvPr id="16" name="Rectangle 8">
            <a:extLst>
              <a:ext uri="{FF2B5EF4-FFF2-40B4-BE49-F238E27FC236}">
                <a16:creationId xmlns:a16="http://schemas.microsoft.com/office/drawing/2014/main" id="{EE4EE064-46A0-4AB2-96D9-EE3BF3DEE882}"/>
              </a:ext>
            </a:extLst>
          </p:cNvPr>
          <p:cNvSpPr>
            <a:spLocks noChangeArrowheads="1"/>
          </p:cNvSpPr>
          <p:nvPr/>
        </p:nvSpPr>
        <p:spPr bwMode="auto">
          <a:xfrm>
            <a:off x="1325212" y="853936"/>
            <a:ext cx="9144000" cy="3968750"/>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pt-BR"/>
          </a:p>
        </p:txBody>
      </p:sp>
      <p:sp>
        <p:nvSpPr>
          <p:cNvPr id="17" name="Line 11">
            <a:extLst>
              <a:ext uri="{FF2B5EF4-FFF2-40B4-BE49-F238E27FC236}">
                <a16:creationId xmlns:a16="http://schemas.microsoft.com/office/drawing/2014/main" id="{B1B7E09A-D505-45BF-A991-5D83F9248C90}"/>
              </a:ext>
            </a:extLst>
          </p:cNvPr>
          <p:cNvSpPr>
            <a:spLocks noChangeShapeType="1"/>
          </p:cNvSpPr>
          <p:nvPr/>
        </p:nvSpPr>
        <p:spPr bwMode="auto">
          <a:xfrm>
            <a:off x="4692300" y="853936"/>
            <a:ext cx="0" cy="39497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8" name="Line 12">
            <a:extLst>
              <a:ext uri="{FF2B5EF4-FFF2-40B4-BE49-F238E27FC236}">
                <a16:creationId xmlns:a16="http://schemas.microsoft.com/office/drawing/2014/main" id="{87EDCFF4-C383-41C8-AD15-6D98C54A8E57}"/>
              </a:ext>
            </a:extLst>
          </p:cNvPr>
          <p:cNvSpPr>
            <a:spLocks noChangeShapeType="1"/>
          </p:cNvSpPr>
          <p:nvPr/>
        </p:nvSpPr>
        <p:spPr bwMode="auto">
          <a:xfrm>
            <a:off x="6216300" y="834886"/>
            <a:ext cx="0" cy="39497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9" name="Line 13">
            <a:extLst>
              <a:ext uri="{FF2B5EF4-FFF2-40B4-BE49-F238E27FC236}">
                <a16:creationId xmlns:a16="http://schemas.microsoft.com/office/drawing/2014/main" id="{A447F574-4E69-44C9-8F94-1167355128A0}"/>
              </a:ext>
            </a:extLst>
          </p:cNvPr>
          <p:cNvSpPr>
            <a:spLocks noChangeShapeType="1"/>
          </p:cNvSpPr>
          <p:nvPr/>
        </p:nvSpPr>
        <p:spPr bwMode="auto">
          <a:xfrm>
            <a:off x="2596800" y="853936"/>
            <a:ext cx="0" cy="39497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20" name="Line 14">
            <a:extLst>
              <a:ext uri="{FF2B5EF4-FFF2-40B4-BE49-F238E27FC236}">
                <a16:creationId xmlns:a16="http://schemas.microsoft.com/office/drawing/2014/main" id="{5650B048-9FB0-46AD-9010-AF4F25F989E6}"/>
              </a:ext>
            </a:extLst>
          </p:cNvPr>
          <p:cNvSpPr>
            <a:spLocks noChangeShapeType="1"/>
          </p:cNvSpPr>
          <p:nvPr/>
        </p:nvSpPr>
        <p:spPr bwMode="auto">
          <a:xfrm>
            <a:off x="1325212" y="2100124"/>
            <a:ext cx="9144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21" name="Line 15">
            <a:extLst>
              <a:ext uri="{FF2B5EF4-FFF2-40B4-BE49-F238E27FC236}">
                <a16:creationId xmlns:a16="http://schemas.microsoft.com/office/drawing/2014/main" id="{97D0E01A-B39B-4BCC-9FE4-08EA3222BAF2}"/>
              </a:ext>
            </a:extLst>
          </p:cNvPr>
          <p:cNvSpPr>
            <a:spLocks noChangeShapeType="1"/>
          </p:cNvSpPr>
          <p:nvPr/>
        </p:nvSpPr>
        <p:spPr bwMode="auto">
          <a:xfrm>
            <a:off x="1325212" y="3035161"/>
            <a:ext cx="91440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22" name="Line 16">
            <a:extLst>
              <a:ext uri="{FF2B5EF4-FFF2-40B4-BE49-F238E27FC236}">
                <a16:creationId xmlns:a16="http://schemas.microsoft.com/office/drawing/2014/main" id="{65884827-B5D4-4AE6-8F0B-0033983780CF}"/>
              </a:ext>
            </a:extLst>
          </p:cNvPr>
          <p:cNvSpPr>
            <a:spLocks noChangeShapeType="1"/>
          </p:cNvSpPr>
          <p:nvPr/>
        </p:nvSpPr>
        <p:spPr bwMode="auto">
          <a:xfrm>
            <a:off x="1325212" y="3911461"/>
            <a:ext cx="91440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2" name="CaixaDeTexto 1">
            <a:extLst>
              <a:ext uri="{FF2B5EF4-FFF2-40B4-BE49-F238E27FC236}">
                <a16:creationId xmlns:a16="http://schemas.microsoft.com/office/drawing/2014/main" id="{2F1B470B-E52A-47E8-8470-F6FB3695EB66}"/>
              </a:ext>
            </a:extLst>
          </p:cNvPr>
          <p:cNvSpPr txBox="1"/>
          <p:nvPr/>
        </p:nvSpPr>
        <p:spPr>
          <a:xfrm>
            <a:off x="212036" y="5049079"/>
            <a:ext cx="11807686" cy="1369606"/>
          </a:xfrm>
          <a:prstGeom prst="rect">
            <a:avLst/>
          </a:prstGeom>
          <a:noFill/>
        </p:spPr>
        <p:txBody>
          <a:bodyPr wrap="square" rtlCol="0">
            <a:spAutoFit/>
          </a:bodyPr>
          <a:lstStyle/>
          <a:p>
            <a:pPr marL="457200" indent="-4572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O </a:t>
            </a:r>
            <a:r>
              <a:rPr lang="pt-BR" sz="2600" b="1" dirty="0">
                <a:latin typeface="Arial" panose="020B0604020202020204" pitchFamily="34" charset="0"/>
                <a:cs typeface="Arial" panose="020B0604020202020204" pitchFamily="34" charset="0"/>
              </a:rPr>
              <a:t>preço nominal </a:t>
            </a:r>
            <a:r>
              <a:rPr lang="pt-BR" sz="2600" dirty="0">
                <a:latin typeface="Arial" panose="020B0604020202020204" pitchFamily="34" charset="0"/>
                <a:cs typeface="Arial" panose="020B0604020202020204" pitchFamily="34" charset="0"/>
              </a:rPr>
              <a:t>dos ovos aumentou, entre 1970 e 1999.</a:t>
            </a:r>
          </a:p>
          <a:p>
            <a:pPr marL="457200" indent="-457200" algn="just">
              <a:buFont typeface="Wingdings" panose="05000000000000000000" pitchFamily="2" charset="2"/>
              <a:buChar char="§"/>
            </a:pPr>
            <a:endParaRPr lang="pt-BR" sz="5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Os ovos ficaram </a:t>
            </a:r>
            <a:r>
              <a:rPr lang="pt-BR" sz="2600" b="1" dirty="0">
                <a:latin typeface="Arial" panose="020B0604020202020204" pitchFamily="34" charset="0"/>
                <a:cs typeface="Arial" panose="020B0604020202020204" pitchFamily="34" charset="0"/>
              </a:rPr>
              <a:t>mais baratos</a:t>
            </a:r>
            <a:r>
              <a:rPr lang="pt-BR" sz="2600" dirty="0">
                <a:latin typeface="Arial" panose="020B0604020202020204" pitchFamily="34" charset="0"/>
                <a:cs typeface="Arial" panose="020B0604020202020204" pitchFamily="34" charset="0"/>
              </a:rPr>
              <a:t>, </a:t>
            </a:r>
            <a:r>
              <a:rPr lang="pt-BR" sz="2600" b="1" dirty="0">
                <a:latin typeface="Arial" panose="020B0604020202020204" pitchFamily="34" charset="0"/>
                <a:cs typeface="Arial" panose="020B0604020202020204" pitchFamily="34" charset="0"/>
              </a:rPr>
              <a:t>em termos reais</a:t>
            </a:r>
            <a:r>
              <a:rPr lang="pt-BR" sz="2600" dirty="0">
                <a:latin typeface="Arial" panose="020B0604020202020204" pitchFamily="34" charset="0"/>
                <a:cs typeface="Arial" panose="020B0604020202020204" pitchFamily="34" charset="0"/>
              </a:rPr>
              <a:t>, em 1999, quando comparamos com 1970.</a:t>
            </a:r>
          </a:p>
        </p:txBody>
      </p:sp>
    </p:spTree>
    <p:extLst>
      <p:ext uri="{BB962C8B-B14F-4D97-AF65-F5344CB8AC3E}">
        <p14:creationId xmlns:p14="http://schemas.microsoft.com/office/powerpoint/2010/main" val="68861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up)">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wipe(up)">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A8C56B96-8303-4282-9D3F-9A2ECE529F15}"/>
              </a:ext>
            </a:extLst>
          </p:cNvPr>
          <p:cNvSpPr>
            <a:spLocks noChangeArrowheads="1"/>
          </p:cNvSpPr>
          <p:nvPr/>
        </p:nvSpPr>
        <p:spPr bwMode="auto">
          <a:xfrm>
            <a:off x="217003" y="3379440"/>
            <a:ext cx="9125775" cy="1428750"/>
          </a:xfrm>
          <a:prstGeom prst="rect">
            <a:avLst/>
          </a:prstGeom>
          <a:solidFill>
            <a:schemeClr val="bg1">
              <a:lumMod val="95000"/>
            </a:schemeClr>
          </a:solidFill>
          <a:ln w="12700">
            <a:solidFill>
              <a:srgbClr val="000000"/>
            </a:solidFill>
            <a:miter lim="800000"/>
            <a:headEnd/>
            <a:tailEnd/>
          </a:ln>
          <a:effectLst>
            <a:outerShdw dist="107763" dir="2700000" algn="ctr" rotWithShape="0">
              <a:srgbClr val="B2B2B2"/>
            </a:outerShdw>
          </a:effectLst>
        </p:spPr>
        <p:txBody>
          <a:bodyPr wrap="square" anchor="ctr">
            <a:spAutoFit/>
          </a:bodyPr>
          <a:lstStyle/>
          <a:p>
            <a:endParaRPr lang="pt-BR"/>
          </a:p>
        </p:txBody>
      </p:sp>
      <p:sp>
        <p:nvSpPr>
          <p:cNvPr id="5" name="Rectangle 11">
            <a:extLst>
              <a:ext uri="{FF2B5EF4-FFF2-40B4-BE49-F238E27FC236}">
                <a16:creationId xmlns:a16="http://schemas.microsoft.com/office/drawing/2014/main" id="{8E6DDAAA-24A7-4177-99DF-76A3DDD03026}"/>
              </a:ext>
            </a:extLst>
          </p:cNvPr>
          <p:cNvSpPr>
            <a:spLocks noChangeArrowheads="1"/>
          </p:cNvSpPr>
          <p:nvPr/>
        </p:nvSpPr>
        <p:spPr bwMode="auto">
          <a:xfrm>
            <a:off x="217003" y="1664940"/>
            <a:ext cx="9125779" cy="1428750"/>
          </a:xfrm>
          <a:prstGeom prst="rect">
            <a:avLst/>
          </a:prstGeom>
          <a:solidFill>
            <a:schemeClr val="bg1">
              <a:lumMod val="95000"/>
            </a:schemeClr>
          </a:solidFill>
          <a:ln w="12700">
            <a:solidFill>
              <a:srgbClr val="000000"/>
            </a:solidFill>
            <a:miter lim="800000"/>
            <a:headEnd/>
            <a:tailEnd/>
          </a:ln>
          <a:effectLst>
            <a:outerShdw dist="107763" dir="2700000" algn="ctr" rotWithShape="0">
              <a:srgbClr val="B2B2B2"/>
            </a:outerShdw>
          </a:effectLst>
        </p:spPr>
        <p:txBody>
          <a:bodyPr wrap="square" anchor="ctr">
            <a:spAutoFit/>
          </a:bodyPr>
          <a:lstStyle/>
          <a:p>
            <a:endParaRPr lang="pt-BR"/>
          </a:p>
        </p:txBody>
      </p:sp>
      <p:graphicFrame>
        <p:nvGraphicFramePr>
          <p:cNvPr id="6" name="Object 6">
            <a:hlinkClick r:id="" action="ppaction://ole?verb=0"/>
            <a:extLst>
              <a:ext uri="{FF2B5EF4-FFF2-40B4-BE49-F238E27FC236}">
                <a16:creationId xmlns:a16="http://schemas.microsoft.com/office/drawing/2014/main" id="{3219E1E1-90D1-4F0A-A2C4-43562BB5F8A5}"/>
              </a:ext>
            </a:extLst>
          </p:cNvPr>
          <p:cNvGraphicFramePr>
            <a:graphicFrameLocks/>
          </p:cNvGraphicFramePr>
          <p:nvPr>
            <p:extLst>
              <p:ext uri="{D42A27DB-BD31-4B8C-83A1-F6EECF244321}">
                <p14:modId xmlns:p14="http://schemas.microsoft.com/office/powerpoint/2010/main" val="2781699657"/>
              </p:ext>
            </p:extLst>
          </p:nvPr>
        </p:nvGraphicFramePr>
        <p:xfrm>
          <a:off x="374924" y="1798290"/>
          <a:ext cx="8789988" cy="1111250"/>
        </p:xfrm>
        <a:graphic>
          <a:graphicData uri="http://schemas.openxmlformats.org/presentationml/2006/ole">
            <mc:AlternateContent xmlns:mc="http://schemas.openxmlformats.org/markup-compatibility/2006">
              <mc:Choice xmlns:v="urn:schemas-microsoft-com:vml" Requires="v">
                <p:oleObj name="Equation" r:id="rId2" imgW="3517560" imgH="444240" progId="Equation.3">
                  <p:embed/>
                </p:oleObj>
              </mc:Choice>
              <mc:Fallback>
                <p:oleObj name="Equation" r:id="rId2" imgW="3517560" imgH="444240" progId="Equation.3">
                  <p:embed/>
                  <p:pic>
                    <p:nvPicPr>
                      <p:cNvPr id="178182" name="Object 6">
                        <a:hlinkClick r:id="" action="ppaction://ole?verb=0"/>
                        <a:extLst>
                          <a:ext uri="{FF2B5EF4-FFF2-40B4-BE49-F238E27FC236}">
                            <a16:creationId xmlns:a16="http://schemas.microsoft.com/office/drawing/2014/main" id="{F0A37095-E62A-42F1-B7C2-07593B45148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24" y="1798290"/>
                        <a:ext cx="8789988"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9">
            <a:extLst>
              <a:ext uri="{FF2B5EF4-FFF2-40B4-BE49-F238E27FC236}">
                <a16:creationId xmlns:a16="http://schemas.microsoft.com/office/drawing/2014/main" id="{A7B0A942-C77E-4F81-8BC0-FEA16BFC81D9}"/>
              </a:ext>
            </a:extLst>
          </p:cNvPr>
          <p:cNvSpPr txBox="1">
            <a:spLocks noChangeArrowheads="1"/>
          </p:cNvSpPr>
          <p:nvPr/>
        </p:nvSpPr>
        <p:spPr bwMode="auto">
          <a:xfrm>
            <a:off x="1794149" y="2506315"/>
            <a:ext cx="1485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sz="1800" b="1">
                <a:latin typeface="Arial" panose="020B0604020202020204" pitchFamily="34" charset="0"/>
              </a:rPr>
              <a:t>(1970 = 100)</a:t>
            </a:r>
          </a:p>
        </p:txBody>
      </p:sp>
      <p:graphicFrame>
        <p:nvGraphicFramePr>
          <p:cNvPr id="8" name="Object 18">
            <a:hlinkClick r:id="" action="ppaction://ole?verb=0"/>
            <a:extLst>
              <a:ext uri="{FF2B5EF4-FFF2-40B4-BE49-F238E27FC236}">
                <a16:creationId xmlns:a16="http://schemas.microsoft.com/office/drawing/2014/main" id="{E2365E72-A5BA-4AAE-8BFB-4305DB8099B2}"/>
              </a:ext>
            </a:extLst>
          </p:cNvPr>
          <p:cNvGraphicFramePr>
            <a:graphicFrameLocks noGrp="1"/>
          </p:cNvGraphicFramePr>
          <p:nvPr>
            <p:ph idx="1"/>
            <p:extLst>
              <p:ext uri="{D42A27DB-BD31-4B8C-83A1-F6EECF244321}">
                <p14:modId xmlns:p14="http://schemas.microsoft.com/office/powerpoint/2010/main" val="2936502444"/>
              </p:ext>
            </p:extLst>
          </p:nvPr>
        </p:nvGraphicFramePr>
        <p:xfrm>
          <a:off x="393906" y="3566765"/>
          <a:ext cx="8636000" cy="1090613"/>
        </p:xfrm>
        <a:graphic>
          <a:graphicData uri="http://schemas.openxmlformats.org/presentationml/2006/ole">
            <mc:AlternateContent xmlns:mc="http://schemas.openxmlformats.org/markup-compatibility/2006">
              <mc:Choice xmlns:v="urn:schemas-microsoft-com:vml" Requires="v">
                <p:oleObj name="Equation" r:id="rId4" imgW="3632040" imgH="444240" progId="Equation.3">
                  <p:embed/>
                </p:oleObj>
              </mc:Choice>
              <mc:Fallback>
                <p:oleObj name="Equation" r:id="rId4" imgW="3632040" imgH="444240" progId="Equation.3">
                  <p:embed/>
                  <p:pic>
                    <p:nvPicPr>
                      <p:cNvPr id="178194" name="Object 18">
                        <a:hlinkClick r:id="" action="ppaction://ole?verb=0"/>
                        <a:extLst>
                          <a:ext uri="{FF2B5EF4-FFF2-40B4-BE49-F238E27FC236}">
                            <a16:creationId xmlns:a16="http://schemas.microsoft.com/office/drawing/2014/main" id="{CF3A4807-5BFC-49FC-8971-13297F48FD4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906" y="3566765"/>
                        <a:ext cx="86360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21">
            <a:extLst>
              <a:ext uri="{FF2B5EF4-FFF2-40B4-BE49-F238E27FC236}">
                <a16:creationId xmlns:a16="http://schemas.microsoft.com/office/drawing/2014/main" id="{FC91F1F3-BC3B-405F-89C4-16F5C84C0137}"/>
              </a:ext>
            </a:extLst>
          </p:cNvPr>
          <p:cNvSpPr txBox="1">
            <a:spLocks noChangeArrowheads="1"/>
          </p:cNvSpPr>
          <p:nvPr/>
        </p:nvSpPr>
        <p:spPr bwMode="auto">
          <a:xfrm>
            <a:off x="1754393" y="4277965"/>
            <a:ext cx="1485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sz="1800" b="1">
                <a:latin typeface="Arial" panose="020B0604020202020204" pitchFamily="34" charset="0"/>
              </a:rPr>
              <a:t>(1970 = 100)</a:t>
            </a:r>
          </a:p>
        </p:txBody>
      </p:sp>
      <p:sp>
        <p:nvSpPr>
          <p:cNvPr id="10" name="Line 22">
            <a:extLst>
              <a:ext uri="{FF2B5EF4-FFF2-40B4-BE49-F238E27FC236}">
                <a16:creationId xmlns:a16="http://schemas.microsoft.com/office/drawing/2014/main" id="{060365D1-FD63-437F-B94C-18F903813A83}"/>
              </a:ext>
            </a:extLst>
          </p:cNvPr>
          <p:cNvSpPr>
            <a:spLocks noChangeShapeType="1"/>
          </p:cNvSpPr>
          <p:nvPr/>
        </p:nvSpPr>
        <p:spPr bwMode="auto">
          <a:xfrm>
            <a:off x="2162381" y="4648405"/>
            <a:ext cx="0" cy="5461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11" name="Line 23">
            <a:extLst>
              <a:ext uri="{FF2B5EF4-FFF2-40B4-BE49-F238E27FC236}">
                <a16:creationId xmlns:a16="http://schemas.microsoft.com/office/drawing/2014/main" id="{727B3023-797E-4714-BC93-0C43754FD26E}"/>
              </a:ext>
            </a:extLst>
          </p:cNvPr>
          <p:cNvSpPr>
            <a:spLocks noChangeShapeType="1"/>
          </p:cNvSpPr>
          <p:nvPr/>
        </p:nvSpPr>
        <p:spPr bwMode="auto">
          <a:xfrm>
            <a:off x="2162381" y="5200303"/>
            <a:ext cx="369887"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12" name="Text Box 24">
            <a:extLst>
              <a:ext uri="{FF2B5EF4-FFF2-40B4-BE49-F238E27FC236}">
                <a16:creationId xmlns:a16="http://schemas.microsoft.com/office/drawing/2014/main" id="{92AAC575-9D38-4943-BF14-7B77233D9133}"/>
              </a:ext>
            </a:extLst>
          </p:cNvPr>
          <p:cNvSpPr txBox="1">
            <a:spLocks noChangeArrowheads="1"/>
          </p:cNvSpPr>
          <p:nvPr/>
        </p:nvSpPr>
        <p:spPr bwMode="auto">
          <a:xfrm>
            <a:off x="2583552" y="4991788"/>
            <a:ext cx="6146800" cy="4572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sz="2400" b="1" dirty="0"/>
              <a:t>Em moeda de 1970 (ano base)</a:t>
            </a:r>
          </a:p>
        </p:txBody>
      </p:sp>
      <p:sp>
        <p:nvSpPr>
          <p:cNvPr id="13" name="Text Box 26">
            <a:extLst>
              <a:ext uri="{FF2B5EF4-FFF2-40B4-BE49-F238E27FC236}">
                <a16:creationId xmlns:a16="http://schemas.microsoft.com/office/drawing/2014/main" id="{4F5DAE2F-8B44-4E81-9EDA-0FCC97BFF17C}"/>
              </a:ext>
            </a:extLst>
          </p:cNvPr>
          <p:cNvSpPr txBox="1">
            <a:spLocks noChangeArrowheads="1"/>
          </p:cNvSpPr>
          <p:nvPr/>
        </p:nvSpPr>
        <p:spPr bwMode="auto">
          <a:xfrm>
            <a:off x="206234" y="911916"/>
            <a:ext cx="9136549" cy="531813"/>
          </a:xfrm>
          <a:prstGeom prst="rect">
            <a:avLst/>
          </a:prstGeom>
          <a:solidFill>
            <a:schemeClr val="bg1">
              <a:lumMod val="75000"/>
            </a:schemeClr>
          </a:solidFill>
          <a:ln w="12700">
            <a:solidFill>
              <a:schemeClr val="tx2"/>
            </a:solidFill>
            <a:miter lim="800000"/>
            <a:headEnd/>
            <a:tailEnd/>
          </a:ln>
          <a:effectLst/>
        </p:spPr>
        <p:txBody>
          <a:bodyPr wrap="square">
            <a:spAutoFit/>
          </a:bodyPr>
          <a:lstStyle/>
          <a:p>
            <a:pPr>
              <a:spcBef>
                <a:spcPct val="50000"/>
              </a:spcBef>
            </a:pPr>
            <a:r>
              <a:rPr lang="en-US" altLang="pt-BR" sz="2800" b="1"/>
              <a:t>O Preço dos Ovos e o Custo do Ensino Universitário </a:t>
            </a:r>
          </a:p>
        </p:txBody>
      </p:sp>
      <p:sp>
        <p:nvSpPr>
          <p:cNvPr id="14" name="Rectangle 4">
            <a:extLst>
              <a:ext uri="{FF2B5EF4-FFF2-40B4-BE49-F238E27FC236}">
                <a16:creationId xmlns:a16="http://schemas.microsoft.com/office/drawing/2014/main" id="{E9BD925A-8D03-4A05-BE26-E59904C910D5}"/>
              </a:ext>
            </a:extLst>
          </p:cNvPr>
          <p:cNvSpPr>
            <a:spLocks noGrp="1" noChangeArrowheads="1"/>
          </p:cNvSpPr>
          <p:nvPr>
            <p:ph type="title"/>
          </p:nvPr>
        </p:nvSpPr>
        <p:spPr>
          <a:xfrm>
            <a:off x="839929" y="209550"/>
            <a:ext cx="9775063" cy="831850"/>
          </a:xfrm>
          <a:noFill/>
          <a:ln/>
        </p:spPr>
        <p:txBody>
          <a:bodyPr/>
          <a:lstStyle/>
          <a:p>
            <a:pPr algn="r"/>
            <a:r>
              <a:rPr lang="en-US" altLang="pt-BR" sz="3200" dirty="0">
                <a:solidFill>
                  <a:schemeClr val="tx1"/>
                </a:solidFill>
                <a:effectLst/>
              </a:rPr>
              <a:t>Um </a:t>
            </a:r>
            <a:r>
              <a:rPr lang="en-US" altLang="pt-BR" sz="3200" dirty="0" err="1">
                <a:solidFill>
                  <a:schemeClr val="tx1"/>
                </a:solidFill>
                <a:effectLst/>
              </a:rPr>
              <a:t>Exemplo</a:t>
            </a:r>
            <a:r>
              <a:rPr lang="en-US" altLang="pt-BR" sz="3200" dirty="0">
                <a:solidFill>
                  <a:schemeClr val="tx1"/>
                </a:solidFill>
                <a:effectLst/>
              </a:rPr>
              <a:t>: </a:t>
            </a:r>
            <a:r>
              <a:rPr lang="en-US" altLang="pt-BR" sz="3200" dirty="0" err="1">
                <a:solidFill>
                  <a:schemeClr val="tx1"/>
                </a:solidFill>
                <a:effectLst/>
              </a:rPr>
              <a:t>Calculando</a:t>
            </a:r>
            <a:r>
              <a:rPr lang="en-US" altLang="pt-BR" sz="3200" dirty="0">
                <a:solidFill>
                  <a:schemeClr val="tx1"/>
                </a:solidFill>
                <a:effectLst/>
              </a:rPr>
              <a:t> o </a:t>
            </a:r>
            <a:r>
              <a:rPr lang="en-US" altLang="pt-BR" sz="3200" dirty="0" err="1">
                <a:solidFill>
                  <a:schemeClr val="tx1"/>
                </a:solidFill>
                <a:effectLst/>
              </a:rPr>
              <a:t>Preço</a:t>
            </a:r>
            <a:r>
              <a:rPr lang="en-US" altLang="pt-BR" sz="3200" dirty="0">
                <a:solidFill>
                  <a:schemeClr val="tx1"/>
                </a:solidFill>
                <a:effectLst/>
              </a:rPr>
              <a:t> Real do Leite</a:t>
            </a:r>
          </a:p>
        </p:txBody>
      </p:sp>
      <p:sp>
        <p:nvSpPr>
          <p:cNvPr id="2" name="CaixaDeTexto 1">
            <a:extLst>
              <a:ext uri="{FF2B5EF4-FFF2-40B4-BE49-F238E27FC236}">
                <a16:creationId xmlns:a16="http://schemas.microsoft.com/office/drawing/2014/main" id="{C7CB4E2A-6FAA-405B-874C-B99C90794870}"/>
              </a:ext>
            </a:extLst>
          </p:cNvPr>
          <p:cNvSpPr txBox="1"/>
          <p:nvPr/>
        </p:nvSpPr>
        <p:spPr>
          <a:xfrm>
            <a:off x="217003" y="5727280"/>
            <a:ext cx="11683447" cy="523220"/>
          </a:xfrm>
          <a:prstGeom prst="rect">
            <a:avLst/>
          </a:prstGeom>
          <a:noFill/>
        </p:spPr>
        <p:txBody>
          <a:bodyPr wrap="square" rtlCol="0">
            <a:spAutoFit/>
          </a:bodyPr>
          <a:lstStyle/>
          <a:p>
            <a:pPr marL="457200" indent="-457200">
              <a:buFont typeface="Wingdings" panose="05000000000000000000" pitchFamily="2" charset="2"/>
              <a:buChar char="§"/>
            </a:pPr>
            <a:r>
              <a:rPr lang="pt-BR" sz="2800" dirty="0">
                <a:solidFill>
                  <a:srgbClr val="002060"/>
                </a:solidFill>
                <a:latin typeface="Arial" panose="020B0604020202020204" pitchFamily="34" charset="0"/>
                <a:cs typeface="Arial" panose="020B0604020202020204" pitchFamily="34" charset="0"/>
              </a:rPr>
              <a:t>Tentem calcular, utilizando a tabela a seguir (está com as respostas).</a:t>
            </a:r>
          </a:p>
        </p:txBody>
      </p:sp>
    </p:spTree>
    <p:extLst>
      <p:ext uri="{BB962C8B-B14F-4D97-AF65-F5344CB8AC3E}">
        <p14:creationId xmlns:p14="http://schemas.microsoft.com/office/powerpoint/2010/main" val="380979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animBg="1"/>
      <p:bldP spid="11" grpId="0" animBg="1"/>
      <p:bldP spid="12" grpId="0"/>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D260DC92-33C3-4A93-9028-13C484F71651}"/>
              </a:ext>
            </a:extLst>
          </p:cNvPr>
          <p:cNvSpPr>
            <a:spLocks noGrp="1" noChangeArrowheads="1"/>
          </p:cNvSpPr>
          <p:nvPr>
            <p:ph type="title"/>
          </p:nvPr>
        </p:nvSpPr>
        <p:spPr>
          <a:xfrm>
            <a:off x="159025" y="247650"/>
            <a:ext cx="11820935" cy="785813"/>
          </a:xfrm>
          <a:noFill/>
          <a:ln/>
        </p:spPr>
        <p:txBody>
          <a:bodyPr/>
          <a:lstStyle/>
          <a:p>
            <a:pPr algn="ctr"/>
            <a:r>
              <a:rPr lang="en-US" altLang="pt-BR" sz="3200" dirty="0" err="1">
                <a:solidFill>
                  <a:schemeClr val="tx1"/>
                </a:solidFill>
                <a:effectLst/>
              </a:rPr>
              <a:t>Calculando</a:t>
            </a:r>
            <a:r>
              <a:rPr lang="en-US" altLang="pt-BR" sz="3200" dirty="0">
                <a:solidFill>
                  <a:schemeClr val="tx1"/>
                </a:solidFill>
                <a:effectLst/>
              </a:rPr>
              <a:t> </a:t>
            </a:r>
            <a:r>
              <a:rPr lang="en-US" altLang="pt-BR" sz="3200" dirty="0" err="1">
                <a:solidFill>
                  <a:schemeClr val="tx1"/>
                </a:solidFill>
                <a:effectLst/>
              </a:rPr>
              <a:t>Preços</a:t>
            </a:r>
            <a:r>
              <a:rPr lang="en-US" altLang="pt-BR" sz="3200" dirty="0">
                <a:solidFill>
                  <a:schemeClr val="tx1"/>
                </a:solidFill>
                <a:effectLst/>
              </a:rPr>
              <a:t> Reais: Um </a:t>
            </a:r>
            <a:r>
              <a:rPr lang="en-US" altLang="pt-BR" sz="3200" dirty="0" err="1">
                <a:solidFill>
                  <a:schemeClr val="tx1"/>
                </a:solidFill>
                <a:effectLst/>
              </a:rPr>
              <a:t>Exemplo</a:t>
            </a:r>
            <a:r>
              <a:rPr lang="en-US" altLang="pt-BR" sz="3200" dirty="0">
                <a:solidFill>
                  <a:schemeClr val="tx1"/>
                </a:solidFill>
                <a:effectLst/>
              </a:rPr>
              <a:t> – </a:t>
            </a:r>
            <a:r>
              <a:rPr lang="en-US" altLang="pt-BR" sz="3200" dirty="0" err="1">
                <a:solidFill>
                  <a:schemeClr val="tx1"/>
                </a:solidFill>
                <a:effectLst/>
              </a:rPr>
              <a:t>Ovos</a:t>
            </a:r>
            <a:r>
              <a:rPr lang="en-US" altLang="pt-BR" sz="3200" dirty="0">
                <a:solidFill>
                  <a:schemeClr val="tx1"/>
                </a:solidFill>
                <a:effectLst/>
              </a:rPr>
              <a:t> e Ensino</a:t>
            </a:r>
          </a:p>
        </p:txBody>
      </p:sp>
      <p:sp>
        <p:nvSpPr>
          <p:cNvPr id="17" name="Rectangle 5">
            <a:extLst>
              <a:ext uri="{FF2B5EF4-FFF2-40B4-BE49-F238E27FC236}">
                <a16:creationId xmlns:a16="http://schemas.microsoft.com/office/drawing/2014/main" id="{C0940179-D52F-447F-9CC9-401615239809}"/>
              </a:ext>
            </a:extLst>
          </p:cNvPr>
          <p:cNvSpPr txBox="1">
            <a:spLocks noChangeArrowheads="1"/>
          </p:cNvSpPr>
          <p:nvPr/>
        </p:nvSpPr>
        <p:spPr>
          <a:xfrm>
            <a:off x="1338468" y="1827971"/>
            <a:ext cx="9144000" cy="3395663"/>
          </a:xfrm>
          <a:noFill/>
          <a:ln/>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marL="0" indent="0">
              <a:lnSpc>
                <a:spcPct val="80000"/>
              </a:lnSpc>
              <a:buFont typeface="Wingdings" panose="05000000000000000000" pitchFamily="2" charset="2"/>
              <a:buNone/>
              <a:tabLst>
                <a:tab pos="171450" algn="l"/>
                <a:tab pos="457200" algn="l"/>
                <a:tab pos="2857500" algn="l"/>
                <a:tab pos="3781425" algn="l"/>
                <a:tab pos="4791075" algn="l"/>
                <a:tab pos="5830888" algn="l"/>
                <a:tab pos="6858000" algn="l"/>
                <a:tab pos="8001000" algn="l"/>
              </a:tabLst>
            </a:pPr>
            <a:r>
              <a:rPr lang="en-US" altLang="pt-BR" sz="1700" b="1" dirty="0"/>
              <a:t>IPC									(1983 = 100)	 38,8	  53,8	  82,4	107,6	 130,7	163,0</a:t>
            </a:r>
          </a:p>
          <a:p>
            <a:pPr marL="0" indent="0">
              <a:lnSpc>
                <a:spcPct val="110000"/>
              </a:lnSpc>
              <a:buFont typeface="Wingdings" panose="05000000000000000000" pitchFamily="2" charset="2"/>
              <a:buNone/>
              <a:tabLst>
                <a:tab pos="171450" algn="l"/>
                <a:tab pos="457200" algn="l"/>
                <a:tab pos="2857500" algn="l"/>
                <a:tab pos="3781425" algn="l"/>
                <a:tab pos="4791075" algn="l"/>
                <a:tab pos="5830888" algn="l"/>
                <a:tab pos="6858000" algn="l"/>
                <a:tab pos="8001000" algn="l"/>
              </a:tabLst>
            </a:pPr>
            <a:endParaRPr lang="en-US" altLang="pt-BR" sz="1700" b="1" dirty="0"/>
          </a:p>
          <a:p>
            <a:pPr marL="0" indent="0">
              <a:lnSpc>
                <a:spcPct val="110000"/>
              </a:lnSpc>
              <a:buFont typeface="Wingdings" panose="05000000000000000000" pitchFamily="2" charset="2"/>
              <a:buNone/>
              <a:tabLst>
                <a:tab pos="171450" algn="l"/>
                <a:tab pos="457200" algn="l"/>
                <a:tab pos="2857500" algn="l"/>
                <a:tab pos="3781425" algn="l"/>
                <a:tab pos="4791075" algn="l"/>
                <a:tab pos="5830888" algn="l"/>
                <a:tab pos="6858000" algn="l"/>
                <a:tab pos="8001000" algn="l"/>
              </a:tabLst>
            </a:pPr>
            <a:r>
              <a:rPr lang="en-US" altLang="pt-BR" sz="1700" b="1" dirty="0" err="1"/>
              <a:t>Preços</a:t>
            </a:r>
            <a:r>
              <a:rPr lang="en-US" altLang="pt-BR" sz="1700" b="1" dirty="0"/>
              <a:t> </a:t>
            </a:r>
            <a:r>
              <a:rPr lang="en-US" altLang="pt-BR" sz="1700" b="1" dirty="0" err="1"/>
              <a:t>Nominais</a:t>
            </a:r>
            <a:r>
              <a:rPr lang="en-US" altLang="pt-BR" sz="1700" b="1" dirty="0"/>
              <a:t> 							            </a:t>
            </a:r>
            <a:r>
              <a:rPr lang="en-US" altLang="pt-BR" sz="1700" b="1" dirty="0" err="1"/>
              <a:t>Ovos</a:t>
            </a:r>
            <a:r>
              <a:rPr lang="en-US" altLang="pt-BR" sz="1700" b="1" dirty="0"/>
              <a:t> Tipo A	$0,61	$0,77	$0,84	$0,80	$0,98	$1,04</a:t>
            </a:r>
          </a:p>
          <a:p>
            <a:pPr marL="0" indent="0">
              <a:lnSpc>
                <a:spcPct val="110000"/>
              </a:lnSpc>
              <a:buFont typeface="Wingdings" panose="05000000000000000000" pitchFamily="2" charset="2"/>
              <a:buNone/>
              <a:tabLst>
                <a:tab pos="171450" algn="l"/>
                <a:tab pos="457200" algn="l"/>
                <a:tab pos="2857500" algn="l"/>
                <a:tab pos="3781425" algn="l"/>
                <a:tab pos="4791075" algn="l"/>
                <a:tab pos="5830888" algn="l"/>
                <a:tab pos="6858000" algn="l"/>
                <a:tab pos="8001000" algn="l"/>
              </a:tabLst>
            </a:pPr>
            <a:r>
              <a:rPr lang="en-US" altLang="pt-BR" sz="1700" b="1" dirty="0"/>
              <a:t>Ensino </a:t>
            </a:r>
            <a:r>
              <a:rPr lang="en-US" altLang="pt-BR" sz="1700" b="1" dirty="0" err="1"/>
              <a:t>Universitário</a:t>
            </a:r>
            <a:r>
              <a:rPr lang="en-US" altLang="pt-BR" sz="1700" b="1" dirty="0"/>
              <a:t>	$2.530	$3.403	$4.912	$8.156	$12.800	$19.213</a:t>
            </a:r>
          </a:p>
          <a:p>
            <a:pPr marL="0" indent="0">
              <a:lnSpc>
                <a:spcPct val="10000"/>
              </a:lnSpc>
              <a:buFont typeface="Wingdings" panose="05000000000000000000" pitchFamily="2" charset="2"/>
              <a:buNone/>
              <a:tabLst>
                <a:tab pos="171450" algn="l"/>
                <a:tab pos="457200" algn="l"/>
                <a:tab pos="2857500" algn="l"/>
                <a:tab pos="3781425" algn="l"/>
                <a:tab pos="4791075" algn="l"/>
                <a:tab pos="5830888" algn="l"/>
                <a:tab pos="6858000" algn="l"/>
                <a:tab pos="8001000" algn="l"/>
              </a:tabLst>
            </a:pPr>
            <a:endParaRPr lang="en-US" altLang="pt-BR" sz="1700" b="1" i="1" dirty="0"/>
          </a:p>
          <a:p>
            <a:pPr marL="0" indent="0">
              <a:lnSpc>
                <a:spcPct val="90000"/>
              </a:lnSpc>
              <a:buFont typeface="Wingdings" panose="05000000000000000000" pitchFamily="2" charset="2"/>
              <a:buNone/>
              <a:tabLst>
                <a:tab pos="171450" algn="l"/>
                <a:tab pos="457200" algn="l"/>
                <a:tab pos="2857500" algn="l"/>
                <a:tab pos="3781425" algn="l"/>
                <a:tab pos="4791075" algn="l"/>
                <a:tab pos="5830888" algn="l"/>
                <a:tab pos="6858000" algn="l"/>
                <a:tab pos="8001000" algn="l"/>
              </a:tabLst>
            </a:pPr>
            <a:endParaRPr lang="en-US" altLang="pt-BR" sz="1700" b="1" dirty="0"/>
          </a:p>
          <a:p>
            <a:pPr marL="0" indent="0">
              <a:lnSpc>
                <a:spcPct val="90000"/>
              </a:lnSpc>
              <a:buFont typeface="Wingdings" panose="05000000000000000000" pitchFamily="2" charset="2"/>
              <a:buNone/>
              <a:tabLst>
                <a:tab pos="171450" algn="l"/>
                <a:tab pos="457200" algn="l"/>
                <a:tab pos="2857500" algn="l"/>
                <a:tab pos="3781425" algn="l"/>
                <a:tab pos="4791075" algn="l"/>
                <a:tab pos="5830888" algn="l"/>
                <a:tab pos="6858000" algn="l"/>
                <a:tab pos="8001000" algn="l"/>
              </a:tabLst>
            </a:pPr>
            <a:endParaRPr lang="en-US" altLang="pt-BR" sz="600" b="1" dirty="0"/>
          </a:p>
          <a:p>
            <a:pPr marL="0" indent="0">
              <a:lnSpc>
                <a:spcPct val="90000"/>
              </a:lnSpc>
              <a:buFont typeface="Wingdings" panose="05000000000000000000" pitchFamily="2" charset="2"/>
              <a:buNone/>
              <a:tabLst>
                <a:tab pos="171450" algn="l"/>
                <a:tab pos="457200" algn="l"/>
                <a:tab pos="2857500" algn="l"/>
                <a:tab pos="3781425" algn="l"/>
                <a:tab pos="4791075" algn="l"/>
                <a:tab pos="5830888" algn="l"/>
                <a:tab pos="6858000" algn="l"/>
                <a:tab pos="8001000" algn="l"/>
              </a:tabLst>
            </a:pPr>
            <a:r>
              <a:rPr lang="en-US" altLang="pt-BR" sz="1700" b="1" dirty="0" err="1">
                <a:solidFill>
                  <a:srgbClr val="002060"/>
                </a:solidFill>
              </a:rPr>
              <a:t>Preços</a:t>
            </a:r>
            <a:r>
              <a:rPr lang="en-US" altLang="pt-BR" sz="1700" b="1" dirty="0">
                <a:solidFill>
                  <a:srgbClr val="002060"/>
                </a:solidFill>
              </a:rPr>
              <a:t> Reais ($1970)							    	 </a:t>
            </a:r>
            <a:r>
              <a:rPr lang="en-US" altLang="pt-BR" sz="1700" b="1" dirty="0" err="1">
                <a:solidFill>
                  <a:srgbClr val="002060"/>
                </a:solidFill>
              </a:rPr>
              <a:t>Ovos</a:t>
            </a:r>
            <a:r>
              <a:rPr lang="en-US" altLang="pt-BR" sz="1700" b="1" dirty="0">
                <a:solidFill>
                  <a:srgbClr val="002060"/>
                </a:solidFill>
              </a:rPr>
              <a:t> Tipo A 	$0,61	$0,56	$0,40	$0,29	$0,30	$0,25</a:t>
            </a:r>
          </a:p>
          <a:p>
            <a:pPr marL="0" indent="0">
              <a:lnSpc>
                <a:spcPct val="90000"/>
              </a:lnSpc>
              <a:buFont typeface="Wingdings" panose="05000000000000000000" pitchFamily="2" charset="2"/>
              <a:buNone/>
              <a:tabLst>
                <a:tab pos="171450" algn="l"/>
                <a:tab pos="457200" algn="l"/>
                <a:tab pos="2857500" algn="l"/>
                <a:tab pos="3781425" algn="l"/>
                <a:tab pos="4791075" algn="l"/>
                <a:tab pos="5830888" algn="l"/>
                <a:tab pos="6858000" algn="l"/>
                <a:tab pos="8001000" algn="l"/>
              </a:tabLst>
            </a:pPr>
            <a:r>
              <a:rPr lang="en-US" altLang="pt-BR" sz="1700" b="1" dirty="0">
                <a:solidFill>
                  <a:srgbClr val="002060"/>
                </a:solidFill>
              </a:rPr>
              <a:t>	 Ensino </a:t>
            </a:r>
            <a:r>
              <a:rPr lang="en-US" altLang="pt-BR" sz="1700" b="1" dirty="0" err="1">
                <a:solidFill>
                  <a:srgbClr val="002060"/>
                </a:solidFill>
              </a:rPr>
              <a:t>Universitário</a:t>
            </a:r>
            <a:r>
              <a:rPr lang="en-US" altLang="pt-BR" sz="1700" b="1" dirty="0">
                <a:solidFill>
                  <a:srgbClr val="002060"/>
                </a:solidFill>
              </a:rPr>
              <a:t> 	$2.530	$2.454	$2.313	$2.941	$3.800	$4.573</a:t>
            </a:r>
          </a:p>
        </p:txBody>
      </p:sp>
      <p:sp>
        <p:nvSpPr>
          <p:cNvPr id="18" name="Rectangle 6">
            <a:extLst>
              <a:ext uri="{FF2B5EF4-FFF2-40B4-BE49-F238E27FC236}">
                <a16:creationId xmlns:a16="http://schemas.microsoft.com/office/drawing/2014/main" id="{FE0A2DE4-D4A7-4888-8C74-5BF4AACD7147}"/>
              </a:ext>
            </a:extLst>
          </p:cNvPr>
          <p:cNvSpPr>
            <a:spLocks noChangeArrowheads="1"/>
          </p:cNvSpPr>
          <p:nvPr/>
        </p:nvSpPr>
        <p:spPr bwMode="auto">
          <a:xfrm>
            <a:off x="4119700" y="1067559"/>
            <a:ext cx="63230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tabLst>
                <a:tab pos="1371600" algn="ctr"/>
                <a:tab pos="2343150" algn="ctr"/>
                <a:tab pos="3429000" algn="ctr"/>
                <a:tab pos="4400550" algn="ctr"/>
                <a:tab pos="5543550" algn="ctr"/>
              </a:tabLst>
              <a:defRPr sz="2400">
                <a:solidFill>
                  <a:schemeClr val="tx1"/>
                </a:solidFill>
                <a:latin typeface="Times New Roman" panose="02020603050405020304" pitchFamily="18" charset="0"/>
              </a:defRPr>
            </a:lvl1pPr>
            <a:lvl2pPr>
              <a:tabLst>
                <a:tab pos="1371600" algn="ctr"/>
                <a:tab pos="2343150" algn="ctr"/>
                <a:tab pos="3429000" algn="ctr"/>
                <a:tab pos="4400550" algn="ctr"/>
                <a:tab pos="5543550" algn="ctr"/>
              </a:tabLst>
              <a:defRPr sz="2400">
                <a:solidFill>
                  <a:schemeClr val="tx1"/>
                </a:solidFill>
                <a:latin typeface="Times New Roman" panose="02020603050405020304" pitchFamily="18" charset="0"/>
              </a:defRPr>
            </a:lvl2pPr>
            <a:lvl3pPr>
              <a:tabLst>
                <a:tab pos="1371600" algn="ctr"/>
                <a:tab pos="2343150" algn="ctr"/>
                <a:tab pos="3429000" algn="ctr"/>
                <a:tab pos="4400550" algn="ctr"/>
                <a:tab pos="5543550" algn="ctr"/>
              </a:tabLst>
              <a:defRPr sz="2400">
                <a:solidFill>
                  <a:schemeClr val="tx1"/>
                </a:solidFill>
                <a:latin typeface="Times New Roman" panose="02020603050405020304" pitchFamily="18" charset="0"/>
              </a:defRPr>
            </a:lvl3pPr>
            <a:lvl4pPr>
              <a:tabLst>
                <a:tab pos="1371600" algn="ctr"/>
                <a:tab pos="2343150" algn="ctr"/>
                <a:tab pos="3429000" algn="ctr"/>
                <a:tab pos="4400550" algn="ctr"/>
                <a:tab pos="5543550" algn="ctr"/>
              </a:tabLst>
              <a:defRPr sz="2400">
                <a:solidFill>
                  <a:schemeClr val="tx1"/>
                </a:solidFill>
                <a:latin typeface="Times New Roman" panose="02020603050405020304" pitchFamily="18" charset="0"/>
              </a:defRPr>
            </a:lvl4pPr>
            <a:lvl5pPr>
              <a:tabLst>
                <a:tab pos="1371600" algn="ctr"/>
                <a:tab pos="2343150" algn="ctr"/>
                <a:tab pos="3429000" algn="ctr"/>
                <a:tab pos="4400550" algn="ctr"/>
                <a:tab pos="5543550" algn="ct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371600" algn="ctr"/>
                <a:tab pos="2343150" algn="ctr"/>
                <a:tab pos="3429000" algn="ctr"/>
                <a:tab pos="4400550" algn="ctr"/>
                <a:tab pos="5543550" algn="ct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371600" algn="ctr"/>
                <a:tab pos="2343150" algn="ctr"/>
                <a:tab pos="3429000" algn="ctr"/>
                <a:tab pos="4400550" algn="ctr"/>
                <a:tab pos="5543550" algn="ct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371600" algn="ctr"/>
                <a:tab pos="2343150" algn="ctr"/>
                <a:tab pos="3429000" algn="ctr"/>
                <a:tab pos="4400550" algn="ctr"/>
                <a:tab pos="5543550" algn="ct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371600" algn="ctr"/>
                <a:tab pos="2343150" algn="ctr"/>
                <a:tab pos="3429000" algn="ctr"/>
                <a:tab pos="4400550" algn="ctr"/>
                <a:tab pos="5543550" algn="ctr"/>
              </a:tabLst>
              <a:defRPr sz="2400">
                <a:solidFill>
                  <a:schemeClr val="tx1"/>
                </a:solidFill>
                <a:latin typeface="Times New Roman" panose="02020603050405020304" pitchFamily="18" charset="0"/>
              </a:defRPr>
            </a:lvl9pPr>
          </a:lstStyle>
          <a:p>
            <a:r>
              <a:rPr lang="en-US" altLang="pt-BR" b="1">
                <a:latin typeface="Arial" panose="020B0604020202020204" pitchFamily="34" charset="0"/>
              </a:rPr>
              <a:t>1970	1975	1980	1985	1990	1998</a:t>
            </a:r>
          </a:p>
        </p:txBody>
      </p:sp>
      <p:sp>
        <p:nvSpPr>
          <p:cNvPr id="19" name="Rectangle 13">
            <a:extLst>
              <a:ext uri="{FF2B5EF4-FFF2-40B4-BE49-F238E27FC236}">
                <a16:creationId xmlns:a16="http://schemas.microsoft.com/office/drawing/2014/main" id="{85E3684F-A365-4B06-A4EF-D28BD1178A90}"/>
              </a:ext>
            </a:extLst>
          </p:cNvPr>
          <p:cNvSpPr>
            <a:spLocks noChangeArrowheads="1"/>
          </p:cNvSpPr>
          <p:nvPr/>
        </p:nvSpPr>
        <p:spPr bwMode="auto">
          <a:xfrm>
            <a:off x="1298712" y="1002471"/>
            <a:ext cx="9144000" cy="4221163"/>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 name="Line 14">
            <a:extLst>
              <a:ext uri="{FF2B5EF4-FFF2-40B4-BE49-F238E27FC236}">
                <a16:creationId xmlns:a16="http://schemas.microsoft.com/office/drawing/2014/main" id="{2EEC33B7-BE4D-453C-A020-65341FAB23FD}"/>
              </a:ext>
            </a:extLst>
          </p:cNvPr>
          <p:cNvSpPr>
            <a:spLocks noChangeShapeType="1"/>
          </p:cNvSpPr>
          <p:nvPr/>
        </p:nvSpPr>
        <p:spPr bwMode="auto">
          <a:xfrm>
            <a:off x="1298712" y="3937759"/>
            <a:ext cx="9144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21" name="Line 15">
            <a:extLst>
              <a:ext uri="{FF2B5EF4-FFF2-40B4-BE49-F238E27FC236}">
                <a16:creationId xmlns:a16="http://schemas.microsoft.com/office/drawing/2014/main" id="{DCE7D394-4CDD-4B24-91DE-1BDE2E3A1C8E}"/>
              </a:ext>
            </a:extLst>
          </p:cNvPr>
          <p:cNvSpPr>
            <a:spLocks noChangeShapeType="1"/>
          </p:cNvSpPr>
          <p:nvPr/>
        </p:nvSpPr>
        <p:spPr bwMode="auto">
          <a:xfrm>
            <a:off x="1298712" y="2528059"/>
            <a:ext cx="9144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22" name="Line 18">
            <a:extLst>
              <a:ext uri="{FF2B5EF4-FFF2-40B4-BE49-F238E27FC236}">
                <a16:creationId xmlns:a16="http://schemas.microsoft.com/office/drawing/2014/main" id="{66ED0A3E-9812-4481-9FE6-5FC48A6327D5}"/>
              </a:ext>
            </a:extLst>
          </p:cNvPr>
          <p:cNvSpPr>
            <a:spLocks noChangeShapeType="1"/>
          </p:cNvSpPr>
          <p:nvPr/>
        </p:nvSpPr>
        <p:spPr bwMode="auto">
          <a:xfrm>
            <a:off x="1317762" y="1689859"/>
            <a:ext cx="9144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23" name="Line 20">
            <a:extLst>
              <a:ext uri="{FF2B5EF4-FFF2-40B4-BE49-F238E27FC236}">
                <a16:creationId xmlns:a16="http://schemas.microsoft.com/office/drawing/2014/main" id="{EBDE7DA7-1266-4C4E-B10C-7025AA4B41A2}"/>
              </a:ext>
            </a:extLst>
          </p:cNvPr>
          <p:cNvSpPr>
            <a:spLocks noChangeShapeType="1"/>
          </p:cNvSpPr>
          <p:nvPr/>
        </p:nvSpPr>
        <p:spPr bwMode="auto">
          <a:xfrm>
            <a:off x="5113475" y="1000884"/>
            <a:ext cx="0" cy="42418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24" name="Line 21">
            <a:extLst>
              <a:ext uri="{FF2B5EF4-FFF2-40B4-BE49-F238E27FC236}">
                <a16:creationId xmlns:a16="http://schemas.microsoft.com/office/drawing/2014/main" id="{9324DF6F-761A-43E7-9493-288B58506360}"/>
              </a:ext>
            </a:extLst>
          </p:cNvPr>
          <p:cNvSpPr>
            <a:spLocks noChangeShapeType="1"/>
          </p:cNvSpPr>
          <p:nvPr/>
        </p:nvSpPr>
        <p:spPr bwMode="auto">
          <a:xfrm>
            <a:off x="6085025" y="1000884"/>
            <a:ext cx="0" cy="42418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25" name="Line 22">
            <a:extLst>
              <a:ext uri="{FF2B5EF4-FFF2-40B4-BE49-F238E27FC236}">
                <a16:creationId xmlns:a16="http://schemas.microsoft.com/office/drawing/2014/main" id="{3205AB66-C0FF-4A99-8109-427A266293BE}"/>
              </a:ext>
            </a:extLst>
          </p:cNvPr>
          <p:cNvSpPr>
            <a:spLocks noChangeShapeType="1"/>
          </p:cNvSpPr>
          <p:nvPr/>
        </p:nvSpPr>
        <p:spPr bwMode="auto">
          <a:xfrm>
            <a:off x="7094675" y="1000884"/>
            <a:ext cx="0" cy="42418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26" name="Line 23">
            <a:extLst>
              <a:ext uri="{FF2B5EF4-FFF2-40B4-BE49-F238E27FC236}">
                <a16:creationId xmlns:a16="http://schemas.microsoft.com/office/drawing/2014/main" id="{F1FCF9D5-F8DC-4EA0-890C-EB8BBEB1856B}"/>
              </a:ext>
            </a:extLst>
          </p:cNvPr>
          <p:cNvSpPr>
            <a:spLocks noChangeShapeType="1"/>
          </p:cNvSpPr>
          <p:nvPr/>
        </p:nvSpPr>
        <p:spPr bwMode="auto">
          <a:xfrm>
            <a:off x="9228275" y="1019934"/>
            <a:ext cx="0" cy="42418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27" name="Line 24">
            <a:extLst>
              <a:ext uri="{FF2B5EF4-FFF2-40B4-BE49-F238E27FC236}">
                <a16:creationId xmlns:a16="http://schemas.microsoft.com/office/drawing/2014/main" id="{D79CF291-E6EC-414C-AE82-57CE51E22EA8}"/>
              </a:ext>
            </a:extLst>
          </p:cNvPr>
          <p:cNvSpPr>
            <a:spLocks noChangeShapeType="1"/>
          </p:cNvSpPr>
          <p:nvPr/>
        </p:nvSpPr>
        <p:spPr bwMode="auto">
          <a:xfrm>
            <a:off x="8142425" y="1000884"/>
            <a:ext cx="0" cy="42418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28" name="Line 25">
            <a:extLst>
              <a:ext uri="{FF2B5EF4-FFF2-40B4-BE49-F238E27FC236}">
                <a16:creationId xmlns:a16="http://schemas.microsoft.com/office/drawing/2014/main" id="{579C3907-129D-4FC6-AFB0-2D10293F87CF}"/>
              </a:ext>
            </a:extLst>
          </p:cNvPr>
          <p:cNvSpPr>
            <a:spLocks noChangeShapeType="1"/>
          </p:cNvSpPr>
          <p:nvPr/>
        </p:nvSpPr>
        <p:spPr bwMode="auto">
          <a:xfrm>
            <a:off x="4141925" y="1000884"/>
            <a:ext cx="0" cy="42418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Tree>
    <p:extLst>
      <p:ext uri="{BB962C8B-B14F-4D97-AF65-F5344CB8AC3E}">
        <p14:creationId xmlns:p14="http://schemas.microsoft.com/office/powerpoint/2010/main" val="28019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up)">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wipe(up)">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wipe(up)">
                                      <p:cBhvr>
                                        <p:cTn id="17" dur="500"/>
                                        <p:tgtEl>
                                          <p:spTgt spid="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xEl>
                                              <p:pRg st="7" end="7"/>
                                            </p:txEl>
                                          </p:spTgt>
                                        </p:tgtEl>
                                        <p:attrNameLst>
                                          <p:attrName>style.visibility</p:attrName>
                                        </p:attrNameLst>
                                      </p:cBhvr>
                                      <p:to>
                                        <p:strVal val="visible"/>
                                      </p:to>
                                    </p:set>
                                    <p:animEffect transition="in" filter="wipe(up)">
                                      <p:cBhvr>
                                        <p:cTn id="22" dur="500"/>
                                        <p:tgtEl>
                                          <p:spTgt spid="1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7">
                                            <p:txEl>
                                              <p:pRg st="8" end="8"/>
                                            </p:txEl>
                                          </p:spTgt>
                                        </p:tgtEl>
                                        <p:attrNameLst>
                                          <p:attrName>style.visibility</p:attrName>
                                        </p:attrNameLst>
                                      </p:cBhvr>
                                      <p:to>
                                        <p:strVal val="visible"/>
                                      </p:to>
                                    </p:set>
                                    <p:animEffect transition="in" filter="wipe(up)">
                                      <p:cBhvr>
                                        <p:cTn id="27" dur="500"/>
                                        <p:tgtEl>
                                          <p:spTgt spid="1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a:extLst>
              <a:ext uri="{FF2B5EF4-FFF2-40B4-BE49-F238E27FC236}">
                <a16:creationId xmlns:a16="http://schemas.microsoft.com/office/drawing/2014/main" id="{AC5336B4-BF9A-4300-8CFE-20FF9A4FF234}"/>
              </a:ext>
            </a:extLst>
          </p:cNvPr>
          <p:cNvSpPr>
            <a:spLocks noChangeArrowheads="1"/>
          </p:cNvSpPr>
          <p:nvPr/>
        </p:nvSpPr>
        <p:spPr bwMode="auto">
          <a:xfrm>
            <a:off x="4553779" y="2171699"/>
            <a:ext cx="4591050" cy="1562100"/>
          </a:xfrm>
          <a:prstGeom prst="rect">
            <a:avLst/>
          </a:prstGeom>
          <a:solidFill>
            <a:schemeClr val="bg1">
              <a:lumMod val="95000"/>
            </a:schemeClr>
          </a:solidFill>
          <a:ln w="12700">
            <a:solidFill>
              <a:srgbClr val="000000"/>
            </a:solidFill>
            <a:miter lim="800000"/>
            <a:headEnd/>
            <a:tailEnd/>
          </a:ln>
          <a:effectLst/>
        </p:spPr>
        <p:txBody>
          <a:bodyPr wrap="none" anchor="ctr">
            <a:spAutoFit/>
          </a:bodyPr>
          <a:lstStyle/>
          <a:p>
            <a:endParaRPr lang="pt-BR"/>
          </a:p>
        </p:txBody>
      </p:sp>
      <p:sp>
        <p:nvSpPr>
          <p:cNvPr id="5" name="Rectangle 23">
            <a:extLst>
              <a:ext uri="{FF2B5EF4-FFF2-40B4-BE49-F238E27FC236}">
                <a16:creationId xmlns:a16="http://schemas.microsoft.com/office/drawing/2014/main" id="{9780C2C2-0BB4-4351-969D-BB1A42F79E2C}"/>
              </a:ext>
            </a:extLst>
          </p:cNvPr>
          <p:cNvSpPr>
            <a:spLocks noChangeArrowheads="1"/>
          </p:cNvSpPr>
          <p:nvPr/>
        </p:nvSpPr>
        <p:spPr bwMode="auto">
          <a:xfrm>
            <a:off x="800930" y="2419349"/>
            <a:ext cx="3428999" cy="1009650"/>
          </a:xfrm>
          <a:prstGeom prst="rect">
            <a:avLst/>
          </a:prstGeom>
          <a:solidFill>
            <a:schemeClr val="bg1">
              <a:lumMod val="95000"/>
            </a:schemeClr>
          </a:solidFill>
          <a:ln w="12700">
            <a:solidFill>
              <a:srgbClr val="000000"/>
            </a:solidFill>
            <a:miter lim="800000"/>
            <a:headEnd/>
            <a:tailEnd/>
          </a:ln>
          <a:effectLst/>
        </p:spPr>
        <p:txBody>
          <a:bodyPr wrap="square" anchor="ctr">
            <a:spAutoFit/>
          </a:bodyPr>
          <a:lstStyle/>
          <a:p>
            <a:endParaRPr lang="pt-BR"/>
          </a:p>
        </p:txBody>
      </p:sp>
      <p:sp>
        <p:nvSpPr>
          <p:cNvPr id="6" name="Text Box 4">
            <a:extLst>
              <a:ext uri="{FF2B5EF4-FFF2-40B4-BE49-F238E27FC236}">
                <a16:creationId xmlns:a16="http://schemas.microsoft.com/office/drawing/2014/main" id="{D6E61593-4440-4F14-A097-8D21E8F2EF27}"/>
              </a:ext>
            </a:extLst>
          </p:cNvPr>
          <p:cNvSpPr txBox="1">
            <a:spLocks noChangeArrowheads="1"/>
          </p:cNvSpPr>
          <p:nvPr/>
        </p:nvSpPr>
        <p:spPr bwMode="auto">
          <a:xfrm>
            <a:off x="2831826" y="304800"/>
            <a:ext cx="624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sz="3600" b="1" dirty="0"/>
              <a:t>PIB Real  X  PIB Nominal</a:t>
            </a:r>
            <a:endParaRPr lang="en-US" altLang="pt-BR" sz="3600" b="1" dirty="0"/>
          </a:p>
        </p:txBody>
      </p:sp>
      <p:sp>
        <p:nvSpPr>
          <p:cNvPr id="7" name="Text Box 5">
            <a:extLst>
              <a:ext uri="{FF2B5EF4-FFF2-40B4-BE49-F238E27FC236}">
                <a16:creationId xmlns:a16="http://schemas.microsoft.com/office/drawing/2014/main" id="{BF78476B-F471-4E1B-BA69-BF2FA54622CE}"/>
              </a:ext>
            </a:extLst>
          </p:cNvPr>
          <p:cNvSpPr txBox="1">
            <a:spLocks noChangeArrowheads="1"/>
          </p:cNvSpPr>
          <p:nvPr/>
        </p:nvSpPr>
        <p:spPr bwMode="auto">
          <a:xfrm>
            <a:off x="171451" y="1008824"/>
            <a:ext cx="117952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spcBef>
                <a:spcPct val="50000"/>
              </a:spcBef>
              <a:buFont typeface="Wingdings" panose="05000000000000000000" pitchFamily="2" charset="2"/>
              <a:buChar char="§"/>
            </a:pPr>
            <a:r>
              <a:rPr lang="pt-BR" altLang="pt-BR" sz="2800" dirty="0">
                <a:latin typeface="Arial" panose="020B0604020202020204" pitchFamily="34" charset="0"/>
                <a:cs typeface="Arial" panose="020B0604020202020204" pitchFamily="34" charset="0"/>
              </a:rPr>
              <a:t>Como PIB é um valor monetário, devemos levar em conta a inflação para procedermos comparações intertemporais.</a:t>
            </a:r>
            <a:endParaRPr lang="en-US" altLang="pt-BR" sz="2800" dirty="0">
              <a:latin typeface="Arial" panose="020B0604020202020204" pitchFamily="34" charset="0"/>
              <a:cs typeface="Arial" panose="020B0604020202020204" pitchFamily="34" charset="0"/>
            </a:endParaRPr>
          </a:p>
        </p:txBody>
      </p:sp>
      <p:sp>
        <p:nvSpPr>
          <p:cNvPr id="8" name="Text Box 15">
            <a:extLst>
              <a:ext uri="{FF2B5EF4-FFF2-40B4-BE49-F238E27FC236}">
                <a16:creationId xmlns:a16="http://schemas.microsoft.com/office/drawing/2014/main" id="{58B09C90-439A-4F4C-AEBC-84EEC9C008F1}"/>
              </a:ext>
            </a:extLst>
          </p:cNvPr>
          <p:cNvSpPr txBox="1">
            <a:spLocks noChangeArrowheads="1"/>
          </p:cNvSpPr>
          <p:nvPr/>
        </p:nvSpPr>
        <p:spPr bwMode="auto">
          <a:xfrm>
            <a:off x="846487" y="2536961"/>
            <a:ext cx="340995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altLang="pt-BR" sz="2800" b="1" dirty="0">
                <a:solidFill>
                  <a:srgbClr val="000000"/>
                </a:solidFill>
              </a:rPr>
              <a:t>PIB Real do Ano</a:t>
            </a:r>
            <a:r>
              <a:rPr lang="pt-BR" altLang="pt-BR" b="1" dirty="0">
                <a:solidFill>
                  <a:srgbClr val="000000"/>
                </a:solidFill>
              </a:rPr>
              <a:t> </a:t>
            </a:r>
            <a:r>
              <a:rPr lang="pt-BR" altLang="pt-BR" sz="1800" dirty="0">
                <a:solidFill>
                  <a:srgbClr val="000000"/>
                </a:solidFill>
              </a:rPr>
              <a:t>t+1 </a:t>
            </a:r>
            <a:r>
              <a:rPr lang="pt-BR" altLang="pt-BR" dirty="0">
                <a:solidFill>
                  <a:srgbClr val="000000"/>
                </a:solidFill>
              </a:rPr>
              <a:t>(em moeda do ano-base) </a:t>
            </a:r>
            <a:endParaRPr lang="en-US" altLang="pt-BR" dirty="0">
              <a:solidFill>
                <a:srgbClr val="000000"/>
              </a:solidFill>
            </a:endParaRPr>
          </a:p>
        </p:txBody>
      </p:sp>
      <p:sp>
        <p:nvSpPr>
          <p:cNvPr id="9" name="Text Box 16">
            <a:extLst>
              <a:ext uri="{FF2B5EF4-FFF2-40B4-BE49-F238E27FC236}">
                <a16:creationId xmlns:a16="http://schemas.microsoft.com/office/drawing/2014/main" id="{BA152FA7-F6A3-4C0B-A87D-A574E1AD0236}"/>
              </a:ext>
            </a:extLst>
          </p:cNvPr>
          <p:cNvSpPr txBox="1">
            <a:spLocks noChangeArrowheads="1"/>
          </p:cNvSpPr>
          <p:nvPr/>
        </p:nvSpPr>
        <p:spPr bwMode="auto">
          <a:xfrm>
            <a:off x="953330" y="4133849"/>
            <a:ext cx="6743700" cy="83099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pt-BR" sz="2400" dirty="0">
                <a:latin typeface="Arial" panose="020B0604020202020204" pitchFamily="34" charset="0"/>
                <a:cs typeface="Arial" panose="020B0604020202020204" pitchFamily="34" charset="0"/>
              </a:rPr>
              <a:t>Deflator </a:t>
            </a:r>
            <a:r>
              <a:rPr lang="en-US" altLang="pt-BR" sz="2400" dirty="0" err="1">
                <a:latin typeface="Arial" panose="020B0604020202020204" pitchFamily="34" charset="0"/>
                <a:cs typeface="Arial" panose="020B0604020202020204" pitchFamily="34" charset="0"/>
              </a:rPr>
              <a:t>Implícito</a:t>
            </a:r>
            <a:r>
              <a:rPr lang="en-US" altLang="pt-BR" sz="2400" dirty="0">
                <a:latin typeface="Arial" panose="020B0604020202020204" pitchFamily="34" charset="0"/>
                <a:cs typeface="Arial" panose="020B0604020202020204" pitchFamily="34" charset="0"/>
              </a:rPr>
              <a:t> do PIB (</a:t>
            </a:r>
            <a:r>
              <a:rPr lang="en-US" altLang="pt-BR" sz="2400" dirty="0" err="1">
                <a:latin typeface="Arial" panose="020B0604020202020204" pitchFamily="34" charset="0"/>
                <a:cs typeface="Arial" panose="020B0604020202020204" pitchFamily="34" charset="0"/>
              </a:rPr>
              <a:t>Índice</a:t>
            </a:r>
            <a:r>
              <a:rPr lang="en-US" altLang="pt-BR" sz="2400" dirty="0">
                <a:latin typeface="Arial" panose="020B0604020202020204" pitchFamily="34" charset="0"/>
                <a:cs typeface="Arial" panose="020B0604020202020204" pitchFamily="34" charset="0"/>
              </a:rPr>
              <a:t> de </a:t>
            </a:r>
            <a:r>
              <a:rPr lang="en-US" altLang="pt-BR" sz="2400" dirty="0" err="1">
                <a:latin typeface="Arial" panose="020B0604020202020204" pitchFamily="34" charset="0"/>
                <a:cs typeface="Arial" panose="020B0604020202020204" pitchFamily="34" charset="0"/>
              </a:rPr>
              <a:t>Preços</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Utilizado</a:t>
            </a:r>
            <a:r>
              <a:rPr lang="en-US" altLang="pt-BR" sz="2400" dirty="0">
                <a:latin typeface="Arial" panose="020B0604020202020204" pitchFamily="34" charset="0"/>
                <a:cs typeface="Arial" panose="020B0604020202020204" pitchFamily="34" charset="0"/>
              </a:rPr>
              <a:t> Para </a:t>
            </a:r>
            <a:r>
              <a:rPr lang="en-US" altLang="pt-BR" sz="2400" dirty="0" err="1">
                <a:latin typeface="Arial" panose="020B0604020202020204" pitchFamily="34" charset="0"/>
                <a:cs typeface="Arial" panose="020B0604020202020204" pitchFamily="34" charset="0"/>
              </a:rPr>
              <a:t>Deflacionar</a:t>
            </a:r>
            <a:r>
              <a:rPr lang="en-US" altLang="pt-BR" sz="2400" dirty="0">
                <a:latin typeface="Arial" panose="020B0604020202020204" pitchFamily="34" charset="0"/>
                <a:cs typeface="Arial" panose="020B0604020202020204" pitchFamily="34" charset="0"/>
              </a:rPr>
              <a:t> as </a:t>
            </a:r>
            <a:r>
              <a:rPr lang="en-US" altLang="pt-BR" sz="2400" dirty="0" err="1">
                <a:latin typeface="Arial" panose="020B0604020202020204" pitchFamily="34" charset="0"/>
                <a:cs typeface="Arial" panose="020B0604020202020204" pitchFamily="34" charset="0"/>
              </a:rPr>
              <a:t>Contas</a:t>
            </a:r>
            <a:r>
              <a:rPr lang="en-US" altLang="pt-BR" sz="2400" dirty="0">
                <a:latin typeface="Arial" panose="020B0604020202020204" pitchFamily="34" charset="0"/>
                <a:cs typeface="Arial" panose="020B0604020202020204" pitchFamily="34" charset="0"/>
              </a:rPr>
              <a:t> </a:t>
            </a:r>
            <a:r>
              <a:rPr lang="en-US" altLang="pt-BR" sz="2400" dirty="0" err="1">
                <a:latin typeface="Arial" panose="020B0604020202020204" pitchFamily="34" charset="0"/>
                <a:cs typeface="Arial" panose="020B0604020202020204" pitchFamily="34" charset="0"/>
              </a:rPr>
              <a:t>Nacionais</a:t>
            </a:r>
            <a:r>
              <a:rPr lang="en-US" altLang="pt-BR" sz="2400" dirty="0">
                <a:latin typeface="Arial" panose="020B0604020202020204" pitchFamily="34" charset="0"/>
                <a:cs typeface="Arial" panose="020B0604020202020204" pitchFamily="34" charset="0"/>
              </a:rPr>
              <a:t>)</a:t>
            </a:r>
          </a:p>
        </p:txBody>
      </p:sp>
      <p:graphicFrame>
        <p:nvGraphicFramePr>
          <p:cNvPr id="10" name="Object 21">
            <a:extLst>
              <a:ext uri="{FF2B5EF4-FFF2-40B4-BE49-F238E27FC236}">
                <a16:creationId xmlns:a16="http://schemas.microsoft.com/office/drawing/2014/main" id="{D8B09470-A53E-4FE3-A611-7A0F66688A19}"/>
              </a:ext>
            </a:extLst>
          </p:cNvPr>
          <p:cNvGraphicFramePr>
            <a:graphicFrameLocks noChangeAspect="1"/>
          </p:cNvGraphicFramePr>
          <p:nvPr>
            <p:extLst>
              <p:ext uri="{D42A27DB-BD31-4B8C-83A1-F6EECF244321}">
                <p14:modId xmlns:p14="http://schemas.microsoft.com/office/powerpoint/2010/main" val="1765338376"/>
              </p:ext>
            </p:extLst>
          </p:nvPr>
        </p:nvGraphicFramePr>
        <p:xfrm>
          <a:off x="4261679" y="2309812"/>
          <a:ext cx="4787900" cy="1306512"/>
        </p:xfrm>
        <a:graphic>
          <a:graphicData uri="http://schemas.openxmlformats.org/presentationml/2006/ole">
            <mc:AlternateContent xmlns:mc="http://schemas.openxmlformats.org/markup-compatibility/2006">
              <mc:Choice xmlns:v="urn:schemas-microsoft-com:vml" Requires="v">
                <p:oleObj name="Equation" r:id="rId2" imgW="1790640" imgH="482400" progId="Equation.3">
                  <p:embed/>
                </p:oleObj>
              </mc:Choice>
              <mc:Fallback>
                <p:oleObj name="Equation" r:id="rId2" imgW="1790640" imgH="482400" progId="Equation.3">
                  <p:embed/>
                  <p:pic>
                    <p:nvPicPr>
                      <p:cNvPr id="232469" name="Object 21">
                        <a:extLst>
                          <a:ext uri="{FF2B5EF4-FFF2-40B4-BE49-F238E27FC236}">
                            <a16:creationId xmlns:a16="http://schemas.microsoft.com/office/drawing/2014/main" id="{5C018A97-EA05-41F6-AC79-6BA42F62B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1679" y="2309812"/>
                        <a:ext cx="4787900" cy="1306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Rectangle 26">
            <a:extLst>
              <a:ext uri="{FF2B5EF4-FFF2-40B4-BE49-F238E27FC236}">
                <a16:creationId xmlns:a16="http://schemas.microsoft.com/office/drawing/2014/main" id="{00DE4AA5-9619-4E2E-A49F-476F9CD61D03}"/>
              </a:ext>
            </a:extLst>
          </p:cNvPr>
          <p:cNvSpPr>
            <a:spLocks noChangeArrowheads="1"/>
          </p:cNvSpPr>
          <p:nvPr/>
        </p:nvSpPr>
        <p:spPr bwMode="auto">
          <a:xfrm>
            <a:off x="5734879" y="3028949"/>
            <a:ext cx="1219200" cy="590550"/>
          </a:xfrm>
          <a:prstGeom prst="rect">
            <a:avLst/>
          </a:prstGeom>
          <a:noFill/>
          <a:ln w="12700">
            <a:solidFill>
              <a:srgbClr val="000000"/>
            </a:solidFill>
            <a:prstDash val="dash"/>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3" name="Line 28">
            <a:extLst>
              <a:ext uri="{FF2B5EF4-FFF2-40B4-BE49-F238E27FC236}">
                <a16:creationId xmlns:a16="http://schemas.microsoft.com/office/drawing/2014/main" id="{BAB0BF2D-85A7-4CB2-A18A-0858933D44F6}"/>
              </a:ext>
            </a:extLst>
          </p:cNvPr>
          <p:cNvSpPr>
            <a:spLocks noChangeShapeType="1"/>
          </p:cNvSpPr>
          <p:nvPr/>
        </p:nvSpPr>
        <p:spPr bwMode="auto">
          <a:xfrm flipH="1">
            <a:off x="3163129" y="3619499"/>
            <a:ext cx="2609850" cy="4953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14" name="Text Box 29">
            <a:extLst>
              <a:ext uri="{FF2B5EF4-FFF2-40B4-BE49-F238E27FC236}">
                <a16:creationId xmlns:a16="http://schemas.microsoft.com/office/drawing/2014/main" id="{7482F29C-D711-479C-9812-91F047033B13}"/>
              </a:ext>
            </a:extLst>
          </p:cNvPr>
          <p:cNvSpPr txBox="1">
            <a:spLocks noChangeArrowheads="1"/>
          </p:cNvSpPr>
          <p:nvPr/>
        </p:nvSpPr>
        <p:spPr bwMode="auto">
          <a:xfrm>
            <a:off x="7214981" y="5105399"/>
            <a:ext cx="2552700" cy="46166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pt-BR" sz="2400" dirty="0">
                <a:latin typeface="Arial" panose="020B0604020202020204" pitchFamily="34" charset="0"/>
                <a:cs typeface="Arial" panose="020B0604020202020204" pitchFamily="34" charset="0"/>
              </a:rPr>
              <a:t>DIP do </a:t>
            </a:r>
            <a:r>
              <a:rPr lang="en-US" altLang="pt-BR" sz="2400" dirty="0" err="1">
                <a:latin typeface="Arial" panose="020B0604020202020204" pitchFamily="34" charset="0"/>
                <a:cs typeface="Arial" panose="020B0604020202020204" pitchFamily="34" charset="0"/>
              </a:rPr>
              <a:t>Ano</a:t>
            </a:r>
            <a:r>
              <a:rPr lang="en-US" altLang="pt-BR" sz="2400" dirty="0">
                <a:latin typeface="Arial" panose="020B0604020202020204" pitchFamily="34" charset="0"/>
                <a:cs typeface="Arial" panose="020B0604020202020204" pitchFamily="34" charset="0"/>
              </a:rPr>
              <a:t>-Base</a:t>
            </a:r>
          </a:p>
        </p:txBody>
      </p:sp>
      <p:sp>
        <p:nvSpPr>
          <p:cNvPr id="16" name="Line 31">
            <a:extLst>
              <a:ext uri="{FF2B5EF4-FFF2-40B4-BE49-F238E27FC236}">
                <a16:creationId xmlns:a16="http://schemas.microsoft.com/office/drawing/2014/main" id="{F51A9A47-3D93-4987-9367-035133EF8362}"/>
              </a:ext>
            </a:extLst>
          </p:cNvPr>
          <p:cNvSpPr>
            <a:spLocks noChangeShapeType="1"/>
          </p:cNvSpPr>
          <p:nvPr/>
        </p:nvSpPr>
        <p:spPr bwMode="auto">
          <a:xfrm>
            <a:off x="8725729" y="3162299"/>
            <a:ext cx="0" cy="19431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7" name="Rectangle 32">
            <a:extLst>
              <a:ext uri="{FF2B5EF4-FFF2-40B4-BE49-F238E27FC236}">
                <a16:creationId xmlns:a16="http://schemas.microsoft.com/office/drawing/2014/main" id="{2639D96C-D105-4E60-8823-ECF805118926}"/>
              </a:ext>
            </a:extLst>
          </p:cNvPr>
          <p:cNvSpPr>
            <a:spLocks noChangeArrowheads="1"/>
          </p:cNvSpPr>
          <p:nvPr/>
        </p:nvSpPr>
        <p:spPr bwMode="auto">
          <a:xfrm>
            <a:off x="8401879" y="2686049"/>
            <a:ext cx="628650" cy="457200"/>
          </a:xfrm>
          <a:prstGeom prst="rect">
            <a:avLst/>
          </a:prstGeom>
          <a:noFill/>
          <a:ln w="12700">
            <a:solidFill>
              <a:srgbClr val="000000"/>
            </a:solidFill>
            <a:prstDash val="dash"/>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CaixaDeTexto 1">
            <a:extLst>
              <a:ext uri="{FF2B5EF4-FFF2-40B4-BE49-F238E27FC236}">
                <a16:creationId xmlns:a16="http://schemas.microsoft.com/office/drawing/2014/main" id="{499828B1-4F54-4D93-A98B-9495403ABFC8}"/>
              </a:ext>
            </a:extLst>
          </p:cNvPr>
          <p:cNvSpPr txBox="1"/>
          <p:nvPr/>
        </p:nvSpPr>
        <p:spPr>
          <a:xfrm>
            <a:off x="953330" y="5779097"/>
            <a:ext cx="9250843" cy="461665"/>
          </a:xfrm>
          <a:prstGeom prst="rect">
            <a:avLst/>
          </a:prstGeom>
          <a:noFill/>
          <a:ln>
            <a:solidFill>
              <a:schemeClr val="tx1"/>
            </a:solidFill>
          </a:ln>
        </p:spPr>
        <p:txBody>
          <a:bodyPr wrap="square" rtlCol="0">
            <a:spAutoFit/>
          </a:bodyPr>
          <a:lstStyle/>
          <a:p>
            <a:r>
              <a:rPr lang="pt-BR" sz="2400" dirty="0">
                <a:latin typeface="Arial" panose="020B0604020202020204" pitchFamily="34" charset="0"/>
                <a:cs typeface="Arial" panose="020B0604020202020204" pitchFamily="34" charset="0"/>
              </a:rPr>
              <a:t>Qual a cesta que mede a inflação no caso do DIP ? O próprio PIB.</a:t>
            </a:r>
          </a:p>
        </p:txBody>
      </p:sp>
      <p:sp>
        <p:nvSpPr>
          <p:cNvPr id="18" name="Line 31">
            <a:extLst>
              <a:ext uri="{FF2B5EF4-FFF2-40B4-BE49-F238E27FC236}">
                <a16:creationId xmlns:a16="http://schemas.microsoft.com/office/drawing/2014/main" id="{9FD02F4C-5C67-42B4-8A9F-3A6DBDA012B5}"/>
              </a:ext>
            </a:extLst>
          </p:cNvPr>
          <p:cNvSpPr>
            <a:spLocks noChangeShapeType="1"/>
          </p:cNvSpPr>
          <p:nvPr/>
        </p:nvSpPr>
        <p:spPr bwMode="auto">
          <a:xfrm flipH="1">
            <a:off x="1171988" y="4978097"/>
            <a:ext cx="0" cy="800999"/>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pt-BR"/>
          </a:p>
        </p:txBody>
      </p:sp>
    </p:spTree>
    <p:extLst>
      <p:ext uri="{BB962C8B-B14F-4D97-AF65-F5344CB8AC3E}">
        <p14:creationId xmlns:p14="http://schemas.microsoft.com/office/powerpoint/2010/main" val="311417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animBg="1"/>
      <p:bldP spid="12" grpId="0" animBg="1"/>
      <p:bldP spid="13" grpId="0" animBg="1"/>
      <p:bldP spid="14" grpId="0" animBg="1"/>
      <p:bldP spid="16" grpId="0" animBg="1"/>
      <p:bldP spid="17" grpId="0" animBg="1"/>
      <p:bldP spid="2" grpId="0" animBg="1"/>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D95B6FA6-818B-4DC5-ABB3-32A047788B2D}"/>
              </a:ext>
            </a:extLst>
          </p:cNvPr>
          <p:cNvSpPr>
            <a:spLocks noChangeArrowheads="1"/>
          </p:cNvSpPr>
          <p:nvPr/>
        </p:nvSpPr>
        <p:spPr bwMode="auto">
          <a:xfrm>
            <a:off x="1273175" y="2372970"/>
            <a:ext cx="3671888" cy="1550988"/>
          </a:xfrm>
          <a:prstGeom prst="rect">
            <a:avLst/>
          </a:prstGeom>
          <a:solidFill>
            <a:srgbClr val="FF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pt-BR"/>
          </a:p>
        </p:txBody>
      </p:sp>
      <p:sp>
        <p:nvSpPr>
          <p:cNvPr id="5" name="Rectangle 3">
            <a:extLst>
              <a:ext uri="{FF2B5EF4-FFF2-40B4-BE49-F238E27FC236}">
                <a16:creationId xmlns:a16="http://schemas.microsoft.com/office/drawing/2014/main" id="{E457BCF0-F178-4DB6-938B-9974C3682F00}"/>
              </a:ext>
            </a:extLst>
          </p:cNvPr>
          <p:cNvSpPr txBox="1">
            <a:spLocks noChangeArrowheads="1"/>
          </p:cNvSpPr>
          <p:nvPr/>
        </p:nvSpPr>
        <p:spPr>
          <a:xfrm>
            <a:off x="212035" y="911020"/>
            <a:ext cx="11847443" cy="4883150"/>
          </a:xfrm>
        </p:spPr>
        <p:txBody>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algn="just">
              <a:buClr>
                <a:schemeClr val="tx1"/>
              </a:buClr>
              <a:buSzPct val="101000"/>
              <a:buFont typeface="Wingdings" panose="05000000000000000000" pitchFamily="2" charset="2"/>
              <a:buChar char="§"/>
            </a:pPr>
            <a:r>
              <a:rPr lang="en-US" altLang="pt-BR" sz="2600" b="1" dirty="0" err="1">
                <a:latin typeface="Arial" panose="020B0604020202020204" pitchFamily="34" charset="0"/>
                <a:cs typeface="Arial" panose="020B0604020202020204" pitchFamily="34" charset="0"/>
              </a:rPr>
              <a:t>Mudança</a:t>
            </a:r>
            <a:r>
              <a:rPr lang="en-US" altLang="pt-BR" sz="2600" b="1" dirty="0">
                <a:latin typeface="Arial" panose="020B0604020202020204" pitchFamily="34" charset="0"/>
                <a:cs typeface="Arial" panose="020B0604020202020204" pitchFamily="34" charset="0"/>
              </a:rPr>
              <a:t> de Base do </a:t>
            </a:r>
            <a:r>
              <a:rPr lang="en-US" altLang="pt-BR" sz="2600" b="1" dirty="0" err="1">
                <a:latin typeface="Arial" panose="020B0604020202020204" pitchFamily="34" charset="0"/>
                <a:cs typeface="Arial" panose="020B0604020202020204" pitchFamily="34" charset="0"/>
              </a:rPr>
              <a:t>Índice</a:t>
            </a:r>
            <a:endParaRPr lang="en-US" altLang="pt-BR" sz="2600" b="1" dirty="0">
              <a:latin typeface="Arial" panose="020B0604020202020204" pitchFamily="34" charset="0"/>
              <a:cs typeface="Arial" panose="020B0604020202020204" pitchFamily="34" charset="0"/>
            </a:endParaRPr>
          </a:p>
          <a:p>
            <a:pPr lvl="1" algn="just">
              <a:buClr>
                <a:schemeClr val="tx1"/>
              </a:buClr>
              <a:buSzPct val="101000"/>
              <a:buFont typeface="Wingdings" panose="05000000000000000000" pitchFamily="2" charset="2"/>
              <a:buChar char="§"/>
            </a:pPr>
            <a:r>
              <a:rPr lang="en-US" altLang="pt-BR" sz="2600" dirty="0">
                <a:latin typeface="Arial" panose="020B0604020202020204" pitchFamily="34" charset="0"/>
                <a:cs typeface="Arial" panose="020B0604020202020204" pitchFamily="34" charset="0"/>
              </a:rPr>
              <a:t>Para </a:t>
            </a:r>
            <a:r>
              <a:rPr lang="en-US" altLang="pt-BR" sz="2600" dirty="0" err="1">
                <a:latin typeface="Arial" panose="020B0604020202020204" pitchFamily="34" charset="0"/>
                <a:cs typeface="Arial" panose="020B0604020202020204" pitchFamily="34" charset="0"/>
              </a:rPr>
              <a:t>deflacionarmos</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valores</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nominais</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não</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faz</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diferença</a:t>
            </a:r>
            <a:r>
              <a:rPr lang="en-US" altLang="pt-BR" sz="2600" dirty="0">
                <a:latin typeface="Arial" panose="020B0604020202020204" pitchFamily="34" charset="0"/>
                <a:cs typeface="Arial" panose="020B0604020202020204" pitchFamily="34" charset="0"/>
              </a:rPr>
              <a:t> o </a:t>
            </a:r>
            <a:r>
              <a:rPr lang="en-US" altLang="pt-BR" sz="2600" dirty="0" err="1">
                <a:latin typeface="Arial" panose="020B0604020202020204" pitchFamily="34" charset="0"/>
                <a:cs typeface="Arial" panose="020B0604020202020204" pitchFamily="34" charset="0"/>
              </a:rPr>
              <a:t>período</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em</a:t>
            </a:r>
            <a:r>
              <a:rPr lang="en-US" altLang="pt-BR" sz="2600" dirty="0">
                <a:latin typeface="Arial" panose="020B0604020202020204" pitchFamily="34" charset="0"/>
                <a:cs typeface="Arial" panose="020B0604020202020204" pitchFamily="34" charset="0"/>
              </a:rPr>
              <a:t> que </a:t>
            </a:r>
            <a:r>
              <a:rPr lang="en-US" altLang="pt-BR" sz="2600" dirty="0" err="1">
                <a:latin typeface="Arial" panose="020B0604020202020204" pitchFamily="34" charset="0"/>
                <a:cs typeface="Arial" panose="020B0604020202020204" pitchFamily="34" charset="0"/>
              </a:rPr>
              <a:t>colocamos</a:t>
            </a:r>
            <a:r>
              <a:rPr lang="en-US" altLang="pt-BR" sz="2600" dirty="0">
                <a:latin typeface="Arial" panose="020B0604020202020204" pitchFamily="34" charset="0"/>
                <a:cs typeface="Arial" panose="020B0604020202020204" pitchFamily="34" charset="0"/>
              </a:rPr>
              <a:t> a base = 100.</a:t>
            </a:r>
          </a:p>
        </p:txBody>
      </p:sp>
      <p:sp>
        <p:nvSpPr>
          <p:cNvPr id="6" name="Text Box 4">
            <a:extLst>
              <a:ext uri="{FF2B5EF4-FFF2-40B4-BE49-F238E27FC236}">
                <a16:creationId xmlns:a16="http://schemas.microsoft.com/office/drawing/2014/main" id="{9F765969-3120-4E53-BEE4-1ED4BEAE32C5}"/>
              </a:ext>
            </a:extLst>
          </p:cNvPr>
          <p:cNvSpPr txBox="1">
            <a:spLocks noChangeArrowheads="1"/>
          </p:cNvSpPr>
          <p:nvPr/>
        </p:nvSpPr>
        <p:spPr bwMode="auto">
          <a:xfrm>
            <a:off x="2725807" y="185532"/>
            <a:ext cx="624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sz="3600" b="1" dirty="0">
                <a:latin typeface="Arial" panose="020B0604020202020204" pitchFamily="34" charset="0"/>
                <a:cs typeface="Arial" panose="020B0604020202020204" pitchFamily="34" charset="0"/>
              </a:rPr>
              <a:t>PIB Real  X  PIB Nominal</a:t>
            </a:r>
            <a:endParaRPr lang="en-US" altLang="pt-BR" sz="3600" b="1" dirty="0">
              <a:latin typeface="Arial" panose="020B0604020202020204" pitchFamily="34" charset="0"/>
              <a:cs typeface="Arial" panose="020B0604020202020204" pitchFamily="34" charset="0"/>
            </a:endParaRPr>
          </a:p>
        </p:txBody>
      </p:sp>
      <p:sp>
        <p:nvSpPr>
          <p:cNvPr id="7" name="Text Box 5">
            <a:extLst>
              <a:ext uri="{FF2B5EF4-FFF2-40B4-BE49-F238E27FC236}">
                <a16:creationId xmlns:a16="http://schemas.microsoft.com/office/drawing/2014/main" id="{00214A30-0D6B-45DE-B0F7-44ECE02E7B5D}"/>
              </a:ext>
            </a:extLst>
          </p:cNvPr>
          <p:cNvSpPr txBox="1">
            <a:spLocks noChangeArrowheads="1"/>
          </p:cNvSpPr>
          <p:nvPr/>
        </p:nvSpPr>
        <p:spPr bwMode="auto">
          <a:xfrm>
            <a:off x="2051465" y="2536551"/>
            <a:ext cx="738188" cy="131127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pt-BR" sz="2000" b="1" dirty="0"/>
              <a:t>100</a:t>
            </a:r>
          </a:p>
          <a:p>
            <a:pPr>
              <a:spcBef>
                <a:spcPct val="50000"/>
              </a:spcBef>
            </a:pPr>
            <a:r>
              <a:rPr lang="en-US" altLang="pt-BR" sz="2000" b="1" dirty="0"/>
              <a:t>110</a:t>
            </a:r>
          </a:p>
          <a:p>
            <a:pPr>
              <a:spcBef>
                <a:spcPct val="50000"/>
              </a:spcBef>
            </a:pPr>
            <a:r>
              <a:rPr lang="en-US" altLang="pt-BR" sz="2000" b="1" dirty="0"/>
              <a:t>121</a:t>
            </a:r>
          </a:p>
        </p:txBody>
      </p:sp>
      <p:sp>
        <p:nvSpPr>
          <p:cNvPr id="8" name="AutoShape 7">
            <a:extLst>
              <a:ext uri="{FF2B5EF4-FFF2-40B4-BE49-F238E27FC236}">
                <a16:creationId xmlns:a16="http://schemas.microsoft.com/office/drawing/2014/main" id="{5E634037-9F1E-40E2-911C-F40C4B9F9384}"/>
              </a:ext>
            </a:extLst>
          </p:cNvPr>
          <p:cNvSpPr>
            <a:spLocks/>
          </p:cNvSpPr>
          <p:nvPr/>
        </p:nvSpPr>
        <p:spPr bwMode="auto">
          <a:xfrm>
            <a:off x="2105025" y="2546008"/>
            <a:ext cx="61913" cy="1262062"/>
          </a:xfrm>
          <a:prstGeom prst="leftBracket">
            <a:avLst>
              <a:gd name="adj" fmla="val 169870"/>
            </a:avLst>
          </a:prstGeom>
          <a:noFill/>
          <a:ln w="12700">
            <a:solidFill>
              <a:srgbClr val="000000"/>
            </a:solidFill>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pt-BR"/>
          </a:p>
        </p:txBody>
      </p:sp>
      <p:sp>
        <p:nvSpPr>
          <p:cNvPr id="9" name="AutoShape 8">
            <a:extLst>
              <a:ext uri="{FF2B5EF4-FFF2-40B4-BE49-F238E27FC236}">
                <a16:creationId xmlns:a16="http://schemas.microsoft.com/office/drawing/2014/main" id="{1723EAE4-407C-4103-B67B-56AB4C93EBEC}"/>
              </a:ext>
            </a:extLst>
          </p:cNvPr>
          <p:cNvSpPr>
            <a:spLocks/>
          </p:cNvSpPr>
          <p:nvPr/>
        </p:nvSpPr>
        <p:spPr bwMode="auto">
          <a:xfrm>
            <a:off x="4057650" y="2547595"/>
            <a:ext cx="76200" cy="1231900"/>
          </a:xfrm>
          <a:prstGeom prst="rightBracket">
            <a:avLst>
              <a:gd name="adj" fmla="val 134722"/>
            </a:avLst>
          </a:prstGeom>
          <a:noFill/>
          <a:ln w="12700">
            <a:solidFill>
              <a:srgbClr val="000000"/>
            </a:solidFill>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pt-BR"/>
          </a:p>
        </p:txBody>
      </p:sp>
      <p:sp>
        <p:nvSpPr>
          <p:cNvPr id="10" name="AutoShape 10">
            <a:extLst>
              <a:ext uri="{FF2B5EF4-FFF2-40B4-BE49-F238E27FC236}">
                <a16:creationId xmlns:a16="http://schemas.microsoft.com/office/drawing/2014/main" id="{620AD8FA-047A-4686-9A92-CCE47488DE12}"/>
              </a:ext>
            </a:extLst>
          </p:cNvPr>
          <p:cNvSpPr>
            <a:spLocks/>
          </p:cNvSpPr>
          <p:nvPr/>
        </p:nvSpPr>
        <p:spPr bwMode="auto">
          <a:xfrm>
            <a:off x="3586163" y="2555533"/>
            <a:ext cx="61912" cy="1262062"/>
          </a:xfrm>
          <a:prstGeom prst="leftBracket">
            <a:avLst>
              <a:gd name="adj" fmla="val 169873"/>
            </a:avLst>
          </a:prstGeom>
          <a:noFill/>
          <a:ln w="12700">
            <a:solidFill>
              <a:srgbClr val="000000"/>
            </a:solidFill>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pt-BR"/>
          </a:p>
        </p:txBody>
      </p:sp>
      <p:sp>
        <p:nvSpPr>
          <p:cNvPr id="11" name="AutoShape 11">
            <a:extLst>
              <a:ext uri="{FF2B5EF4-FFF2-40B4-BE49-F238E27FC236}">
                <a16:creationId xmlns:a16="http://schemas.microsoft.com/office/drawing/2014/main" id="{6801C96E-5CCD-4787-9257-B00884880C94}"/>
              </a:ext>
            </a:extLst>
          </p:cNvPr>
          <p:cNvSpPr>
            <a:spLocks/>
          </p:cNvSpPr>
          <p:nvPr/>
        </p:nvSpPr>
        <p:spPr bwMode="auto">
          <a:xfrm>
            <a:off x="2609850" y="2557120"/>
            <a:ext cx="76200" cy="1231900"/>
          </a:xfrm>
          <a:prstGeom prst="rightBracket">
            <a:avLst>
              <a:gd name="adj" fmla="val 134722"/>
            </a:avLst>
          </a:prstGeom>
          <a:noFill/>
          <a:ln w="12700">
            <a:solidFill>
              <a:srgbClr val="000000"/>
            </a:solidFill>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pt-BR"/>
          </a:p>
        </p:txBody>
      </p:sp>
      <p:grpSp>
        <p:nvGrpSpPr>
          <p:cNvPr id="12" name="Group 22">
            <a:extLst>
              <a:ext uri="{FF2B5EF4-FFF2-40B4-BE49-F238E27FC236}">
                <a16:creationId xmlns:a16="http://schemas.microsoft.com/office/drawing/2014/main" id="{15408CF3-20F9-4BFD-82ED-CFB15723F285}"/>
              </a:ext>
            </a:extLst>
          </p:cNvPr>
          <p:cNvGrpSpPr>
            <a:grpSpLocks/>
          </p:cNvGrpSpPr>
          <p:nvPr/>
        </p:nvGrpSpPr>
        <p:grpSpPr bwMode="auto">
          <a:xfrm>
            <a:off x="4176713" y="2622208"/>
            <a:ext cx="847725" cy="1125537"/>
            <a:chOff x="2631" y="1777"/>
            <a:chExt cx="534" cy="709"/>
          </a:xfrm>
        </p:grpSpPr>
        <p:sp>
          <p:nvSpPr>
            <p:cNvPr id="13" name="AutoShape 14">
              <a:extLst>
                <a:ext uri="{FF2B5EF4-FFF2-40B4-BE49-F238E27FC236}">
                  <a16:creationId xmlns:a16="http://schemas.microsoft.com/office/drawing/2014/main" id="{1F693667-D98F-4FD3-8B1A-BE89232C6585}"/>
                </a:ext>
              </a:extLst>
            </p:cNvPr>
            <p:cNvSpPr>
              <a:spLocks noChangeArrowheads="1"/>
            </p:cNvSpPr>
            <p:nvPr/>
          </p:nvSpPr>
          <p:spPr bwMode="auto">
            <a:xfrm flipH="1">
              <a:off x="2634" y="2131"/>
              <a:ext cx="147" cy="355"/>
            </a:xfrm>
            <a:prstGeom prst="curvedRightArrow">
              <a:avLst>
                <a:gd name="adj1" fmla="val 48299"/>
                <a:gd name="adj2" fmla="val 96599"/>
                <a:gd name="adj3" fmla="val 33333"/>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pt-BR"/>
            </a:p>
          </p:txBody>
        </p:sp>
        <p:sp>
          <p:nvSpPr>
            <p:cNvPr id="14" name="AutoShape 15">
              <a:extLst>
                <a:ext uri="{FF2B5EF4-FFF2-40B4-BE49-F238E27FC236}">
                  <a16:creationId xmlns:a16="http://schemas.microsoft.com/office/drawing/2014/main" id="{F51A7B6F-919F-49A7-90B0-85408FDF2F24}"/>
                </a:ext>
              </a:extLst>
            </p:cNvPr>
            <p:cNvSpPr>
              <a:spLocks noChangeArrowheads="1"/>
            </p:cNvSpPr>
            <p:nvPr/>
          </p:nvSpPr>
          <p:spPr bwMode="auto">
            <a:xfrm flipH="1">
              <a:off x="2631" y="1777"/>
              <a:ext cx="147" cy="355"/>
            </a:xfrm>
            <a:prstGeom prst="curvedRightArrow">
              <a:avLst>
                <a:gd name="adj1" fmla="val 48299"/>
                <a:gd name="adj2" fmla="val 96599"/>
                <a:gd name="adj3" fmla="val 33333"/>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pt-BR"/>
            </a:p>
          </p:txBody>
        </p:sp>
        <p:sp>
          <p:nvSpPr>
            <p:cNvPr id="15" name="Text Box 16">
              <a:extLst>
                <a:ext uri="{FF2B5EF4-FFF2-40B4-BE49-F238E27FC236}">
                  <a16:creationId xmlns:a16="http://schemas.microsoft.com/office/drawing/2014/main" id="{B7440952-6F71-4088-84B9-CA3BFD6B3B62}"/>
                </a:ext>
              </a:extLst>
            </p:cNvPr>
            <p:cNvSpPr txBox="1">
              <a:spLocks noChangeArrowheads="1"/>
            </p:cNvSpPr>
            <p:nvPr/>
          </p:nvSpPr>
          <p:spPr bwMode="auto">
            <a:xfrm>
              <a:off x="2765" y="2185"/>
              <a:ext cx="400" cy="2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pt-BR" sz="1600" b="1"/>
                <a:t>10%</a:t>
              </a:r>
            </a:p>
          </p:txBody>
        </p:sp>
        <p:sp>
          <p:nvSpPr>
            <p:cNvPr id="16" name="Text Box 18">
              <a:extLst>
                <a:ext uri="{FF2B5EF4-FFF2-40B4-BE49-F238E27FC236}">
                  <a16:creationId xmlns:a16="http://schemas.microsoft.com/office/drawing/2014/main" id="{53668F54-B133-4D99-8C75-D8CA1A045F8F}"/>
                </a:ext>
              </a:extLst>
            </p:cNvPr>
            <p:cNvSpPr txBox="1">
              <a:spLocks noChangeArrowheads="1"/>
            </p:cNvSpPr>
            <p:nvPr/>
          </p:nvSpPr>
          <p:spPr bwMode="auto">
            <a:xfrm>
              <a:off x="2759" y="1855"/>
              <a:ext cx="400" cy="2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pt-BR" sz="1600" b="1" dirty="0"/>
                <a:t>10%</a:t>
              </a:r>
            </a:p>
          </p:txBody>
        </p:sp>
      </p:grpSp>
      <p:grpSp>
        <p:nvGrpSpPr>
          <p:cNvPr id="17" name="Group 23">
            <a:extLst>
              <a:ext uri="{FF2B5EF4-FFF2-40B4-BE49-F238E27FC236}">
                <a16:creationId xmlns:a16="http://schemas.microsoft.com/office/drawing/2014/main" id="{ADD0CAC2-72B1-4A54-A276-3E48512D0FCA}"/>
              </a:ext>
            </a:extLst>
          </p:cNvPr>
          <p:cNvGrpSpPr>
            <a:grpSpLocks/>
          </p:cNvGrpSpPr>
          <p:nvPr/>
        </p:nvGrpSpPr>
        <p:grpSpPr bwMode="auto">
          <a:xfrm>
            <a:off x="1249363" y="2644433"/>
            <a:ext cx="803275" cy="1130300"/>
            <a:chOff x="787" y="1791"/>
            <a:chExt cx="506" cy="712"/>
          </a:xfrm>
        </p:grpSpPr>
        <p:sp>
          <p:nvSpPr>
            <p:cNvPr id="18" name="AutoShape 12">
              <a:extLst>
                <a:ext uri="{FF2B5EF4-FFF2-40B4-BE49-F238E27FC236}">
                  <a16:creationId xmlns:a16="http://schemas.microsoft.com/office/drawing/2014/main" id="{D5A389A6-14FD-4EC4-A57C-B5EBDA11C28E}"/>
                </a:ext>
              </a:extLst>
            </p:cNvPr>
            <p:cNvSpPr>
              <a:spLocks noChangeArrowheads="1"/>
            </p:cNvSpPr>
            <p:nvPr/>
          </p:nvSpPr>
          <p:spPr bwMode="auto">
            <a:xfrm>
              <a:off x="1146" y="1791"/>
              <a:ext cx="147" cy="355"/>
            </a:xfrm>
            <a:prstGeom prst="curvedRightArrow">
              <a:avLst>
                <a:gd name="adj1" fmla="val 48299"/>
                <a:gd name="adj2" fmla="val 96599"/>
                <a:gd name="adj3" fmla="val 33333"/>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pt-BR"/>
            </a:p>
          </p:txBody>
        </p:sp>
        <p:sp>
          <p:nvSpPr>
            <p:cNvPr id="19" name="AutoShape 13">
              <a:extLst>
                <a:ext uri="{FF2B5EF4-FFF2-40B4-BE49-F238E27FC236}">
                  <a16:creationId xmlns:a16="http://schemas.microsoft.com/office/drawing/2014/main" id="{7C4752F6-00F5-4E92-A749-1DDDDCCD85EA}"/>
                </a:ext>
              </a:extLst>
            </p:cNvPr>
            <p:cNvSpPr>
              <a:spLocks noChangeArrowheads="1"/>
            </p:cNvSpPr>
            <p:nvPr/>
          </p:nvSpPr>
          <p:spPr bwMode="auto">
            <a:xfrm>
              <a:off x="1143" y="2148"/>
              <a:ext cx="147" cy="355"/>
            </a:xfrm>
            <a:prstGeom prst="curvedRightArrow">
              <a:avLst>
                <a:gd name="adj1" fmla="val 48299"/>
                <a:gd name="adj2" fmla="val 96599"/>
                <a:gd name="adj3" fmla="val 33333"/>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pt-BR"/>
            </a:p>
          </p:txBody>
        </p:sp>
        <p:sp>
          <p:nvSpPr>
            <p:cNvPr id="20" name="Text Box 17">
              <a:extLst>
                <a:ext uri="{FF2B5EF4-FFF2-40B4-BE49-F238E27FC236}">
                  <a16:creationId xmlns:a16="http://schemas.microsoft.com/office/drawing/2014/main" id="{83559C86-0B3A-490B-9050-2E9267C4D4DE}"/>
                </a:ext>
              </a:extLst>
            </p:cNvPr>
            <p:cNvSpPr txBox="1">
              <a:spLocks noChangeArrowheads="1"/>
            </p:cNvSpPr>
            <p:nvPr/>
          </p:nvSpPr>
          <p:spPr bwMode="auto">
            <a:xfrm>
              <a:off x="787" y="2142"/>
              <a:ext cx="400" cy="2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pt-BR" sz="1600" b="1" dirty="0"/>
                <a:t>10%</a:t>
              </a:r>
            </a:p>
          </p:txBody>
        </p:sp>
        <p:sp>
          <p:nvSpPr>
            <p:cNvPr id="21" name="Text Box 19">
              <a:extLst>
                <a:ext uri="{FF2B5EF4-FFF2-40B4-BE49-F238E27FC236}">
                  <a16:creationId xmlns:a16="http://schemas.microsoft.com/office/drawing/2014/main" id="{5BB2020E-27B4-44B4-B48D-E6A603EC9BBC}"/>
                </a:ext>
              </a:extLst>
            </p:cNvPr>
            <p:cNvSpPr txBox="1">
              <a:spLocks noChangeArrowheads="1"/>
            </p:cNvSpPr>
            <p:nvPr/>
          </p:nvSpPr>
          <p:spPr bwMode="auto">
            <a:xfrm>
              <a:off x="790" y="1812"/>
              <a:ext cx="400" cy="2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pt-BR" sz="1600" b="1" dirty="0"/>
                <a:t>10%</a:t>
              </a:r>
            </a:p>
          </p:txBody>
        </p:sp>
      </p:grpSp>
      <p:sp>
        <p:nvSpPr>
          <p:cNvPr id="22" name="Text Box 21">
            <a:extLst>
              <a:ext uri="{FF2B5EF4-FFF2-40B4-BE49-F238E27FC236}">
                <a16:creationId xmlns:a16="http://schemas.microsoft.com/office/drawing/2014/main" id="{C119A242-D79D-440E-8B94-C9BE1E55A677}"/>
              </a:ext>
            </a:extLst>
          </p:cNvPr>
          <p:cNvSpPr txBox="1">
            <a:spLocks noChangeArrowheads="1"/>
          </p:cNvSpPr>
          <p:nvPr/>
        </p:nvSpPr>
        <p:spPr bwMode="auto">
          <a:xfrm>
            <a:off x="289063" y="4137717"/>
            <a:ext cx="11465615" cy="2292935"/>
          </a:xfrm>
          <a:prstGeom prst="rect">
            <a:avLst/>
          </a:prstGeom>
          <a:solidFill>
            <a:schemeClr val="bg1">
              <a:lumMod val="95000"/>
            </a:schemeClr>
          </a:solidFill>
          <a:ln>
            <a:solidFill>
              <a:schemeClr val="tx1"/>
            </a:solidFill>
          </a:ln>
          <a:effectLst/>
        </p:spPr>
        <p:txBody>
          <a:bodyPr wrap="square">
            <a:spAutoFit/>
          </a:bodyPr>
          <a:lstStyle/>
          <a:p>
            <a:pPr marL="342900" indent="-342900" algn="just">
              <a:spcBef>
                <a:spcPct val="50000"/>
              </a:spcBef>
              <a:buFont typeface="Wingdings" panose="05000000000000000000" pitchFamily="2" charset="2"/>
              <a:buChar char="§"/>
            </a:pPr>
            <a:r>
              <a:rPr lang="en-US" altLang="pt-BR" sz="2600" dirty="0">
                <a:latin typeface="Arial" panose="020B0604020202020204" pitchFamily="34" charset="0"/>
                <a:cs typeface="Arial" panose="020B0604020202020204" pitchFamily="34" charset="0"/>
              </a:rPr>
              <a:t>Observe que </a:t>
            </a:r>
            <a:r>
              <a:rPr lang="en-US" altLang="pt-BR" sz="2600" dirty="0" err="1">
                <a:latin typeface="Arial" panose="020B0604020202020204" pitchFamily="34" charset="0"/>
                <a:cs typeface="Arial" panose="020B0604020202020204" pitchFamily="34" charset="0"/>
              </a:rPr>
              <a:t>podemos</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multiplicar</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ou</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dividir</a:t>
            </a:r>
            <a:r>
              <a:rPr lang="en-US" altLang="pt-BR" sz="2600" dirty="0">
                <a:latin typeface="Arial" panose="020B0604020202020204" pitchFamily="34" charset="0"/>
                <a:cs typeface="Arial" panose="020B0604020202020204" pitchFamily="34" charset="0"/>
              </a:rPr>
              <a:t>) um </a:t>
            </a:r>
            <a:r>
              <a:rPr lang="en-US" altLang="pt-BR" sz="2600" dirty="0" err="1">
                <a:latin typeface="Arial" panose="020B0604020202020204" pitchFamily="34" charset="0"/>
                <a:cs typeface="Arial" panose="020B0604020202020204" pitchFamily="34" charset="0"/>
              </a:rPr>
              <a:t>índice</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matriz</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coluna</a:t>
            </a:r>
            <a:r>
              <a:rPr lang="en-US" altLang="pt-BR" sz="2600" dirty="0">
                <a:latin typeface="Arial" panose="020B0604020202020204" pitchFamily="34" charset="0"/>
                <a:cs typeface="Arial" panose="020B0604020202020204" pitchFamily="34" charset="0"/>
              </a:rPr>
              <a:t>) por </a:t>
            </a:r>
            <a:r>
              <a:rPr lang="en-US" altLang="pt-BR" sz="2600" dirty="0" err="1">
                <a:latin typeface="Arial" panose="020B0604020202020204" pitchFamily="34" charset="0"/>
                <a:cs typeface="Arial" panose="020B0604020202020204" pitchFamily="34" charset="0"/>
              </a:rPr>
              <a:t>qualquer</a:t>
            </a:r>
            <a:r>
              <a:rPr lang="en-US" altLang="pt-BR" sz="2600" dirty="0">
                <a:latin typeface="Arial" panose="020B0604020202020204" pitchFamily="34" charset="0"/>
                <a:cs typeface="Arial" panose="020B0604020202020204" pitchFamily="34" charset="0"/>
              </a:rPr>
              <a:t> valor, que as </a:t>
            </a:r>
            <a:r>
              <a:rPr lang="en-US" altLang="pt-BR" sz="2600" dirty="0" err="1">
                <a:latin typeface="Arial" panose="020B0604020202020204" pitchFamily="34" charset="0"/>
                <a:cs typeface="Arial" panose="020B0604020202020204" pitchFamily="34" charset="0"/>
              </a:rPr>
              <a:t>variações</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percentuais</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ficam</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preservadas</a:t>
            </a:r>
            <a:r>
              <a:rPr lang="en-US" altLang="pt-BR" sz="2600" dirty="0">
                <a:latin typeface="Arial" panose="020B0604020202020204" pitchFamily="34" charset="0"/>
                <a:cs typeface="Arial" panose="020B0604020202020204" pitchFamily="34" charset="0"/>
              </a:rPr>
              <a:t>.</a:t>
            </a:r>
          </a:p>
          <a:p>
            <a:pPr marL="342900" indent="-342900" algn="just">
              <a:spcBef>
                <a:spcPct val="50000"/>
              </a:spcBef>
              <a:buFont typeface="Wingdings" panose="05000000000000000000" pitchFamily="2" charset="2"/>
              <a:buChar char="§"/>
            </a:pPr>
            <a:r>
              <a:rPr lang="en-US" altLang="pt-BR" sz="2600" dirty="0">
                <a:latin typeface="Arial" panose="020B0604020202020204" pitchFamily="34" charset="0"/>
                <a:cs typeface="Arial" panose="020B0604020202020204" pitchFamily="34" charset="0"/>
              </a:rPr>
              <a:t>Desta forma, se </a:t>
            </a:r>
            <a:r>
              <a:rPr lang="en-US" altLang="pt-BR" sz="2600" dirty="0" err="1">
                <a:latin typeface="Arial" panose="020B0604020202020204" pitchFamily="34" charset="0"/>
                <a:cs typeface="Arial" panose="020B0604020202020204" pitchFamily="34" charset="0"/>
              </a:rPr>
              <a:t>quizéssemos</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passar</a:t>
            </a:r>
            <a:r>
              <a:rPr lang="en-US" altLang="pt-BR" sz="2600" dirty="0">
                <a:latin typeface="Arial" panose="020B0604020202020204" pitchFamily="34" charset="0"/>
                <a:cs typeface="Arial" panose="020B0604020202020204" pitchFamily="34" charset="0"/>
              </a:rPr>
              <a:t> a base 100 do </a:t>
            </a:r>
            <a:r>
              <a:rPr lang="en-US" altLang="pt-BR" sz="2600" dirty="0" err="1">
                <a:latin typeface="Arial" panose="020B0604020202020204" pitchFamily="34" charset="0"/>
                <a:cs typeface="Arial" panose="020B0604020202020204" pitchFamily="34" charset="0"/>
              </a:rPr>
              <a:t>primeiro</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índice</a:t>
            </a:r>
            <a:r>
              <a:rPr lang="en-US" altLang="pt-BR" sz="2600" dirty="0">
                <a:latin typeface="Arial" panose="020B0604020202020204" pitchFamily="34" charset="0"/>
                <a:cs typeface="Arial" panose="020B0604020202020204" pitchFamily="34" charset="0"/>
              </a:rPr>
              <a:t> para a </a:t>
            </a:r>
            <a:r>
              <a:rPr lang="en-US" altLang="pt-BR" sz="2600" dirty="0" err="1">
                <a:latin typeface="Arial" panose="020B0604020202020204" pitchFamily="34" charset="0"/>
                <a:cs typeface="Arial" panose="020B0604020202020204" pitchFamily="34" charset="0"/>
              </a:rPr>
              <a:t>terceira</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linha</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bastaria</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dividir</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toda</a:t>
            </a:r>
            <a:r>
              <a:rPr lang="en-US" altLang="pt-BR" sz="2600" dirty="0">
                <a:latin typeface="Arial" panose="020B0604020202020204" pitchFamily="34" charset="0"/>
                <a:cs typeface="Arial" panose="020B0604020202020204" pitchFamily="34" charset="0"/>
              </a:rPr>
              <a:t> a </a:t>
            </a:r>
            <a:r>
              <a:rPr lang="en-US" altLang="pt-BR" sz="2600" dirty="0" err="1">
                <a:latin typeface="Arial" panose="020B0604020202020204" pitchFamily="34" charset="0"/>
                <a:cs typeface="Arial" panose="020B0604020202020204" pitchFamily="34" charset="0"/>
              </a:rPr>
              <a:t>primeira</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coluna</a:t>
            </a:r>
            <a:r>
              <a:rPr lang="en-US" altLang="pt-BR" sz="2600" dirty="0">
                <a:latin typeface="Arial" panose="020B0604020202020204" pitchFamily="34" charset="0"/>
                <a:cs typeface="Arial" panose="020B0604020202020204" pitchFamily="34" charset="0"/>
              </a:rPr>
              <a:t> por 121 e </a:t>
            </a:r>
            <a:r>
              <a:rPr lang="en-US" altLang="pt-BR" sz="2600" dirty="0" err="1">
                <a:latin typeface="Arial" panose="020B0604020202020204" pitchFamily="34" charset="0"/>
                <a:cs typeface="Arial" panose="020B0604020202020204" pitchFamily="34" charset="0"/>
              </a:rPr>
              <a:t>multiplicar</a:t>
            </a:r>
            <a:r>
              <a:rPr lang="en-US" altLang="pt-BR" sz="2600" dirty="0">
                <a:latin typeface="Arial" panose="020B0604020202020204" pitchFamily="34" charset="0"/>
                <a:cs typeface="Arial" panose="020B0604020202020204" pitchFamily="34" charset="0"/>
              </a:rPr>
              <a:t> por 100. </a:t>
            </a:r>
            <a:r>
              <a:rPr lang="en-US" altLang="pt-BR" sz="2600" b="1" dirty="0" err="1">
                <a:latin typeface="Arial" panose="020B0604020202020204" pitchFamily="34" charset="0"/>
                <a:cs typeface="Arial" panose="020B0604020202020204" pitchFamily="34" charset="0"/>
              </a:rPr>
              <a:t>Teremos</a:t>
            </a:r>
            <a:r>
              <a:rPr lang="en-US" altLang="pt-BR" sz="2600" b="1" dirty="0">
                <a:latin typeface="Arial" panose="020B0604020202020204" pitchFamily="34" charset="0"/>
                <a:cs typeface="Arial" panose="020B0604020202020204" pitchFamily="34" charset="0"/>
              </a:rPr>
              <a:t> a </a:t>
            </a:r>
            <a:r>
              <a:rPr lang="en-US" altLang="pt-BR" sz="2600" b="1" dirty="0" err="1">
                <a:latin typeface="Arial" panose="020B0604020202020204" pitchFamily="34" charset="0"/>
                <a:cs typeface="Arial" panose="020B0604020202020204" pitchFamily="34" charset="0"/>
              </a:rPr>
              <a:t>mudança</a:t>
            </a:r>
            <a:r>
              <a:rPr lang="en-US" altLang="pt-BR" sz="2600" b="1" dirty="0">
                <a:latin typeface="Arial" panose="020B0604020202020204" pitchFamily="34" charset="0"/>
                <a:cs typeface="Arial" panose="020B0604020202020204" pitchFamily="34" charset="0"/>
              </a:rPr>
              <a:t> de base do </a:t>
            </a:r>
            <a:r>
              <a:rPr lang="en-US" altLang="pt-BR" sz="2600" b="1" dirty="0" err="1">
                <a:latin typeface="Arial" panose="020B0604020202020204" pitchFamily="34" charset="0"/>
                <a:cs typeface="Arial" panose="020B0604020202020204" pitchFamily="34" charset="0"/>
              </a:rPr>
              <a:t>índice</a:t>
            </a:r>
            <a:r>
              <a:rPr lang="en-US" altLang="pt-BR" sz="2600" b="1" dirty="0">
                <a:latin typeface="Arial" panose="020B0604020202020204" pitchFamily="34" charset="0"/>
                <a:cs typeface="Arial" panose="020B0604020202020204" pitchFamily="34" charset="0"/>
              </a:rPr>
              <a:t>.</a:t>
            </a:r>
          </a:p>
        </p:txBody>
      </p:sp>
      <p:sp>
        <p:nvSpPr>
          <p:cNvPr id="23" name="Text Box 24">
            <a:extLst>
              <a:ext uri="{FF2B5EF4-FFF2-40B4-BE49-F238E27FC236}">
                <a16:creationId xmlns:a16="http://schemas.microsoft.com/office/drawing/2014/main" id="{F1CE6747-6D6F-4E4A-8CF8-483191A1898B}"/>
              </a:ext>
            </a:extLst>
          </p:cNvPr>
          <p:cNvSpPr txBox="1">
            <a:spLocks noChangeArrowheads="1"/>
          </p:cNvSpPr>
          <p:nvPr/>
        </p:nvSpPr>
        <p:spPr bwMode="auto">
          <a:xfrm>
            <a:off x="2813050" y="2518537"/>
            <a:ext cx="1649415" cy="131127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pt-BR" sz="2000" b="1" dirty="0"/>
              <a:t>         200      </a:t>
            </a:r>
          </a:p>
          <a:p>
            <a:pPr>
              <a:spcBef>
                <a:spcPct val="50000"/>
              </a:spcBef>
            </a:pPr>
            <a:r>
              <a:rPr lang="en-US" altLang="pt-BR" sz="1200" b="1" dirty="0"/>
              <a:t>X</a:t>
            </a:r>
            <a:r>
              <a:rPr lang="en-US" altLang="pt-BR" sz="2000" b="1" dirty="0"/>
              <a:t> 2 = 220</a:t>
            </a:r>
          </a:p>
          <a:p>
            <a:pPr>
              <a:spcBef>
                <a:spcPct val="50000"/>
              </a:spcBef>
            </a:pPr>
            <a:r>
              <a:rPr lang="en-US" altLang="pt-BR" sz="2000" b="1" dirty="0"/>
              <a:t>         242</a:t>
            </a:r>
          </a:p>
        </p:txBody>
      </p:sp>
      <p:sp>
        <p:nvSpPr>
          <p:cNvPr id="2" name="CaixaDeTexto 1">
            <a:extLst>
              <a:ext uri="{FF2B5EF4-FFF2-40B4-BE49-F238E27FC236}">
                <a16:creationId xmlns:a16="http://schemas.microsoft.com/office/drawing/2014/main" id="{E9068162-16D7-46D5-9A89-C6E47AD3FA61}"/>
              </a:ext>
            </a:extLst>
          </p:cNvPr>
          <p:cNvSpPr txBox="1"/>
          <p:nvPr/>
        </p:nvSpPr>
        <p:spPr>
          <a:xfrm>
            <a:off x="7805531" y="2372970"/>
            <a:ext cx="3538330" cy="1415772"/>
          </a:xfrm>
          <a:prstGeom prst="rect">
            <a:avLst/>
          </a:prstGeom>
          <a:solidFill>
            <a:schemeClr val="bg1">
              <a:lumMod val="95000"/>
            </a:schemeClr>
          </a:solidFill>
          <a:ln w="28575">
            <a:solidFill>
              <a:schemeClr val="tx1"/>
            </a:solidFill>
          </a:ln>
        </p:spPr>
        <p:txBody>
          <a:bodyPr wrap="square" rtlCol="0">
            <a:spAutoFit/>
          </a:bodyPr>
          <a:lstStyle/>
          <a:p>
            <a:r>
              <a:rPr lang="pt-BR" sz="2200" b="1" dirty="0">
                <a:latin typeface="Arial" panose="020B0604020202020204" pitchFamily="34" charset="0"/>
                <a:cs typeface="Arial" panose="020B0604020202020204" pitchFamily="34" charset="0"/>
              </a:rPr>
              <a:t>(100/121) x 100 = 82,6446 </a:t>
            </a:r>
          </a:p>
          <a:p>
            <a:endParaRPr lang="pt-BR" sz="1000" b="1" dirty="0">
              <a:latin typeface="Arial" panose="020B0604020202020204" pitchFamily="34" charset="0"/>
              <a:cs typeface="Arial" panose="020B0604020202020204" pitchFamily="34" charset="0"/>
            </a:endParaRPr>
          </a:p>
          <a:p>
            <a:r>
              <a:rPr lang="pt-BR" sz="2200" b="1" dirty="0">
                <a:latin typeface="Arial" panose="020B0604020202020204" pitchFamily="34" charset="0"/>
                <a:cs typeface="Arial" panose="020B0604020202020204" pitchFamily="34" charset="0"/>
              </a:rPr>
              <a:t>(110/121) x 100 = 90,9091</a:t>
            </a:r>
          </a:p>
          <a:p>
            <a:endParaRPr lang="pt-BR" sz="1000" b="1" dirty="0">
              <a:latin typeface="Arial" panose="020B0604020202020204" pitchFamily="34" charset="0"/>
              <a:cs typeface="Arial" panose="020B0604020202020204" pitchFamily="34" charset="0"/>
            </a:endParaRPr>
          </a:p>
          <a:p>
            <a:r>
              <a:rPr lang="pt-BR" sz="2200" b="1" dirty="0">
                <a:latin typeface="Arial" panose="020B0604020202020204" pitchFamily="34" charset="0"/>
                <a:cs typeface="Arial" panose="020B0604020202020204" pitchFamily="34" charset="0"/>
              </a:rPr>
              <a:t>(121/121) x 100 =     100</a:t>
            </a:r>
          </a:p>
        </p:txBody>
      </p:sp>
      <p:cxnSp>
        <p:nvCxnSpPr>
          <p:cNvPr id="24" name="Conector de Seta Reta 23">
            <a:extLst>
              <a:ext uri="{FF2B5EF4-FFF2-40B4-BE49-F238E27FC236}">
                <a16:creationId xmlns:a16="http://schemas.microsoft.com/office/drawing/2014/main" id="{656CAF69-72EF-4CED-AE81-7243F4CD6C44}"/>
              </a:ext>
            </a:extLst>
          </p:cNvPr>
          <p:cNvCxnSpPr/>
          <p:nvPr/>
        </p:nvCxnSpPr>
        <p:spPr>
          <a:xfrm flipV="1">
            <a:off x="10800522" y="3781566"/>
            <a:ext cx="0" cy="3531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Seta: Curva para a Esquerda 24">
            <a:extLst>
              <a:ext uri="{FF2B5EF4-FFF2-40B4-BE49-F238E27FC236}">
                <a16:creationId xmlns:a16="http://schemas.microsoft.com/office/drawing/2014/main" id="{FB377BBE-14CA-4FE7-8563-B25E6211C3F1}"/>
              </a:ext>
            </a:extLst>
          </p:cNvPr>
          <p:cNvSpPr/>
          <p:nvPr/>
        </p:nvSpPr>
        <p:spPr>
          <a:xfrm>
            <a:off x="11290854" y="2518537"/>
            <a:ext cx="304800" cy="564046"/>
          </a:xfrm>
          <a:prstGeom prst="curvedLef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6" name="Seta: Curva para a Esquerda 25">
            <a:extLst>
              <a:ext uri="{FF2B5EF4-FFF2-40B4-BE49-F238E27FC236}">
                <a16:creationId xmlns:a16="http://schemas.microsoft.com/office/drawing/2014/main" id="{50CCADE4-B518-4AF3-BB10-2854E702A428}"/>
              </a:ext>
            </a:extLst>
          </p:cNvPr>
          <p:cNvSpPr/>
          <p:nvPr/>
        </p:nvSpPr>
        <p:spPr>
          <a:xfrm>
            <a:off x="11297482" y="3095007"/>
            <a:ext cx="304800" cy="564046"/>
          </a:xfrm>
          <a:prstGeom prst="curvedLef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156291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2" grpId="0" animBg="1"/>
      <p:bldP spid="23" grpId="0"/>
      <p:bldP spid="2" grpId="0" animBg="1"/>
      <p:bldP spid="25" grpId="0" animBg="1"/>
      <p:bldP spid="2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AE92156D-DE34-4DD2-A7A5-79BB9F785DCF}"/>
              </a:ext>
            </a:extLst>
          </p:cNvPr>
          <p:cNvSpPr txBox="1">
            <a:spLocks noChangeArrowheads="1"/>
          </p:cNvSpPr>
          <p:nvPr/>
        </p:nvSpPr>
        <p:spPr bwMode="auto">
          <a:xfrm>
            <a:off x="609600" y="185532"/>
            <a:ext cx="108005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altLang="pt-BR" sz="3600" b="1" dirty="0">
                <a:latin typeface="Arial" panose="020B0604020202020204" pitchFamily="34" charset="0"/>
                <a:cs typeface="Arial" panose="020B0604020202020204" pitchFamily="34" charset="0"/>
              </a:rPr>
              <a:t>A Importância da Mudança de Base de um Índice</a:t>
            </a:r>
            <a:endParaRPr lang="en-US" altLang="pt-BR" sz="3600" b="1"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C8007C23-E99C-48AB-88B7-6CF43CE5F288}"/>
              </a:ext>
            </a:extLst>
          </p:cNvPr>
          <p:cNvSpPr txBox="1"/>
          <p:nvPr/>
        </p:nvSpPr>
        <p:spPr>
          <a:xfrm>
            <a:off x="251791" y="980661"/>
            <a:ext cx="11661913" cy="5324535"/>
          </a:xfrm>
          <a:prstGeom prst="rect">
            <a:avLst/>
          </a:prstGeom>
          <a:noFill/>
        </p:spPr>
        <p:txBody>
          <a:bodyPr wrap="square" rtlCol="0">
            <a:spAutoFit/>
          </a:bodyPr>
          <a:lstStyle/>
          <a:p>
            <a:pPr marL="457200"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Imagine que você deseje comparar a evolução de dois indicadores econômicos, por exemplo, a produção industrial de bens de consumo duráveis com a produção de bens de capital. Ao colocar as duas séries em um gráfico pode não ser fácil saber o que ocorreu durante certo período de tempo, caso as séries tenham um valor inicial diferente.</a:t>
            </a:r>
          </a:p>
          <a:p>
            <a:pPr marL="457200" indent="-457200" algn="just">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Seria adequado que as duas séries estivessem com a base 100 na mesma data (preferivelmente, no início !)</a:t>
            </a:r>
          </a:p>
          <a:p>
            <a:pPr marL="457200" indent="-457200" algn="just">
              <a:buFont typeface="Wingdings" panose="05000000000000000000" pitchFamily="2" charset="2"/>
              <a:buChar char="§"/>
            </a:pPr>
            <a:endParaRPr lang="pt-BR" sz="6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Mas será que temos que fazer essas contas manualmente ?</a:t>
            </a:r>
          </a:p>
          <a:p>
            <a:pPr marL="914400" lvl="1"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Ainda bem que existem os softwares: Excel, R, E-</a:t>
            </a:r>
            <a:r>
              <a:rPr lang="pt-BR" sz="3000" dirty="0" err="1">
                <a:latin typeface="Arial" panose="020B0604020202020204" pitchFamily="34" charset="0"/>
                <a:cs typeface="Arial" panose="020B0604020202020204" pitchFamily="34" charset="0"/>
              </a:rPr>
              <a:t>views</a:t>
            </a:r>
            <a:r>
              <a:rPr lang="pt-BR" sz="3000" dirty="0">
                <a:latin typeface="Arial" panose="020B0604020202020204" pitchFamily="34" charset="0"/>
                <a:cs typeface="Arial" panose="020B0604020202020204" pitchFamily="34" charset="0"/>
              </a:rPr>
              <a:t>, </a:t>
            </a:r>
            <a:r>
              <a:rPr lang="pt-BR" sz="3000" dirty="0" err="1">
                <a:latin typeface="Arial" panose="020B0604020202020204" pitchFamily="34" charset="0"/>
                <a:cs typeface="Arial" panose="020B0604020202020204" pitchFamily="34" charset="0"/>
              </a:rPr>
              <a:t>Stata</a:t>
            </a:r>
            <a:r>
              <a:rPr lang="pt-BR" sz="3000" dirty="0">
                <a:latin typeface="Arial" panose="020B0604020202020204" pitchFamily="34" charset="0"/>
                <a:cs typeface="Arial" panose="020B0604020202020204" pitchFamily="34" charset="0"/>
              </a:rPr>
              <a:t>, Python, </a:t>
            </a:r>
            <a:r>
              <a:rPr lang="pt-BR" sz="3000" dirty="0" err="1">
                <a:latin typeface="Arial" panose="020B0604020202020204" pitchFamily="34" charset="0"/>
                <a:cs typeface="Arial" panose="020B0604020202020204" pitchFamily="34" charset="0"/>
              </a:rPr>
              <a:t>Minitab</a:t>
            </a:r>
            <a:r>
              <a:rPr lang="pt-BR" sz="3000" dirty="0">
                <a:latin typeface="Arial" panose="020B0604020202020204" pitchFamily="34" charset="0"/>
                <a:cs typeface="Arial" panose="020B0604020202020204" pitchFamily="34" charset="0"/>
              </a:rPr>
              <a:t>, </a:t>
            </a:r>
            <a:r>
              <a:rPr lang="pt-BR" sz="3000" dirty="0" err="1">
                <a:latin typeface="Arial" panose="020B0604020202020204" pitchFamily="34" charset="0"/>
                <a:cs typeface="Arial" panose="020B0604020202020204" pitchFamily="34" charset="0"/>
              </a:rPr>
              <a:t>Matlab</a:t>
            </a:r>
            <a:r>
              <a:rPr lang="pt-BR" sz="3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5678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 calcmode="lin" valueType="num">
                                      <p:cBhvr additive="base">
                                        <p:cTn id="1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9CA4990F-F32B-4F50-9C43-DF08BC4DD272}"/>
              </a:ext>
            </a:extLst>
          </p:cNvPr>
          <p:cNvSpPr txBox="1">
            <a:spLocks noChangeArrowheads="1"/>
          </p:cNvSpPr>
          <p:nvPr/>
        </p:nvSpPr>
        <p:spPr bwMode="auto">
          <a:xfrm>
            <a:off x="609600" y="185532"/>
            <a:ext cx="108005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altLang="pt-BR" sz="3600" b="1" dirty="0">
                <a:latin typeface="Arial" panose="020B0604020202020204" pitchFamily="34" charset="0"/>
                <a:cs typeface="Arial" panose="020B0604020202020204" pitchFamily="34" charset="0"/>
              </a:rPr>
              <a:t>A Importância da Mudança de Base de um índice</a:t>
            </a:r>
            <a:endParaRPr lang="en-US" altLang="pt-BR" sz="3600" b="1" dirty="0">
              <a:latin typeface="Arial" panose="020B06040202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88A5E1B4-7317-430F-98A8-B0BE5F01BD3D}"/>
              </a:ext>
            </a:extLst>
          </p:cNvPr>
          <p:cNvPicPr>
            <a:picLocks noChangeAspect="1"/>
          </p:cNvPicPr>
          <p:nvPr/>
        </p:nvPicPr>
        <p:blipFill>
          <a:blip r:embed="rId2"/>
          <a:stretch>
            <a:fillRect/>
          </a:stretch>
        </p:blipFill>
        <p:spPr>
          <a:xfrm>
            <a:off x="732180" y="788795"/>
            <a:ext cx="10558672" cy="5488004"/>
          </a:xfrm>
          <a:prstGeom prst="rect">
            <a:avLst/>
          </a:prstGeom>
        </p:spPr>
      </p:pic>
      <p:sp>
        <p:nvSpPr>
          <p:cNvPr id="6" name="CaixaDeTexto 5">
            <a:extLst>
              <a:ext uri="{FF2B5EF4-FFF2-40B4-BE49-F238E27FC236}">
                <a16:creationId xmlns:a16="http://schemas.microsoft.com/office/drawing/2014/main" id="{4F01C8C0-6F20-4096-B180-85CDCCD73ABE}"/>
              </a:ext>
            </a:extLst>
          </p:cNvPr>
          <p:cNvSpPr txBox="1"/>
          <p:nvPr/>
        </p:nvSpPr>
        <p:spPr>
          <a:xfrm>
            <a:off x="732180" y="6276799"/>
            <a:ext cx="10558672" cy="461665"/>
          </a:xfrm>
          <a:prstGeom prst="rect">
            <a:avLst/>
          </a:prstGeom>
          <a:noFill/>
        </p:spPr>
        <p:txBody>
          <a:bodyPr wrap="square" rtlCol="0">
            <a:spAutoFit/>
          </a:bodyPr>
          <a:lstStyle/>
          <a:p>
            <a:pPr marL="285750" indent="-285750">
              <a:buFont typeface="Wingdings" panose="05000000000000000000" pitchFamily="2" charset="2"/>
              <a:buChar char="§"/>
            </a:pPr>
            <a:r>
              <a:rPr lang="pt-BR" sz="2400" dirty="0">
                <a:latin typeface="Arial" panose="020B0604020202020204" pitchFamily="34" charset="0"/>
                <a:cs typeface="Arial" panose="020B0604020202020204" pitchFamily="34" charset="0"/>
              </a:rPr>
              <a:t>Qual das duas séries apresentou maior crescimento no período ? Não sei.</a:t>
            </a:r>
          </a:p>
        </p:txBody>
      </p:sp>
    </p:spTree>
    <p:extLst>
      <p:ext uri="{BB962C8B-B14F-4D97-AF65-F5344CB8AC3E}">
        <p14:creationId xmlns:p14="http://schemas.microsoft.com/office/powerpoint/2010/main" val="4817228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EF1E2532-005F-487E-93D8-1DF376614E75}"/>
              </a:ext>
            </a:extLst>
          </p:cNvPr>
          <p:cNvSpPr txBox="1">
            <a:spLocks noChangeArrowheads="1"/>
          </p:cNvSpPr>
          <p:nvPr/>
        </p:nvSpPr>
        <p:spPr bwMode="auto">
          <a:xfrm>
            <a:off x="609600" y="185532"/>
            <a:ext cx="108005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altLang="pt-BR" sz="3600" b="1" dirty="0">
                <a:latin typeface="Arial" panose="020B0604020202020204" pitchFamily="34" charset="0"/>
                <a:cs typeface="Arial" panose="020B0604020202020204" pitchFamily="34" charset="0"/>
              </a:rPr>
              <a:t>A Importância da Mudança de Base de um índice</a:t>
            </a:r>
            <a:endParaRPr lang="en-US" altLang="pt-BR" sz="3600" b="1" dirty="0">
              <a:latin typeface="Arial" panose="020B06040202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2EEAE64F-6C21-463C-B3CD-C4D4B19126D4}"/>
              </a:ext>
            </a:extLst>
          </p:cNvPr>
          <p:cNvPicPr>
            <a:picLocks noChangeAspect="1"/>
          </p:cNvPicPr>
          <p:nvPr/>
        </p:nvPicPr>
        <p:blipFill>
          <a:blip r:embed="rId2"/>
          <a:stretch>
            <a:fillRect/>
          </a:stretch>
        </p:blipFill>
        <p:spPr>
          <a:xfrm>
            <a:off x="715616" y="805358"/>
            <a:ext cx="10535480" cy="5436415"/>
          </a:xfrm>
          <a:prstGeom prst="rect">
            <a:avLst/>
          </a:prstGeom>
        </p:spPr>
      </p:pic>
      <p:sp>
        <p:nvSpPr>
          <p:cNvPr id="6" name="CaixaDeTexto 5">
            <a:extLst>
              <a:ext uri="{FF2B5EF4-FFF2-40B4-BE49-F238E27FC236}">
                <a16:creationId xmlns:a16="http://schemas.microsoft.com/office/drawing/2014/main" id="{7246C39E-A879-4725-B0D2-5E9477D7E2D1}"/>
              </a:ext>
            </a:extLst>
          </p:cNvPr>
          <p:cNvSpPr txBox="1"/>
          <p:nvPr/>
        </p:nvSpPr>
        <p:spPr>
          <a:xfrm>
            <a:off x="732180" y="6276799"/>
            <a:ext cx="10558672" cy="461665"/>
          </a:xfrm>
          <a:prstGeom prst="rect">
            <a:avLst/>
          </a:prstGeom>
          <a:noFill/>
        </p:spPr>
        <p:txBody>
          <a:bodyPr wrap="square" rtlCol="0">
            <a:spAutoFit/>
          </a:bodyPr>
          <a:lstStyle/>
          <a:p>
            <a:pPr marL="285750" indent="-285750">
              <a:buFont typeface="Wingdings" panose="05000000000000000000" pitchFamily="2" charset="2"/>
              <a:buChar char="§"/>
            </a:pPr>
            <a:r>
              <a:rPr lang="pt-BR" sz="2400" dirty="0">
                <a:latin typeface="Arial" panose="020B0604020202020204" pitchFamily="34" charset="0"/>
                <a:cs typeface="Arial" panose="020B0604020202020204" pitchFamily="34" charset="0"/>
              </a:rPr>
              <a:t>A Produção Industrial de Bens de Capital cresceu mais durante o período.</a:t>
            </a:r>
          </a:p>
        </p:txBody>
      </p:sp>
    </p:spTree>
    <p:extLst>
      <p:ext uri="{BB962C8B-B14F-4D97-AF65-F5344CB8AC3E}">
        <p14:creationId xmlns:p14="http://schemas.microsoft.com/office/powerpoint/2010/main" val="31743656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0C0399B0-7DA4-4ECA-A369-EEAB5B50822E}"/>
              </a:ext>
            </a:extLst>
          </p:cNvPr>
          <p:cNvSpPr txBox="1">
            <a:spLocks noChangeArrowheads="1"/>
          </p:cNvSpPr>
          <p:nvPr/>
        </p:nvSpPr>
        <p:spPr bwMode="auto">
          <a:xfrm>
            <a:off x="335360" y="4491117"/>
            <a:ext cx="11593280" cy="95410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dirty="0"/>
              <a:t>* DIP = Deflator </a:t>
            </a:r>
            <a:r>
              <a:rPr lang="en-US" altLang="en-US" sz="2800" dirty="0" err="1"/>
              <a:t>Implícito</a:t>
            </a:r>
            <a:r>
              <a:rPr lang="en-US" altLang="en-US" sz="2800" dirty="0"/>
              <a:t> do PIB (</a:t>
            </a:r>
            <a:r>
              <a:rPr lang="en-US" altLang="en-US" sz="2800" dirty="0" err="1"/>
              <a:t>Índice</a:t>
            </a:r>
            <a:r>
              <a:rPr lang="en-US" altLang="en-US" sz="2800" dirty="0"/>
              <a:t> de </a:t>
            </a:r>
            <a:r>
              <a:rPr lang="en-US" altLang="en-US" sz="2800" dirty="0" err="1"/>
              <a:t>Preços</a:t>
            </a:r>
            <a:r>
              <a:rPr lang="en-US" altLang="en-US" sz="2800" dirty="0"/>
              <a:t> </a:t>
            </a:r>
            <a:r>
              <a:rPr lang="en-US" altLang="en-US" sz="2800" dirty="0" err="1"/>
              <a:t>utilizado</a:t>
            </a:r>
            <a:r>
              <a:rPr lang="en-US" altLang="en-US" sz="2800" dirty="0"/>
              <a:t> para </a:t>
            </a:r>
            <a:r>
              <a:rPr lang="en-US" altLang="en-US" sz="2800" dirty="0" err="1"/>
              <a:t>deflacionar</a:t>
            </a:r>
            <a:r>
              <a:rPr lang="en-US" altLang="en-US" sz="2800" dirty="0"/>
              <a:t> as </a:t>
            </a:r>
            <a:r>
              <a:rPr lang="en-US" altLang="en-US" sz="2800" dirty="0" err="1"/>
              <a:t>Contas</a:t>
            </a:r>
            <a:r>
              <a:rPr lang="en-US" altLang="en-US" sz="2800" dirty="0"/>
              <a:t> </a:t>
            </a:r>
            <a:r>
              <a:rPr lang="en-US" altLang="en-US" sz="2800" dirty="0" err="1"/>
              <a:t>Nacionais</a:t>
            </a:r>
            <a:r>
              <a:rPr lang="en-US" altLang="en-US" sz="2800" dirty="0"/>
              <a:t>)</a:t>
            </a:r>
          </a:p>
        </p:txBody>
      </p:sp>
      <p:graphicFrame>
        <p:nvGraphicFramePr>
          <p:cNvPr id="5" name="Object 21">
            <a:extLst>
              <a:ext uri="{FF2B5EF4-FFF2-40B4-BE49-F238E27FC236}">
                <a16:creationId xmlns:a16="http://schemas.microsoft.com/office/drawing/2014/main" id="{6C1E142A-8963-4DDD-8BCE-7CE739A57C64}"/>
              </a:ext>
            </a:extLst>
          </p:cNvPr>
          <p:cNvGraphicFramePr>
            <a:graphicFrameLocks noChangeAspect="1"/>
          </p:cNvGraphicFramePr>
          <p:nvPr>
            <p:extLst>
              <p:ext uri="{D42A27DB-BD31-4B8C-83A1-F6EECF244321}">
                <p14:modId xmlns:p14="http://schemas.microsoft.com/office/powerpoint/2010/main" val="371230467"/>
              </p:ext>
            </p:extLst>
          </p:nvPr>
        </p:nvGraphicFramePr>
        <p:xfrm>
          <a:off x="708919" y="2108066"/>
          <a:ext cx="8886653" cy="1430376"/>
        </p:xfrm>
        <a:graphic>
          <a:graphicData uri="http://schemas.openxmlformats.org/presentationml/2006/ole">
            <mc:AlternateContent xmlns:mc="http://schemas.openxmlformats.org/markup-compatibility/2006">
              <mc:Choice xmlns:v="urn:schemas-microsoft-com:vml" Requires="v">
                <p:oleObj name="Equation" r:id="rId2" imgW="3124200" imgH="508000" progId="Equation.DSMT4">
                  <p:embed/>
                </p:oleObj>
              </mc:Choice>
              <mc:Fallback>
                <p:oleObj name="Equation" r:id="rId2" imgW="3124200" imgH="508000" progId="Equation.DSMT4">
                  <p:embed/>
                  <p:pic>
                    <p:nvPicPr>
                      <p:cNvPr id="5" name="Object 21">
                        <a:extLst>
                          <a:ext uri="{FF2B5EF4-FFF2-40B4-BE49-F238E27FC236}">
                            <a16:creationId xmlns:a16="http://schemas.microsoft.com/office/drawing/2014/main" id="{A89D961B-E6C1-49C6-926F-2602FA89A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19" y="2108066"/>
                        <a:ext cx="8886653" cy="1430376"/>
                      </a:xfrm>
                      <a:prstGeom prst="rect">
                        <a:avLst/>
                      </a:prstGeom>
                      <a:solidFill>
                        <a:srgbClr val="F2F2F2"/>
                      </a:solidFill>
                      <a:ln w="28575">
                        <a:solidFill>
                          <a:schemeClr val="tx1"/>
                        </a:solidFill>
                        <a:miter lim="800000"/>
                        <a:headEnd/>
                        <a:tailEnd/>
                      </a:ln>
                    </p:spPr>
                  </p:pic>
                </p:oleObj>
              </mc:Fallback>
            </mc:AlternateContent>
          </a:graphicData>
        </a:graphic>
      </p:graphicFrame>
      <p:sp>
        <p:nvSpPr>
          <p:cNvPr id="6" name="Título 2">
            <a:extLst>
              <a:ext uri="{FF2B5EF4-FFF2-40B4-BE49-F238E27FC236}">
                <a16:creationId xmlns:a16="http://schemas.microsoft.com/office/drawing/2014/main" id="{F8F9B382-2FD7-4492-A7AD-B865D80FA53B}"/>
              </a:ext>
            </a:extLst>
          </p:cNvPr>
          <p:cNvSpPr txBox="1">
            <a:spLocks/>
          </p:cNvSpPr>
          <p:nvPr/>
        </p:nvSpPr>
        <p:spPr>
          <a:xfrm>
            <a:off x="2588096" y="38100"/>
            <a:ext cx="6172200" cy="857250"/>
          </a:xfrm>
          <a:prstGeom prst="rect">
            <a:avLst/>
          </a:prstGeom>
        </p:spPr>
        <p:txBody>
          <a:bodyPr anchor="ctr">
            <a:scene3d>
              <a:camera prst="orthographicFront"/>
              <a:lightRig rig="soft" dir="t"/>
            </a:scene3d>
            <a:sp3d prstMaterial="softEdge">
              <a:bevelT w="25400" h="25400"/>
            </a:sp3d>
          </a:bodyPr>
          <a:lstStyle>
            <a:lvl1pPr algn="ctr" rtl="0" eaLnBrk="0" fontAlgn="base" hangingPunct="0">
              <a:spcBef>
                <a:spcPct val="0"/>
              </a:spcBef>
              <a:spcAft>
                <a:spcPct val="0"/>
              </a:spcAft>
              <a:defRPr sz="2800" b="1" kern="1200">
                <a:solidFill>
                  <a:srgbClr val="002060"/>
                </a:solidFill>
                <a:effectLst>
                  <a:outerShdw blurRad="31750" dist="25400" dir="5400000" algn="tl" rotWithShape="0">
                    <a:srgbClr val="000000">
                      <a:alpha val="25000"/>
                    </a:srgbClr>
                  </a:outerShdw>
                </a:effectLst>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5pPr>
            <a:lvl6pPr marL="342900"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6pPr>
            <a:lvl7pPr marL="685800"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7pPr>
            <a:lvl8pPr marL="1028700"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8pPr>
            <a:lvl9pPr marL="1371600"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9pPr>
            <a:extLst/>
          </a:lstStyle>
          <a:p>
            <a:pPr>
              <a:defRPr/>
            </a:pPr>
            <a:r>
              <a:rPr lang="pt-BR" sz="4000" dirty="0">
                <a:solidFill>
                  <a:schemeClr val="tx1"/>
                </a:solidFill>
                <a:effectLst/>
                <a:latin typeface="Arial" panose="020B0604020202020204" pitchFamily="34" charset="0"/>
                <a:cs typeface="Arial" panose="020B0604020202020204" pitchFamily="34" charset="0"/>
              </a:rPr>
              <a:t>PIB Nominal X PIB Real</a:t>
            </a:r>
            <a:endParaRPr lang="en-US" sz="4000" dirty="0">
              <a:solidFill>
                <a:schemeClr val="tx1"/>
              </a:solidFill>
              <a:effectLst/>
              <a:latin typeface="Arial" panose="020B0604020202020204" pitchFamily="34" charset="0"/>
              <a:cs typeface="Arial" panose="020B0604020202020204" pitchFamily="34" charset="0"/>
            </a:endParaRPr>
          </a:p>
        </p:txBody>
      </p:sp>
      <p:sp>
        <p:nvSpPr>
          <p:cNvPr id="7" name="Rectangle 3">
            <a:extLst>
              <a:ext uri="{FF2B5EF4-FFF2-40B4-BE49-F238E27FC236}">
                <a16:creationId xmlns:a16="http://schemas.microsoft.com/office/drawing/2014/main" id="{516738C7-7306-40AC-9DE2-C0941A878B02}"/>
              </a:ext>
            </a:extLst>
          </p:cNvPr>
          <p:cNvSpPr txBox="1">
            <a:spLocks noChangeArrowheads="1"/>
          </p:cNvSpPr>
          <p:nvPr/>
        </p:nvSpPr>
        <p:spPr bwMode="auto">
          <a:xfrm>
            <a:off x="304800" y="952500"/>
            <a:ext cx="11695856"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5138" indent="-1714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642938" indent="-17145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857250" indent="-17145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1028700" indent="-17145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14859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19431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24003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28575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algn="just">
              <a:buClrTx/>
              <a:buSzPct val="100000"/>
              <a:buFont typeface="Wingdings" panose="05000000000000000000" pitchFamily="2" charset="2"/>
              <a:buChar char="§"/>
            </a:pPr>
            <a:r>
              <a:rPr lang="pt-BR" altLang="en-US" sz="3200" dirty="0">
                <a:latin typeface="Arial" panose="020B0604020202020204" pitchFamily="34" charset="0"/>
                <a:cs typeface="Arial" panose="020B0604020202020204" pitchFamily="34" charset="0"/>
              </a:rPr>
              <a:t>Como a diferença entre o PIB Nominal e o PIB Real é a taxa de inflação no período, podemos escrever:</a:t>
            </a:r>
          </a:p>
        </p:txBody>
      </p:sp>
      <p:cxnSp>
        <p:nvCxnSpPr>
          <p:cNvPr id="8" name="Conector de Seta Reta 7">
            <a:extLst>
              <a:ext uri="{FF2B5EF4-FFF2-40B4-BE49-F238E27FC236}">
                <a16:creationId xmlns:a16="http://schemas.microsoft.com/office/drawing/2014/main" id="{0D99BE9F-7DAF-48D3-ABC1-3BE3930E721B}"/>
              </a:ext>
            </a:extLst>
          </p:cNvPr>
          <p:cNvCxnSpPr>
            <a:cxnSpLocks/>
          </p:cNvCxnSpPr>
          <p:nvPr/>
        </p:nvCxnSpPr>
        <p:spPr>
          <a:xfrm>
            <a:off x="9595993" y="4221088"/>
            <a:ext cx="21886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06CC716A-9607-4E65-A85D-D554A81F6641}"/>
              </a:ext>
            </a:extLst>
          </p:cNvPr>
          <p:cNvCxnSpPr/>
          <p:nvPr/>
        </p:nvCxnSpPr>
        <p:spPr>
          <a:xfrm>
            <a:off x="9595993" y="3551163"/>
            <a:ext cx="0" cy="669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7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594D40C0-029C-4530-ADF0-6A8DC83FEC60}"/>
              </a:ext>
            </a:extLst>
          </p:cNvPr>
          <p:cNvSpPr>
            <a:spLocks noGrp="1"/>
          </p:cNvSpPr>
          <p:nvPr>
            <p:ph idx="1"/>
          </p:nvPr>
        </p:nvSpPr>
        <p:spPr>
          <a:xfrm>
            <a:off x="263352" y="739552"/>
            <a:ext cx="8229600" cy="457200"/>
          </a:xfrm>
        </p:spPr>
        <p:txBody>
          <a:bodyPr>
            <a:noAutofit/>
          </a:bodyPr>
          <a:lstStyle/>
          <a:p>
            <a:pPr>
              <a:buClrTx/>
              <a:buFont typeface="Wingdings" panose="05000000000000000000" pitchFamily="2" charset="2"/>
              <a:buChar char="§"/>
            </a:pPr>
            <a:r>
              <a:rPr lang="pt-BR" sz="3200" dirty="0">
                <a:latin typeface="Arial" panose="020B0604020202020204" pitchFamily="34" charset="0"/>
                <a:cs typeface="Arial" panose="020B0604020202020204" pitchFamily="34" charset="0"/>
              </a:rPr>
              <a:t>Suponha que:</a:t>
            </a:r>
          </a:p>
          <a:p>
            <a:pPr>
              <a:buClrTx/>
              <a:buFont typeface="Wingdings" panose="05000000000000000000" pitchFamily="2" charset="2"/>
              <a:buChar char="§"/>
            </a:pPr>
            <a:endParaRPr lang="pt-BR" sz="3200" dirty="0">
              <a:latin typeface="Arial" panose="020B0604020202020204" pitchFamily="34" charset="0"/>
              <a:cs typeface="Arial" panose="020B0604020202020204" pitchFamily="34" charset="0"/>
            </a:endParaRPr>
          </a:p>
        </p:txBody>
      </p:sp>
      <p:sp>
        <p:nvSpPr>
          <p:cNvPr id="5" name="Título 2">
            <a:extLst>
              <a:ext uri="{FF2B5EF4-FFF2-40B4-BE49-F238E27FC236}">
                <a16:creationId xmlns:a16="http://schemas.microsoft.com/office/drawing/2014/main" id="{3AB8FD72-98B8-44C4-A5E7-1A8470DAC6FD}"/>
              </a:ext>
            </a:extLst>
          </p:cNvPr>
          <p:cNvSpPr txBox="1">
            <a:spLocks/>
          </p:cNvSpPr>
          <p:nvPr/>
        </p:nvSpPr>
        <p:spPr>
          <a:xfrm>
            <a:off x="2660104" y="10766"/>
            <a:ext cx="6172200" cy="857250"/>
          </a:xfrm>
          <a:prstGeom prst="rect">
            <a:avLst/>
          </a:prstGeom>
        </p:spPr>
        <p:txBody>
          <a:bodyPr anchor="ctr">
            <a:scene3d>
              <a:camera prst="orthographicFront"/>
              <a:lightRig rig="soft" dir="t"/>
            </a:scene3d>
            <a:sp3d prstMaterial="softEdge">
              <a:bevelT w="25400" h="25400"/>
            </a:sp3d>
          </a:bodyPr>
          <a:lstStyle>
            <a:lvl1pPr algn="ctr" rtl="0" eaLnBrk="0" fontAlgn="base" hangingPunct="0">
              <a:spcBef>
                <a:spcPct val="0"/>
              </a:spcBef>
              <a:spcAft>
                <a:spcPct val="0"/>
              </a:spcAft>
              <a:defRPr sz="2800" b="1" kern="1200">
                <a:solidFill>
                  <a:srgbClr val="002060"/>
                </a:solidFill>
                <a:effectLst>
                  <a:outerShdw blurRad="31750" dist="25400" dir="5400000" algn="tl" rotWithShape="0">
                    <a:srgbClr val="000000">
                      <a:alpha val="25000"/>
                    </a:srgbClr>
                  </a:outerShdw>
                </a:effectLst>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5pPr>
            <a:lvl6pPr marL="342900"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6pPr>
            <a:lvl7pPr marL="685800"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7pPr>
            <a:lvl8pPr marL="1028700"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8pPr>
            <a:lvl9pPr marL="1371600"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9pPr>
            <a:extLst/>
          </a:lstStyle>
          <a:p>
            <a:pPr>
              <a:defRPr/>
            </a:pPr>
            <a:r>
              <a:rPr lang="pt-BR" sz="4200" dirty="0">
                <a:solidFill>
                  <a:schemeClr val="tx1"/>
                </a:solidFill>
                <a:effectLst/>
                <a:latin typeface="Arial" panose="020B0604020202020204" pitchFamily="34" charset="0"/>
                <a:cs typeface="Arial" panose="020B0604020202020204" pitchFamily="34" charset="0"/>
              </a:rPr>
              <a:t>PIB Nominal X PIB Real</a:t>
            </a:r>
            <a:endParaRPr lang="en-US" sz="4200" dirty="0">
              <a:solidFill>
                <a:schemeClr val="tx1"/>
              </a:solidFill>
              <a:effectLst/>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E8812726-2423-4BB0-BA2B-66CF465F6B20}"/>
              </a:ext>
            </a:extLst>
          </p:cNvPr>
          <p:cNvPicPr>
            <a:picLocks noChangeAspect="1"/>
          </p:cNvPicPr>
          <p:nvPr/>
        </p:nvPicPr>
        <p:blipFill>
          <a:blip r:embed="rId2"/>
          <a:stretch>
            <a:fillRect/>
          </a:stretch>
        </p:blipFill>
        <p:spPr>
          <a:xfrm>
            <a:off x="620845" y="1348084"/>
            <a:ext cx="10849283" cy="1756644"/>
          </a:xfrm>
          <a:prstGeom prst="rect">
            <a:avLst/>
          </a:prstGeom>
          <a:solidFill>
            <a:schemeClr val="bg1"/>
          </a:solidFill>
        </p:spPr>
      </p:pic>
      <p:sp>
        <p:nvSpPr>
          <p:cNvPr id="7" name="Seta: Curva para a Esquerda 6">
            <a:extLst>
              <a:ext uri="{FF2B5EF4-FFF2-40B4-BE49-F238E27FC236}">
                <a16:creationId xmlns:a16="http://schemas.microsoft.com/office/drawing/2014/main" id="{B12B4991-8761-4DCE-9C8E-ED22A917D6FC}"/>
              </a:ext>
            </a:extLst>
          </p:cNvPr>
          <p:cNvSpPr/>
          <p:nvPr/>
        </p:nvSpPr>
        <p:spPr>
          <a:xfrm>
            <a:off x="4583832" y="2187364"/>
            <a:ext cx="356952" cy="665572"/>
          </a:xfrm>
          <a:prstGeom prst="curvedLef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Seta: Curva para a Esquerda 7">
            <a:extLst>
              <a:ext uri="{FF2B5EF4-FFF2-40B4-BE49-F238E27FC236}">
                <a16:creationId xmlns:a16="http://schemas.microsoft.com/office/drawing/2014/main" id="{FE8E3A7F-B989-4761-A3F5-27EFB8AE0D8E}"/>
              </a:ext>
            </a:extLst>
          </p:cNvPr>
          <p:cNvSpPr/>
          <p:nvPr/>
        </p:nvSpPr>
        <p:spPr>
          <a:xfrm>
            <a:off x="9048328" y="2187364"/>
            <a:ext cx="356952" cy="665572"/>
          </a:xfrm>
          <a:prstGeom prst="curvedLef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CaixaDeTexto 8">
            <a:extLst>
              <a:ext uri="{FF2B5EF4-FFF2-40B4-BE49-F238E27FC236}">
                <a16:creationId xmlns:a16="http://schemas.microsoft.com/office/drawing/2014/main" id="{36024535-5585-48B9-975F-F1BD83012278}"/>
              </a:ext>
            </a:extLst>
          </p:cNvPr>
          <p:cNvSpPr txBox="1"/>
          <p:nvPr/>
        </p:nvSpPr>
        <p:spPr>
          <a:xfrm>
            <a:off x="4888632" y="2204864"/>
            <a:ext cx="994793" cy="492443"/>
          </a:xfrm>
          <a:prstGeom prst="rect">
            <a:avLst/>
          </a:prstGeom>
          <a:noFill/>
        </p:spPr>
        <p:txBody>
          <a:bodyPr wrap="square" rtlCol="0">
            <a:spAutoFit/>
          </a:bodyPr>
          <a:lstStyle/>
          <a:p>
            <a:r>
              <a:rPr lang="pt-BR" sz="2600" dirty="0">
                <a:latin typeface="Arial" panose="020B0604020202020204" pitchFamily="34" charset="0"/>
                <a:cs typeface="Arial" panose="020B0604020202020204" pitchFamily="34" charset="0"/>
              </a:rPr>
              <a:t>10%</a:t>
            </a:r>
          </a:p>
        </p:txBody>
      </p:sp>
      <p:sp>
        <p:nvSpPr>
          <p:cNvPr id="10" name="CaixaDeTexto 9">
            <a:extLst>
              <a:ext uri="{FF2B5EF4-FFF2-40B4-BE49-F238E27FC236}">
                <a16:creationId xmlns:a16="http://schemas.microsoft.com/office/drawing/2014/main" id="{EBE062E9-C6A7-41E1-A25E-3E956AE2FD19}"/>
              </a:ext>
            </a:extLst>
          </p:cNvPr>
          <p:cNvSpPr txBox="1"/>
          <p:nvPr/>
        </p:nvSpPr>
        <p:spPr>
          <a:xfrm>
            <a:off x="9429329" y="2278033"/>
            <a:ext cx="803142" cy="430887"/>
          </a:xfrm>
          <a:prstGeom prst="rect">
            <a:avLst/>
          </a:prstGeom>
          <a:noFill/>
        </p:spPr>
        <p:txBody>
          <a:bodyPr wrap="square" rtlCol="0">
            <a:spAutoFit/>
          </a:bodyPr>
          <a:lstStyle/>
          <a:p>
            <a:r>
              <a:rPr lang="pt-BR" sz="2200" dirty="0">
                <a:latin typeface="Arial" panose="020B0604020202020204" pitchFamily="34" charset="0"/>
                <a:cs typeface="Arial" panose="020B0604020202020204" pitchFamily="34" charset="0"/>
              </a:rPr>
              <a:t>5%</a:t>
            </a:r>
          </a:p>
        </p:txBody>
      </p:sp>
      <p:graphicFrame>
        <p:nvGraphicFramePr>
          <p:cNvPr id="11" name="Object 21">
            <a:extLst>
              <a:ext uri="{FF2B5EF4-FFF2-40B4-BE49-F238E27FC236}">
                <a16:creationId xmlns:a16="http://schemas.microsoft.com/office/drawing/2014/main" id="{7D957BA2-3F16-4B64-9B7E-B90C3788C5A4}"/>
              </a:ext>
            </a:extLst>
          </p:cNvPr>
          <p:cNvGraphicFramePr>
            <a:graphicFrameLocks noChangeAspect="1"/>
          </p:cNvGraphicFramePr>
          <p:nvPr>
            <p:extLst>
              <p:ext uri="{D42A27DB-BD31-4B8C-83A1-F6EECF244321}">
                <p14:modId xmlns:p14="http://schemas.microsoft.com/office/powerpoint/2010/main" val="384491681"/>
              </p:ext>
            </p:extLst>
          </p:nvPr>
        </p:nvGraphicFramePr>
        <p:xfrm>
          <a:off x="620845" y="3243808"/>
          <a:ext cx="10849281" cy="1481336"/>
        </p:xfrm>
        <a:graphic>
          <a:graphicData uri="http://schemas.openxmlformats.org/presentationml/2006/ole">
            <mc:AlternateContent xmlns:mc="http://schemas.openxmlformats.org/markup-compatibility/2006">
              <mc:Choice xmlns:v="urn:schemas-microsoft-com:vml" Requires="v">
                <p:oleObj name="Equation" r:id="rId3" imgW="3124200" imgH="508000" progId="Equation.DSMT4">
                  <p:embed/>
                </p:oleObj>
              </mc:Choice>
              <mc:Fallback>
                <p:oleObj name="Equation" r:id="rId3" imgW="3124200" imgH="508000" progId="Equation.DSMT4">
                  <p:embed/>
                  <p:pic>
                    <p:nvPicPr>
                      <p:cNvPr id="11" name="Object 21">
                        <a:extLst>
                          <a:ext uri="{FF2B5EF4-FFF2-40B4-BE49-F238E27FC236}">
                            <a16:creationId xmlns:a16="http://schemas.microsoft.com/office/drawing/2014/main" id="{F9035D18-98FC-4FC9-A606-2ED04DDD08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45" y="3243808"/>
                        <a:ext cx="10849281" cy="1481336"/>
                      </a:xfrm>
                      <a:prstGeom prst="rect">
                        <a:avLst/>
                      </a:prstGeom>
                      <a:solidFill>
                        <a:srgbClr val="F2F2F2"/>
                      </a:solidFill>
                      <a:ln w="9525">
                        <a:solidFill>
                          <a:schemeClr val="tx1"/>
                        </a:solidFill>
                        <a:miter lim="800000"/>
                        <a:headEnd/>
                        <a:tailEnd/>
                      </a:ln>
                    </p:spPr>
                  </p:pic>
                </p:oleObj>
              </mc:Fallback>
            </mc:AlternateContent>
          </a:graphicData>
        </a:graphic>
      </p:graphicFrame>
      <p:graphicFrame>
        <p:nvGraphicFramePr>
          <p:cNvPr id="12" name="Object 21">
            <a:extLst>
              <a:ext uri="{FF2B5EF4-FFF2-40B4-BE49-F238E27FC236}">
                <a16:creationId xmlns:a16="http://schemas.microsoft.com/office/drawing/2014/main" id="{BD06CF3A-03EA-4E0B-9A80-61E5EC1B881C}"/>
              </a:ext>
            </a:extLst>
          </p:cNvPr>
          <p:cNvGraphicFramePr>
            <a:graphicFrameLocks noChangeAspect="1"/>
          </p:cNvGraphicFramePr>
          <p:nvPr>
            <p:extLst>
              <p:ext uri="{D42A27DB-BD31-4B8C-83A1-F6EECF244321}">
                <p14:modId xmlns:p14="http://schemas.microsoft.com/office/powerpoint/2010/main" val="1391104346"/>
              </p:ext>
            </p:extLst>
          </p:nvPr>
        </p:nvGraphicFramePr>
        <p:xfrm>
          <a:off x="618975" y="5013176"/>
          <a:ext cx="10849275" cy="1415759"/>
        </p:xfrm>
        <a:graphic>
          <a:graphicData uri="http://schemas.openxmlformats.org/presentationml/2006/ole">
            <mc:AlternateContent xmlns:mc="http://schemas.openxmlformats.org/markup-compatibility/2006">
              <mc:Choice xmlns:v="urn:schemas-microsoft-com:vml" Requires="v">
                <p:oleObj name="Equation" r:id="rId5" imgW="3225600" imgH="457200" progId="Equation.DSMT4">
                  <p:embed/>
                </p:oleObj>
              </mc:Choice>
              <mc:Fallback>
                <p:oleObj name="Equation" r:id="rId5" imgW="3225600" imgH="457200" progId="Equation.DSMT4">
                  <p:embed/>
                  <p:pic>
                    <p:nvPicPr>
                      <p:cNvPr id="12" name="Object 21">
                        <a:extLst>
                          <a:ext uri="{FF2B5EF4-FFF2-40B4-BE49-F238E27FC236}">
                            <a16:creationId xmlns:a16="http://schemas.microsoft.com/office/drawing/2014/main" id="{EDB08F84-30AA-4F2C-BF0A-CC642CCB38A3}"/>
                          </a:ext>
                        </a:extLst>
                      </p:cNvPr>
                      <p:cNvPicPr>
                        <a:picLocks noChangeAspect="1" noChangeArrowheads="1"/>
                      </p:cNvPicPr>
                      <p:nvPr/>
                    </p:nvPicPr>
                    <p:blipFill>
                      <a:blip r:embed="rId6"/>
                      <a:srcRect/>
                      <a:stretch>
                        <a:fillRect/>
                      </a:stretch>
                    </p:blipFill>
                    <p:spPr bwMode="auto">
                      <a:xfrm>
                        <a:off x="618975" y="5013176"/>
                        <a:ext cx="10849275" cy="1415759"/>
                      </a:xfrm>
                      <a:prstGeom prst="rect">
                        <a:avLst/>
                      </a:prstGeom>
                      <a:solidFill>
                        <a:srgbClr val="F2F2F2"/>
                      </a:solidFill>
                      <a:ln w="9525">
                        <a:solidFill>
                          <a:schemeClr val="tx1"/>
                        </a:solidFill>
                        <a:miter lim="800000"/>
                        <a:headEnd/>
                        <a:tailEnd/>
                      </a:ln>
                    </p:spPr>
                  </p:pic>
                </p:oleObj>
              </mc:Fallback>
            </mc:AlternateContent>
          </a:graphicData>
        </a:graphic>
      </p:graphicFrame>
      <p:cxnSp>
        <p:nvCxnSpPr>
          <p:cNvPr id="13" name="Conector de Seta Reta 12">
            <a:extLst>
              <a:ext uri="{FF2B5EF4-FFF2-40B4-BE49-F238E27FC236}">
                <a16:creationId xmlns:a16="http://schemas.microsoft.com/office/drawing/2014/main" id="{E73B377C-D289-4BEB-B947-1363AA61B9CC}"/>
              </a:ext>
            </a:extLst>
          </p:cNvPr>
          <p:cNvCxnSpPr/>
          <p:nvPr/>
        </p:nvCxnSpPr>
        <p:spPr>
          <a:xfrm>
            <a:off x="1050776" y="4725144"/>
            <a:ext cx="0" cy="2444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tângulo: Cantos Arredondados 13">
            <a:extLst>
              <a:ext uri="{FF2B5EF4-FFF2-40B4-BE49-F238E27FC236}">
                <a16:creationId xmlns:a16="http://schemas.microsoft.com/office/drawing/2014/main" id="{D65A0CEB-80E3-45A1-805D-7D956ABC0B54}"/>
              </a:ext>
            </a:extLst>
          </p:cNvPr>
          <p:cNvSpPr/>
          <p:nvPr/>
        </p:nvSpPr>
        <p:spPr>
          <a:xfrm>
            <a:off x="9912424" y="5301208"/>
            <a:ext cx="1440160" cy="7338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5" name="Conector de Seta Reta 14">
            <a:extLst>
              <a:ext uri="{FF2B5EF4-FFF2-40B4-BE49-F238E27FC236}">
                <a16:creationId xmlns:a16="http://schemas.microsoft.com/office/drawing/2014/main" id="{78DA09F2-A060-484D-BF4A-A38D426ED937}"/>
              </a:ext>
            </a:extLst>
          </p:cNvPr>
          <p:cNvCxnSpPr>
            <a:cxnSpLocks/>
          </p:cNvCxnSpPr>
          <p:nvPr/>
        </p:nvCxnSpPr>
        <p:spPr>
          <a:xfrm>
            <a:off x="11352584" y="5661248"/>
            <a:ext cx="6480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11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D280C5B-F743-460F-92CD-91B10029BAD2}"/>
              </a:ext>
            </a:extLst>
          </p:cNvPr>
          <p:cNvSpPr txBox="1"/>
          <p:nvPr/>
        </p:nvSpPr>
        <p:spPr>
          <a:xfrm>
            <a:off x="132522" y="225366"/>
            <a:ext cx="11873948" cy="4401205"/>
          </a:xfrm>
          <a:prstGeom prst="rect">
            <a:avLst/>
          </a:prstGeom>
          <a:noFill/>
        </p:spPr>
        <p:txBody>
          <a:bodyPr wrap="square">
            <a:spAutoFit/>
          </a:bodyPr>
          <a:lstStyle/>
          <a:p>
            <a:pPr marL="457200" indent="-457200" algn="just">
              <a:buFont typeface="Wingdings" panose="05000000000000000000" pitchFamily="2" charset="2"/>
              <a:buChar char="§"/>
            </a:pPr>
            <a:r>
              <a:rPr lang="pt-BR" sz="2800" b="0" i="0" dirty="0">
                <a:effectLst/>
                <a:latin typeface="Arial" panose="020B0604020202020204" pitchFamily="34" charset="0"/>
                <a:cs typeface="Arial" panose="020B0604020202020204" pitchFamily="34" charset="0"/>
              </a:rPr>
              <a:t>O </a:t>
            </a:r>
            <a:r>
              <a:rPr lang="pt-BR" sz="2800" b="1" i="0" dirty="0">
                <a:effectLst/>
                <a:latin typeface="Arial" panose="020B0604020202020204" pitchFamily="34" charset="0"/>
                <a:cs typeface="Arial" panose="020B0604020202020204" pitchFamily="34" charset="0"/>
              </a:rPr>
              <a:t>SCN</a:t>
            </a:r>
            <a:r>
              <a:rPr lang="pt-BR" sz="2800" b="0" i="0" dirty="0">
                <a:effectLst/>
                <a:latin typeface="Arial" panose="020B0604020202020204" pitchFamily="34" charset="0"/>
                <a:cs typeface="Arial" panose="020B0604020202020204" pitchFamily="34" charset="0"/>
              </a:rPr>
              <a:t> e os instrumentos analíticos a ele associados têm como</a:t>
            </a:r>
            <a:br>
              <a:rPr lang="pt-BR" sz="2800" b="0" i="0" dirty="0">
                <a:effectLst/>
                <a:latin typeface="Arial" panose="020B0604020202020204" pitchFamily="34" charset="0"/>
                <a:cs typeface="Arial" panose="020B0604020202020204" pitchFamily="34" charset="0"/>
              </a:rPr>
            </a:br>
            <a:r>
              <a:rPr lang="pt-BR" sz="2800" b="0" i="0" dirty="0">
                <a:effectLst/>
                <a:latin typeface="Arial" panose="020B0604020202020204" pitchFamily="34" charset="0"/>
                <a:cs typeface="Arial" panose="020B0604020202020204" pitchFamily="34" charset="0"/>
              </a:rPr>
              <a:t>referências metodológicas atuais o Manual das Nações Unidas –</a:t>
            </a:r>
            <a:br>
              <a:rPr lang="pt-BR" sz="2800" b="0" i="0" dirty="0">
                <a:effectLst/>
                <a:latin typeface="Arial" panose="020B0604020202020204" pitchFamily="34" charset="0"/>
                <a:cs typeface="Arial" panose="020B0604020202020204" pitchFamily="34" charset="0"/>
              </a:rPr>
            </a:br>
            <a:r>
              <a:rPr lang="pt-BR" sz="2800" b="0" i="0" dirty="0">
                <a:effectLst/>
                <a:latin typeface="Arial" panose="020B0604020202020204" pitchFamily="34" charset="0"/>
                <a:cs typeface="Arial" panose="020B0604020202020204" pitchFamily="34" charset="0"/>
              </a:rPr>
              <a:t>System </a:t>
            </a:r>
            <a:r>
              <a:rPr lang="pt-BR" sz="2800" b="0" i="0" dirty="0" err="1">
                <a:effectLst/>
                <a:latin typeface="Arial" panose="020B0604020202020204" pitchFamily="34" charset="0"/>
                <a:cs typeface="Arial" panose="020B0604020202020204" pitchFamily="34" charset="0"/>
              </a:rPr>
              <a:t>of</a:t>
            </a:r>
            <a:r>
              <a:rPr lang="pt-BR" sz="2800" b="0" i="0" dirty="0">
                <a:effectLst/>
                <a:latin typeface="Arial" panose="020B0604020202020204" pitchFamily="34" charset="0"/>
                <a:cs typeface="Arial" panose="020B0604020202020204" pitchFamily="34" charset="0"/>
              </a:rPr>
              <a:t> </a:t>
            </a:r>
            <a:r>
              <a:rPr lang="pt-BR" sz="2800" b="0" i="0" dirty="0" err="1">
                <a:effectLst/>
                <a:latin typeface="Arial" panose="020B0604020202020204" pitchFamily="34" charset="0"/>
                <a:cs typeface="Arial" panose="020B0604020202020204" pitchFamily="34" charset="0"/>
              </a:rPr>
              <a:t>National</a:t>
            </a:r>
            <a:r>
              <a:rPr lang="pt-BR" sz="2800" b="0" i="0" dirty="0">
                <a:effectLst/>
                <a:latin typeface="Arial" panose="020B0604020202020204" pitchFamily="34" charset="0"/>
                <a:cs typeface="Arial" panose="020B0604020202020204" pitchFamily="34" charset="0"/>
              </a:rPr>
              <a:t> </a:t>
            </a:r>
            <a:r>
              <a:rPr lang="pt-BR" sz="2800" b="0" i="0" dirty="0" err="1">
                <a:effectLst/>
                <a:latin typeface="Arial" panose="020B0604020202020204" pitchFamily="34" charset="0"/>
                <a:cs typeface="Arial" panose="020B0604020202020204" pitchFamily="34" charset="0"/>
              </a:rPr>
              <a:t>Accounts</a:t>
            </a:r>
            <a:r>
              <a:rPr lang="pt-BR" sz="2800" b="0" i="0" dirty="0">
                <a:effectLst/>
                <a:latin typeface="Arial" panose="020B0604020202020204" pitchFamily="34" charset="0"/>
                <a:cs typeface="Arial" panose="020B0604020202020204" pitchFamily="34" charset="0"/>
              </a:rPr>
              <a:t> (SNA 1993 e o SNA 2008) –, em parceria com o Banco Mundial, a Organização para a Cooperação e</a:t>
            </a:r>
            <a:br>
              <a:rPr lang="pt-BR" sz="2800" b="0" i="0" dirty="0">
                <a:effectLst/>
                <a:latin typeface="Arial" panose="020B0604020202020204" pitchFamily="34" charset="0"/>
                <a:cs typeface="Arial" panose="020B0604020202020204" pitchFamily="34" charset="0"/>
              </a:rPr>
            </a:br>
            <a:r>
              <a:rPr lang="pt-BR" sz="2800" b="0" i="0" dirty="0">
                <a:effectLst/>
                <a:latin typeface="Arial" panose="020B0604020202020204" pitchFamily="34" charset="0"/>
                <a:cs typeface="Arial" panose="020B0604020202020204" pitchFamily="34" charset="0"/>
              </a:rPr>
              <a:t>Desenvolvimento Econômico (OCDE), a Comissão das Comunidades Europeias (</a:t>
            </a:r>
            <a:r>
              <a:rPr lang="pt-BR" sz="2800" b="0" i="0" dirty="0" err="1">
                <a:effectLst/>
                <a:latin typeface="Arial" panose="020B0604020202020204" pitchFamily="34" charset="0"/>
                <a:cs typeface="Arial" panose="020B0604020202020204" pitchFamily="34" charset="0"/>
              </a:rPr>
              <a:t>Eurostat</a:t>
            </a:r>
            <a:r>
              <a:rPr lang="pt-BR" sz="2800" b="0" i="0" dirty="0">
                <a:effectLst/>
                <a:latin typeface="Arial" panose="020B0604020202020204" pitchFamily="34" charset="0"/>
                <a:cs typeface="Arial" panose="020B0604020202020204" pitchFamily="34" charset="0"/>
              </a:rPr>
              <a:t>) e o Fundo Monetário Internacional (FMI).</a:t>
            </a:r>
            <a:r>
              <a:rPr lang="pt-BR" sz="2800" dirty="0">
                <a:latin typeface="Arial" panose="020B0604020202020204" pitchFamily="34" charset="0"/>
                <a:cs typeface="Arial" panose="020B0604020202020204" pitchFamily="34" charset="0"/>
              </a:rPr>
              <a:t> </a:t>
            </a:r>
          </a:p>
          <a:p>
            <a:pPr marL="457200" indent="-457200" algn="just">
              <a:buFont typeface="Wingdings" panose="05000000000000000000" pitchFamily="2" charset="2"/>
              <a:buChar char="§"/>
            </a:pPr>
            <a:endParaRPr lang="pt-BR" sz="2800" b="0" i="0" dirty="0">
              <a:effectLst/>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pt-BR" sz="2800" b="0" i="0" dirty="0">
                <a:effectLst/>
                <a:latin typeface="Arial" panose="020B0604020202020204" pitchFamily="34" charset="0"/>
                <a:cs typeface="Arial" panose="020B0604020202020204" pitchFamily="34" charset="0"/>
              </a:rPr>
              <a:t>No Brasil, o </a:t>
            </a:r>
            <a:r>
              <a:rPr lang="pt-BR" sz="2800" b="1" i="0" dirty="0">
                <a:effectLst/>
                <a:latin typeface="Arial" panose="020B0604020202020204" pitchFamily="34" charset="0"/>
                <a:cs typeface="Arial" panose="020B0604020202020204" pitchFamily="34" charset="0"/>
              </a:rPr>
              <a:t>Instituto Brasileiro de Geografia e Estatística </a:t>
            </a:r>
            <a:r>
              <a:rPr lang="pt-BR" sz="2800" b="0" i="0" dirty="0">
                <a:effectLst/>
                <a:latin typeface="Arial" panose="020B0604020202020204" pitchFamily="34" charset="0"/>
                <a:cs typeface="Arial" panose="020B0604020202020204" pitchFamily="34" charset="0"/>
              </a:rPr>
              <a:t>(IBGE)</a:t>
            </a:r>
            <a:br>
              <a:rPr lang="pt-BR" sz="2800" b="0" i="0" dirty="0">
                <a:effectLst/>
                <a:latin typeface="Arial" panose="020B0604020202020204" pitchFamily="34" charset="0"/>
                <a:cs typeface="Arial" panose="020B0604020202020204" pitchFamily="34" charset="0"/>
              </a:rPr>
            </a:br>
            <a:r>
              <a:rPr lang="pt-BR" sz="2800" b="0" i="0" dirty="0">
                <a:effectLst/>
                <a:latin typeface="Arial" panose="020B0604020202020204" pitchFamily="34" charset="0"/>
                <a:cs typeface="Arial" panose="020B0604020202020204" pitchFamily="34" charset="0"/>
              </a:rPr>
              <a:t>é, desde 1985, o órgão oficial produtor das contas nacionais do Brasil.</a:t>
            </a:r>
          </a:p>
          <a:p>
            <a:pPr marL="914400" lvl="1" indent="-457200" algn="just">
              <a:buFont typeface="Wingdings" panose="05000000000000000000" pitchFamily="2" charset="2"/>
              <a:buChar char="§"/>
            </a:pPr>
            <a:r>
              <a:rPr lang="pt-BR" sz="2800" b="1" dirty="0">
                <a:latin typeface="Arial" panose="020B0604020202020204" pitchFamily="34" charset="0"/>
                <a:cs typeface="Arial" panose="020B0604020202020204" pitchFamily="34" charset="0"/>
              </a:rPr>
              <a:t>E antes de 1985 ? </a:t>
            </a:r>
          </a:p>
        </p:txBody>
      </p:sp>
    </p:spTree>
    <p:extLst>
      <p:ext uri="{BB962C8B-B14F-4D97-AF65-F5344CB8AC3E}">
        <p14:creationId xmlns:p14="http://schemas.microsoft.com/office/powerpoint/2010/main" val="143107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F6D92004-EA8A-428A-AD8E-6BA36F73D18D}"/>
              </a:ext>
            </a:extLst>
          </p:cNvPr>
          <p:cNvSpPr>
            <a:spLocks noGrp="1"/>
          </p:cNvSpPr>
          <p:nvPr>
            <p:ph idx="1"/>
          </p:nvPr>
        </p:nvSpPr>
        <p:spPr>
          <a:xfrm>
            <a:off x="191344" y="870720"/>
            <a:ext cx="11809312" cy="4351338"/>
          </a:xfrm>
          <a:ln>
            <a:solidFill>
              <a:schemeClr val="tx1"/>
            </a:solidFill>
          </a:ln>
        </p:spPr>
        <p:txBody>
          <a:bodyPr>
            <a:normAutofit/>
          </a:bodyPr>
          <a:lstStyle/>
          <a:p>
            <a:pPr>
              <a:buClr>
                <a:schemeClr val="tx1"/>
              </a:buClr>
              <a:buSzPct val="101000"/>
              <a:buFont typeface="Wingdings" panose="05000000000000000000" pitchFamily="2" charset="2"/>
              <a:buChar char="§"/>
            </a:pPr>
            <a:r>
              <a:rPr lang="pt-BR" sz="3200" b="1" dirty="0">
                <a:latin typeface="Arial" panose="020B0604020202020204" pitchFamily="34" charset="0"/>
                <a:cs typeface="Arial" panose="020B0604020202020204" pitchFamily="34" charset="0"/>
              </a:rPr>
              <a:t>Observação Importante</a:t>
            </a:r>
          </a:p>
          <a:p>
            <a:pPr>
              <a:buClr>
                <a:schemeClr val="tx1"/>
              </a:buClr>
              <a:buSzPct val="101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a:buClr>
                <a:schemeClr val="tx1"/>
              </a:buClr>
              <a:buSzPct val="101000"/>
              <a:buFont typeface="Wingdings" panose="05000000000000000000" pitchFamily="2" charset="2"/>
              <a:buChar char="§"/>
            </a:pPr>
            <a:r>
              <a:rPr lang="pt-BR" sz="3200" dirty="0">
                <a:latin typeface="Arial" panose="020B0604020202020204" pitchFamily="34" charset="0"/>
                <a:cs typeface="Arial" panose="020B0604020202020204" pitchFamily="34" charset="0"/>
              </a:rPr>
              <a:t>Não devemos somar variações percentuais !</a:t>
            </a:r>
          </a:p>
          <a:p>
            <a:pPr lvl="1">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R$ 100 + 10% = R$ 110</a:t>
            </a:r>
          </a:p>
          <a:p>
            <a:pPr lvl="1">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R$ 110 + 10% = R$ 121</a:t>
            </a:r>
          </a:p>
          <a:p>
            <a:pPr lvl="1">
              <a:buClr>
                <a:schemeClr val="tx1"/>
              </a:buClr>
              <a:buSzPct val="101000"/>
              <a:buFont typeface="Wingdings" panose="05000000000000000000" pitchFamily="2" charset="2"/>
              <a:buChar char="§"/>
            </a:pPr>
            <a:endParaRPr lang="pt-BR" sz="400" dirty="0">
              <a:latin typeface="Arial" panose="020B0604020202020204" pitchFamily="34" charset="0"/>
              <a:cs typeface="Arial" panose="020B0604020202020204" pitchFamily="34" charset="0"/>
            </a:endParaRPr>
          </a:p>
          <a:p>
            <a:pPr>
              <a:buClr>
                <a:schemeClr val="tx1"/>
              </a:buClr>
              <a:buSzPct val="101000"/>
              <a:buFont typeface="Wingdings" panose="05000000000000000000" pitchFamily="2" charset="2"/>
              <a:buChar char="§"/>
            </a:pPr>
            <a:r>
              <a:rPr lang="pt-BR" sz="3200" dirty="0">
                <a:latin typeface="Arial" panose="020B0604020202020204" pitchFamily="34" charset="0"/>
                <a:cs typeface="Arial" panose="020B0604020202020204" pitchFamily="34" charset="0"/>
              </a:rPr>
              <a:t>Logo, 10% + 10% = 21% ... Aproximadamente 20%</a:t>
            </a:r>
          </a:p>
        </p:txBody>
      </p:sp>
      <p:sp>
        <p:nvSpPr>
          <p:cNvPr id="5" name="Título 2">
            <a:extLst>
              <a:ext uri="{FF2B5EF4-FFF2-40B4-BE49-F238E27FC236}">
                <a16:creationId xmlns:a16="http://schemas.microsoft.com/office/drawing/2014/main" id="{A39CC7A6-1016-4AD3-88F3-ABA76F7946AE}"/>
              </a:ext>
            </a:extLst>
          </p:cNvPr>
          <p:cNvSpPr txBox="1">
            <a:spLocks/>
          </p:cNvSpPr>
          <p:nvPr/>
        </p:nvSpPr>
        <p:spPr>
          <a:xfrm>
            <a:off x="2660104" y="10766"/>
            <a:ext cx="6172200" cy="857250"/>
          </a:xfrm>
          <a:prstGeom prst="rect">
            <a:avLst/>
          </a:prstGeom>
        </p:spPr>
        <p:txBody>
          <a:bodyPr anchor="ctr">
            <a:scene3d>
              <a:camera prst="orthographicFront"/>
              <a:lightRig rig="soft" dir="t"/>
            </a:scene3d>
            <a:sp3d prstMaterial="softEdge">
              <a:bevelT w="25400" h="25400"/>
            </a:sp3d>
          </a:bodyPr>
          <a:lstStyle>
            <a:lvl1pPr algn="ctr" rtl="0" eaLnBrk="0" fontAlgn="base" hangingPunct="0">
              <a:spcBef>
                <a:spcPct val="0"/>
              </a:spcBef>
              <a:spcAft>
                <a:spcPct val="0"/>
              </a:spcAft>
              <a:defRPr sz="2800" b="1" kern="1200">
                <a:solidFill>
                  <a:srgbClr val="002060"/>
                </a:solidFill>
                <a:effectLst>
                  <a:outerShdw blurRad="31750" dist="25400" dir="5400000" algn="tl" rotWithShape="0">
                    <a:srgbClr val="000000">
                      <a:alpha val="25000"/>
                    </a:srgbClr>
                  </a:outerShdw>
                </a:effectLst>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5pPr>
            <a:lvl6pPr marL="342900"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6pPr>
            <a:lvl7pPr marL="685800"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7pPr>
            <a:lvl8pPr marL="1028700"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8pPr>
            <a:lvl9pPr marL="1371600"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9pPr>
            <a:extLst/>
          </a:lstStyle>
          <a:p>
            <a:pPr>
              <a:defRPr/>
            </a:pPr>
            <a:r>
              <a:rPr lang="pt-BR" sz="4200" dirty="0">
                <a:solidFill>
                  <a:schemeClr val="tx1"/>
                </a:solidFill>
                <a:effectLst/>
                <a:latin typeface="Arial" panose="020B0604020202020204" pitchFamily="34" charset="0"/>
                <a:cs typeface="Arial" panose="020B0604020202020204" pitchFamily="34" charset="0"/>
              </a:rPr>
              <a:t>PIB Nominal X PIB Real</a:t>
            </a:r>
            <a:endParaRPr lang="en-US" sz="4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619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879C513D-07A7-491F-90E0-D782F95EA1FE}"/>
              </a:ext>
            </a:extLst>
          </p:cNvPr>
          <p:cNvPicPr>
            <a:picLocks noChangeAspect="1"/>
          </p:cNvPicPr>
          <p:nvPr/>
        </p:nvPicPr>
        <p:blipFill>
          <a:blip r:embed="rId2"/>
          <a:stretch>
            <a:fillRect/>
          </a:stretch>
        </p:blipFill>
        <p:spPr>
          <a:xfrm>
            <a:off x="-1" y="173106"/>
            <a:ext cx="12192001" cy="6579230"/>
          </a:xfrm>
          <a:prstGeom prst="rect">
            <a:avLst/>
          </a:prstGeom>
        </p:spPr>
      </p:pic>
    </p:spTree>
    <p:extLst>
      <p:ext uri="{BB962C8B-B14F-4D97-AF65-F5344CB8AC3E}">
        <p14:creationId xmlns:p14="http://schemas.microsoft.com/office/powerpoint/2010/main" val="35188763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1A4A0C0A-915F-4980-B3AD-EE5DD96FFA01}"/>
              </a:ext>
            </a:extLst>
          </p:cNvPr>
          <p:cNvPicPr>
            <a:picLocks noChangeAspect="1"/>
          </p:cNvPicPr>
          <p:nvPr/>
        </p:nvPicPr>
        <p:blipFill>
          <a:blip r:embed="rId2"/>
          <a:stretch>
            <a:fillRect/>
          </a:stretch>
        </p:blipFill>
        <p:spPr>
          <a:xfrm>
            <a:off x="-1" y="160352"/>
            <a:ext cx="12192001" cy="6571752"/>
          </a:xfrm>
          <a:prstGeom prst="rect">
            <a:avLst/>
          </a:prstGeom>
        </p:spPr>
      </p:pic>
    </p:spTree>
    <p:extLst>
      <p:ext uri="{BB962C8B-B14F-4D97-AF65-F5344CB8AC3E}">
        <p14:creationId xmlns:p14="http://schemas.microsoft.com/office/powerpoint/2010/main" val="25565090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17DA3DE-FD26-4D24-BF28-0677093A6A73}"/>
              </a:ext>
            </a:extLst>
          </p:cNvPr>
          <p:cNvSpPr txBox="1"/>
          <p:nvPr/>
        </p:nvSpPr>
        <p:spPr>
          <a:xfrm>
            <a:off x="198783" y="357809"/>
            <a:ext cx="11741426" cy="6309420"/>
          </a:xfrm>
          <a:prstGeom prst="rect">
            <a:avLst/>
          </a:prstGeom>
          <a:noFill/>
        </p:spPr>
        <p:txBody>
          <a:bodyPr wrap="square" rtlCol="0">
            <a:spAutoFit/>
          </a:bodyPr>
          <a:lstStyle/>
          <a:p>
            <a:pPr marL="457200" indent="-457200" algn="just">
              <a:buFont typeface="Wingdings" panose="05000000000000000000" pitchFamily="2" charset="2"/>
              <a:buChar char="§"/>
            </a:pPr>
            <a:r>
              <a:rPr lang="pt-BR" sz="3000" b="1" dirty="0">
                <a:solidFill>
                  <a:srgbClr val="002060"/>
                </a:solidFill>
                <a:latin typeface="Arial" panose="020B0604020202020204" pitchFamily="34" charset="0"/>
                <a:cs typeface="Arial" panose="020B0604020202020204" pitchFamily="34" charset="0"/>
              </a:rPr>
              <a:t>Aplicação</a:t>
            </a:r>
          </a:p>
          <a:p>
            <a:pPr marL="914400" lvl="1" indent="-457200" algn="just">
              <a:buFont typeface="Wingdings" panose="05000000000000000000" pitchFamily="2" charset="2"/>
              <a:buChar char="§"/>
            </a:pPr>
            <a:r>
              <a:rPr lang="pt-BR" sz="3000" dirty="0">
                <a:solidFill>
                  <a:srgbClr val="002060"/>
                </a:solidFill>
                <a:latin typeface="Arial" panose="020B0604020202020204" pitchFamily="34" charset="0"/>
                <a:cs typeface="Arial" panose="020B0604020202020204" pitchFamily="34" charset="0"/>
              </a:rPr>
              <a:t>Vamos utilizar a </a:t>
            </a:r>
            <a:r>
              <a:rPr lang="pt-BR" sz="3000" b="1" dirty="0">
                <a:solidFill>
                  <a:srgbClr val="002060"/>
                </a:solidFill>
                <a:latin typeface="Arial" panose="020B0604020202020204" pitchFamily="34" charset="0"/>
                <a:cs typeface="Arial" panose="020B0604020202020204" pitchFamily="34" charset="0"/>
              </a:rPr>
              <a:t>Planilha 2</a:t>
            </a:r>
            <a:r>
              <a:rPr lang="pt-BR" sz="3000" dirty="0">
                <a:solidFill>
                  <a:srgbClr val="002060"/>
                </a:solidFill>
                <a:latin typeface="Arial" panose="020B0604020202020204" pitchFamily="34" charset="0"/>
                <a:cs typeface="Arial" panose="020B0604020202020204" pitchFamily="34" charset="0"/>
              </a:rPr>
              <a:t> (PIB - Brasil) para: calcular:</a:t>
            </a:r>
          </a:p>
          <a:p>
            <a:pPr marL="1428750" lvl="2" indent="-514350" algn="just">
              <a:buFont typeface="+mj-lt"/>
              <a:buAutoNum type="alphaLcParenR"/>
            </a:pPr>
            <a:r>
              <a:rPr lang="pt-BR" sz="3000" dirty="0">
                <a:solidFill>
                  <a:srgbClr val="002060"/>
                </a:solidFill>
                <a:latin typeface="Arial" panose="020B0604020202020204" pitchFamily="34" charset="0"/>
                <a:cs typeface="Arial" panose="020B0604020202020204" pitchFamily="34" charset="0"/>
              </a:rPr>
              <a:t>Construir uma série com o PIB Real em moeda de 1994</a:t>
            </a:r>
          </a:p>
          <a:p>
            <a:pPr marL="1428750" lvl="2" indent="-514350" algn="just">
              <a:buFont typeface="+mj-lt"/>
              <a:buAutoNum type="alphaLcParenR"/>
            </a:pPr>
            <a:r>
              <a:rPr lang="pt-BR" sz="3000" dirty="0">
                <a:solidFill>
                  <a:srgbClr val="002060"/>
                </a:solidFill>
                <a:latin typeface="Arial" panose="020B0604020202020204" pitchFamily="34" charset="0"/>
                <a:cs typeface="Arial" panose="020B0604020202020204" pitchFamily="34" charset="0"/>
              </a:rPr>
              <a:t>Construir uma série com o PIB Real em moeda de 2020</a:t>
            </a:r>
          </a:p>
          <a:p>
            <a:pPr marL="1428750" lvl="2" indent="-514350" algn="just">
              <a:buFont typeface="+mj-lt"/>
              <a:buAutoNum type="alphaLcParenR"/>
            </a:pPr>
            <a:r>
              <a:rPr lang="pt-BR" sz="3000" dirty="0">
                <a:solidFill>
                  <a:srgbClr val="002060"/>
                </a:solidFill>
                <a:latin typeface="Arial" panose="020B0604020202020204" pitchFamily="34" charset="0"/>
                <a:cs typeface="Arial" panose="020B0604020202020204" pitchFamily="34" charset="0"/>
              </a:rPr>
              <a:t>Calcular as taxas de crescimento em cada ano</a:t>
            </a:r>
          </a:p>
          <a:p>
            <a:pPr marL="1371600" lvl="2" indent="-457200" algn="just">
              <a:buFont typeface="Wingdings" panose="05000000000000000000" pitchFamily="2" charset="2"/>
              <a:buChar char="§"/>
            </a:pPr>
            <a:endParaRPr lang="pt-BR" sz="30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pt-BR" sz="3000" b="1" dirty="0">
                <a:solidFill>
                  <a:srgbClr val="002060"/>
                </a:solidFill>
                <a:latin typeface="Arial" panose="020B0604020202020204" pitchFamily="34" charset="0"/>
                <a:cs typeface="Arial" panose="020B0604020202020204" pitchFamily="34" charset="0"/>
              </a:rPr>
              <a:t>Exercício para vocês.</a:t>
            </a:r>
          </a:p>
          <a:p>
            <a:pPr marL="914400" lvl="1" indent="-457200" algn="just">
              <a:buFont typeface="Wingdings" panose="05000000000000000000" pitchFamily="2" charset="2"/>
              <a:buChar char="§"/>
            </a:pPr>
            <a:r>
              <a:rPr lang="pt-BR" sz="3000" dirty="0">
                <a:solidFill>
                  <a:srgbClr val="002060"/>
                </a:solidFill>
                <a:latin typeface="Arial" panose="020B0604020202020204" pitchFamily="34" charset="0"/>
                <a:cs typeface="Arial" panose="020B0604020202020204" pitchFamily="34" charset="0"/>
              </a:rPr>
              <a:t>Façam o mesmo exercício com o PIB dos EUA.</a:t>
            </a:r>
          </a:p>
          <a:p>
            <a:pPr marL="1371600" lvl="2" indent="-457200" algn="just">
              <a:buFont typeface="Wingdings" panose="05000000000000000000" pitchFamily="2" charset="2"/>
              <a:buChar char="§"/>
            </a:pPr>
            <a:r>
              <a:rPr lang="pt-BR" sz="2800" i="0" dirty="0">
                <a:solidFill>
                  <a:srgbClr val="002060"/>
                </a:solidFill>
                <a:effectLst/>
                <a:latin typeface="Arial" panose="020B0604020202020204" pitchFamily="34" charset="0"/>
                <a:cs typeface="Arial" panose="020B0604020202020204" pitchFamily="34" charset="0"/>
              </a:rPr>
              <a:t>GDP (Gross </a:t>
            </a:r>
            <a:r>
              <a:rPr lang="pt-BR" sz="2800" i="0" dirty="0" err="1">
                <a:solidFill>
                  <a:srgbClr val="002060"/>
                </a:solidFill>
                <a:effectLst/>
                <a:latin typeface="Arial" panose="020B0604020202020204" pitchFamily="34" charset="0"/>
                <a:cs typeface="Arial" panose="020B0604020202020204" pitchFamily="34" charset="0"/>
              </a:rPr>
              <a:t>Domestic</a:t>
            </a:r>
            <a:r>
              <a:rPr lang="pt-BR" sz="2800" i="0" dirty="0">
                <a:solidFill>
                  <a:srgbClr val="002060"/>
                </a:solidFill>
                <a:effectLst/>
                <a:latin typeface="Arial" panose="020B0604020202020204" pitchFamily="34" charset="0"/>
                <a:cs typeface="Arial" panose="020B0604020202020204" pitchFamily="34" charset="0"/>
              </a:rPr>
              <a:t> </a:t>
            </a:r>
            <a:r>
              <a:rPr lang="pt-BR" sz="2800" i="0" dirty="0" err="1">
                <a:solidFill>
                  <a:srgbClr val="002060"/>
                </a:solidFill>
                <a:effectLst/>
                <a:latin typeface="Arial" panose="020B0604020202020204" pitchFamily="34" charset="0"/>
                <a:cs typeface="Arial" panose="020B0604020202020204" pitchFamily="34" charset="0"/>
              </a:rPr>
              <a:t>Product</a:t>
            </a:r>
            <a:r>
              <a:rPr lang="pt-BR" sz="2800" dirty="0">
                <a:solidFill>
                  <a:srgbClr val="002060"/>
                </a:solidFill>
                <a:latin typeface="Arial" panose="020B0604020202020204" pitchFamily="34" charset="0"/>
                <a:cs typeface="Arial" panose="020B0604020202020204" pitchFamily="34" charset="0"/>
              </a:rPr>
              <a:t> – </a:t>
            </a:r>
            <a:r>
              <a:rPr lang="pt-BR" sz="2800" dirty="0" err="1">
                <a:solidFill>
                  <a:srgbClr val="002060"/>
                </a:solidFill>
                <a:latin typeface="Arial" panose="020B0604020202020204" pitchFamily="34" charset="0"/>
                <a:cs typeface="Arial" panose="020B0604020202020204" pitchFamily="34" charset="0"/>
              </a:rPr>
              <a:t>current</a:t>
            </a:r>
            <a:r>
              <a:rPr lang="pt-BR" sz="2800" dirty="0">
                <a:solidFill>
                  <a:srgbClr val="002060"/>
                </a:solidFill>
                <a:latin typeface="Arial" panose="020B0604020202020204" pitchFamily="34" charset="0"/>
                <a:cs typeface="Arial" panose="020B0604020202020204" pitchFamily="34" charset="0"/>
              </a:rPr>
              <a:t> US$ </a:t>
            </a:r>
            <a:endParaRPr lang="pt-BR" sz="2800" i="0" dirty="0">
              <a:solidFill>
                <a:srgbClr val="002060"/>
              </a:solidFill>
              <a:effectLst/>
              <a:latin typeface="Arial" panose="020B0604020202020204" pitchFamily="34" charset="0"/>
              <a:cs typeface="Arial" panose="020B0604020202020204" pitchFamily="34" charset="0"/>
            </a:endParaRPr>
          </a:p>
          <a:p>
            <a:pPr marL="1371600" lvl="2" indent="-457200" algn="just">
              <a:buFont typeface="Wingdings" panose="05000000000000000000" pitchFamily="2" charset="2"/>
              <a:buChar char="§"/>
            </a:pPr>
            <a:r>
              <a:rPr lang="pt-BR" sz="2800" i="0" dirty="0" err="1">
                <a:solidFill>
                  <a:srgbClr val="002060"/>
                </a:solidFill>
                <a:effectLst/>
                <a:latin typeface="Arial" panose="020B0604020202020204" pitchFamily="34" charset="0"/>
                <a:cs typeface="Arial" panose="020B0604020202020204" pitchFamily="34" charset="0"/>
              </a:rPr>
              <a:t>Inflation</a:t>
            </a:r>
            <a:r>
              <a:rPr lang="pt-BR" sz="2800" i="0" dirty="0">
                <a:solidFill>
                  <a:srgbClr val="002060"/>
                </a:solidFill>
                <a:effectLst/>
                <a:latin typeface="Arial" panose="020B0604020202020204" pitchFamily="34" charset="0"/>
                <a:cs typeface="Arial" panose="020B0604020202020204" pitchFamily="34" charset="0"/>
              </a:rPr>
              <a:t>, GDP Deflator (Annual %)</a:t>
            </a:r>
          </a:p>
          <a:p>
            <a:pPr marL="1828800" lvl="3" indent="-457200" algn="just">
              <a:buFont typeface="Wingdings" panose="05000000000000000000" pitchFamily="2" charset="2"/>
              <a:buChar char="§"/>
            </a:pPr>
            <a:r>
              <a:rPr lang="pt-BR" sz="2800" i="0" dirty="0">
                <a:solidFill>
                  <a:srgbClr val="002060"/>
                </a:solidFill>
                <a:effectLst/>
                <a:latin typeface="Arial" panose="020B0604020202020204" pitchFamily="34" charset="0"/>
                <a:cs typeface="Arial" panose="020B0604020202020204" pitchFamily="34" charset="0"/>
              </a:rPr>
              <a:t>Os dados podem ser obtidos no Banco Mundial</a:t>
            </a:r>
          </a:p>
          <a:p>
            <a:pPr marL="1828800" lvl="3" indent="-457200" algn="just">
              <a:buFont typeface="Wingdings" panose="05000000000000000000" pitchFamily="2" charset="2"/>
              <a:buChar char="§"/>
            </a:pPr>
            <a:r>
              <a:rPr lang="pt-BR" sz="2500" i="0" dirty="0">
                <a:solidFill>
                  <a:srgbClr val="002060"/>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https://databank.worldbank.org/source/world-development-indicators</a:t>
            </a:r>
            <a:endParaRPr lang="pt-BR" sz="2500" i="0" dirty="0">
              <a:solidFill>
                <a:srgbClr val="002060"/>
              </a:solidFill>
              <a:effectLst/>
              <a:latin typeface="Arial" panose="020B0604020202020204" pitchFamily="34" charset="0"/>
              <a:cs typeface="Arial" panose="020B0604020202020204" pitchFamily="34" charset="0"/>
            </a:endParaRPr>
          </a:p>
          <a:p>
            <a:pPr marL="1828800" lvl="3" indent="-457200" algn="just">
              <a:buFont typeface="Wingdings" panose="05000000000000000000" pitchFamily="2" charset="2"/>
              <a:buChar char="§"/>
            </a:pPr>
            <a:endParaRPr lang="pt-BR" sz="2500" i="0" dirty="0">
              <a:solidFill>
                <a:srgbClr val="002060"/>
              </a:solidFill>
              <a:effectLst/>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
            </a:pPr>
            <a:endParaRPr lang="pt-BR" sz="3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8581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89823392-4BDF-4E12-A788-75B4DC1AD561}"/>
              </a:ext>
            </a:extLst>
          </p:cNvPr>
          <p:cNvSpPr>
            <a:spLocks noGrp="1"/>
          </p:cNvSpPr>
          <p:nvPr>
            <p:ph idx="1"/>
          </p:nvPr>
        </p:nvSpPr>
        <p:spPr>
          <a:xfrm>
            <a:off x="119336" y="109601"/>
            <a:ext cx="11953328" cy="4868214"/>
          </a:xfrm>
        </p:spPr>
        <p:txBody>
          <a:bodyPr>
            <a:noAutofit/>
          </a:bodyPr>
          <a:lstStyle/>
          <a:p>
            <a:pPr algn="just">
              <a:buClr>
                <a:schemeClr val="tx1"/>
              </a:buClr>
              <a:buSzPct val="101000"/>
              <a:buFont typeface="Wingdings" panose="05000000000000000000" pitchFamily="2" charset="2"/>
              <a:buChar char="§"/>
            </a:pPr>
            <a:r>
              <a:rPr lang="pt-BR" sz="3000" b="1" dirty="0">
                <a:latin typeface="Arial" panose="020B0604020202020204" pitchFamily="34" charset="0"/>
                <a:cs typeface="Arial" panose="020B0604020202020204" pitchFamily="34" charset="0"/>
              </a:rPr>
              <a:t>Rendimento Real x Rendimento Nominal</a:t>
            </a:r>
          </a:p>
          <a:p>
            <a:pPr algn="just">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O ganho real de uma aplicação financeira depende da taxa nominal de juros e da taxa de inflação no período.</a:t>
            </a:r>
          </a:p>
          <a:p>
            <a:pPr algn="just">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Um montante de $100 aplicado a uma taxa nominal de juros de 10%, durante um período, transforma-se em $110. Entretanto, caso a inflação tenha sido igual a 10% no período, o ganho real é igual a zero.</a:t>
            </a:r>
          </a:p>
          <a:p>
            <a:pPr lvl="1" algn="just">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 $110 em t+1 possuem o mesmo poder de compra de $100 em t.</a:t>
            </a:r>
          </a:p>
          <a:p>
            <a:pPr lvl="1" algn="just">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 Logo, o ganho real é dado pelo ganho nominal menos a inflação.</a:t>
            </a:r>
          </a:p>
          <a:p>
            <a:pPr algn="just">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Portanto, de forma aproximada (pois não é correto somar percentuais), podemos escrever (Equação de Fisher) </a:t>
            </a:r>
            <a:r>
              <a:rPr lang="pt-BR" sz="3000" i="1" dirty="0">
                <a:latin typeface="Arial" panose="020B0604020202020204" pitchFamily="34" charset="0"/>
                <a:cs typeface="Arial" panose="020B0604020202020204" pitchFamily="34" charset="0"/>
              </a:rPr>
              <a:t>R = i – </a:t>
            </a:r>
            <a:r>
              <a:rPr lang="pt-BR" sz="3000" i="1" dirty="0">
                <a:latin typeface="Symbol" panose="05050102010706020507" pitchFamily="18" charset="2"/>
                <a:cs typeface="Arial" panose="020B0604020202020204" pitchFamily="34" charset="0"/>
              </a:rPr>
              <a:t>p</a:t>
            </a:r>
            <a:r>
              <a:rPr lang="pt-BR" sz="3000" i="1" dirty="0">
                <a:latin typeface="Arial" panose="020B0604020202020204" pitchFamily="34" charset="0"/>
                <a:cs typeface="Arial" panose="020B0604020202020204" pitchFamily="34" charset="0"/>
              </a:rPr>
              <a:t> </a:t>
            </a:r>
            <a:r>
              <a:rPr lang="pt-BR" sz="3000" dirty="0">
                <a:latin typeface="Arial" panose="020B0604020202020204" pitchFamily="34" charset="0"/>
                <a:cs typeface="Arial" panose="020B0604020202020204" pitchFamily="34" charset="0"/>
              </a:rPr>
              <a:t>, onde </a:t>
            </a:r>
            <a:r>
              <a:rPr lang="pt-BR" sz="3000" i="1" dirty="0">
                <a:latin typeface="Arial" panose="020B0604020202020204" pitchFamily="34" charset="0"/>
                <a:cs typeface="Arial" panose="020B0604020202020204" pitchFamily="34" charset="0"/>
              </a:rPr>
              <a:t>R</a:t>
            </a:r>
            <a:r>
              <a:rPr lang="pt-BR" sz="3000" dirty="0">
                <a:latin typeface="Arial" panose="020B0604020202020204" pitchFamily="34" charset="0"/>
                <a:cs typeface="Arial" panose="020B0604020202020204" pitchFamily="34" charset="0"/>
              </a:rPr>
              <a:t> representa a taxa real de juros e </a:t>
            </a:r>
            <a:r>
              <a:rPr lang="pt-BR" sz="3000" i="1" dirty="0">
                <a:latin typeface="Symbol" panose="05050102010706020507" pitchFamily="18" charset="2"/>
                <a:cs typeface="Arial" panose="020B0604020202020204" pitchFamily="34" charset="0"/>
              </a:rPr>
              <a:t>p</a:t>
            </a:r>
            <a:r>
              <a:rPr lang="pt-BR" sz="3000" dirty="0">
                <a:latin typeface="Arial" panose="020B0604020202020204" pitchFamily="34" charset="0"/>
                <a:cs typeface="Arial" panose="020B0604020202020204" pitchFamily="34" charset="0"/>
              </a:rPr>
              <a:t>  a taxa de inflação.</a:t>
            </a:r>
          </a:p>
        </p:txBody>
      </p:sp>
    </p:spTree>
    <p:extLst>
      <p:ext uri="{BB962C8B-B14F-4D97-AF65-F5344CB8AC3E}">
        <p14:creationId xmlns:p14="http://schemas.microsoft.com/office/powerpoint/2010/main" val="91591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3D1702A-96CF-4128-8DC9-CD5F33F8C8C7}"/>
              </a:ext>
            </a:extLst>
          </p:cNvPr>
          <p:cNvSpPr/>
          <p:nvPr/>
        </p:nvSpPr>
        <p:spPr>
          <a:xfrm>
            <a:off x="7537588" y="953919"/>
            <a:ext cx="2528113" cy="129788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ço Reservado para Conteúdo 2">
            <a:extLst>
              <a:ext uri="{FF2B5EF4-FFF2-40B4-BE49-F238E27FC236}">
                <a16:creationId xmlns:a16="http://schemas.microsoft.com/office/drawing/2014/main" id="{690FB658-20EC-44D4-99D3-9165CC64188F}"/>
              </a:ext>
            </a:extLst>
          </p:cNvPr>
          <p:cNvSpPr>
            <a:spLocks noGrp="1"/>
          </p:cNvSpPr>
          <p:nvPr>
            <p:ph idx="1"/>
          </p:nvPr>
        </p:nvSpPr>
        <p:spPr>
          <a:xfrm>
            <a:off x="191344" y="365131"/>
            <a:ext cx="11809312" cy="6016672"/>
          </a:xfrm>
        </p:spPr>
        <p:txBody>
          <a:bodyPr>
            <a:normAutofit/>
          </a:bodyPr>
          <a:lstStyle/>
          <a:p>
            <a:pPr algn="just">
              <a:buClr>
                <a:schemeClr val="tx1"/>
              </a:buClr>
              <a:buSzPct val="100000"/>
              <a:buFont typeface="Wingdings" panose="05000000000000000000" pitchFamily="2" charset="2"/>
              <a:buChar char="§"/>
            </a:pPr>
            <a:r>
              <a:rPr lang="pt-BR" sz="3000" dirty="0">
                <a:latin typeface="Arial" panose="020B0604020202020204" pitchFamily="34" charset="0"/>
                <a:cs typeface="Arial" panose="020B0604020202020204" pitchFamily="34" charset="0"/>
              </a:rPr>
              <a:t>Podemos calcular um rendimento real, da seguinte maneira:</a:t>
            </a:r>
          </a:p>
          <a:p>
            <a:pPr algn="just">
              <a:buClr>
                <a:schemeClr val="tx1"/>
              </a:buClr>
              <a:buSzPct val="100000"/>
              <a:buFont typeface="Wingdings" panose="05000000000000000000" pitchFamily="2" charset="2"/>
              <a:buChar char="§"/>
            </a:pPr>
            <a:endParaRPr lang="pt-BR" sz="3600" dirty="0">
              <a:latin typeface="Arial" panose="020B0604020202020204" pitchFamily="34" charset="0"/>
              <a:cs typeface="Arial" panose="020B0604020202020204" pitchFamily="34" charset="0"/>
            </a:endParaRPr>
          </a:p>
          <a:p>
            <a:pPr algn="just">
              <a:buClr>
                <a:schemeClr val="tx1"/>
              </a:buClr>
              <a:buSzPct val="100000"/>
              <a:buFont typeface="Wingdings" panose="05000000000000000000" pitchFamily="2" charset="2"/>
              <a:buChar char="§"/>
            </a:pPr>
            <a:endParaRPr lang="pt-BR" sz="5500" dirty="0">
              <a:latin typeface="Arial" panose="020B0604020202020204" pitchFamily="34" charset="0"/>
              <a:cs typeface="Arial" panose="020B0604020202020204" pitchFamily="34" charset="0"/>
            </a:endParaRPr>
          </a:p>
          <a:p>
            <a:pPr algn="just">
              <a:buClr>
                <a:schemeClr val="tx1"/>
              </a:buClr>
              <a:buSzPct val="100000"/>
              <a:buFont typeface="Wingdings" panose="05000000000000000000" pitchFamily="2" charset="2"/>
              <a:buChar char="§"/>
            </a:pPr>
            <a:r>
              <a:rPr lang="pt-BR" sz="3000" dirty="0">
                <a:latin typeface="Arial" panose="020B0604020202020204" pitchFamily="34" charset="0"/>
                <a:cs typeface="Arial" panose="020B0604020202020204" pitchFamily="34" charset="0"/>
              </a:rPr>
              <a:t>Observe que um montante igual a $100 transforma-se em $110, caso a taxa nominal de juros seja 10%. Entretanto, caso a taxa de inflação seja igual a 10%, o rendimento real ( R ) será igual a zero.</a:t>
            </a:r>
          </a:p>
          <a:p>
            <a:pPr algn="just">
              <a:buClr>
                <a:schemeClr val="tx1"/>
              </a:buClr>
              <a:buSzPct val="100000"/>
              <a:buFont typeface="Wingdings" panose="05000000000000000000" pitchFamily="2" charset="2"/>
              <a:buChar char="§"/>
            </a:pPr>
            <a:endParaRPr lang="pt-BR" sz="800" dirty="0">
              <a:latin typeface="Arial" panose="020B0604020202020204" pitchFamily="34" charset="0"/>
              <a:cs typeface="Arial" panose="020B0604020202020204" pitchFamily="34" charset="0"/>
            </a:endParaRPr>
          </a:p>
          <a:p>
            <a:pPr algn="just">
              <a:buClr>
                <a:schemeClr val="tx1"/>
              </a:buClr>
              <a:buSzPct val="100000"/>
              <a:buFont typeface="Wingdings" panose="05000000000000000000" pitchFamily="2" charset="2"/>
              <a:buChar char="§"/>
            </a:pPr>
            <a:r>
              <a:rPr lang="pt-BR" sz="3000" dirty="0">
                <a:latin typeface="Arial" panose="020B0604020202020204" pitchFamily="34" charset="0"/>
                <a:cs typeface="Arial" panose="020B0604020202020204" pitchFamily="34" charset="0"/>
              </a:rPr>
              <a:t>Exemplo: Caso i = 10% e </a:t>
            </a:r>
            <a:r>
              <a:rPr lang="pt-BR" sz="3000" dirty="0">
                <a:latin typeface="Symbol" panose="05050102010706020507" pitchFamily="18" charset="2"/>
                <a:cs typeface="Arial" panose="020B0604020202020204" pitchFamily="34" charset="0"/>
              </a:rPr>
              <a:t>p</a:t>
            </a:r>
            <a:r>
              <a:rPr lang="pt-BR" sz="3000" dirty="0">
                <a:latin typeface="Arial" panose="020B0604020202020204" pitchFamily="34" charset="0"/>
                <a:cs typeface="Arial" panose="020B0604020202020204" pitchFamily="34" charset="0"/>
              </a:rPr>
              <a:t> = 5%, temos:</a:t>
            </a:r>
            <a:endParaRPr lang="en-US" sz="3000" dirty="0">
              <a:latin typeface="Arial" panose="020B0604020202020204" pitchFamily="34" charset="0"/>
              <a:cs typeface="Arial" panose="020B0604020202020204" pitchFamily="34" charset="0"/>
            </a:endParaRPr>
          </a:p>
        </p:txBody>
      </p:sp>
      <p:graphicFrame>
        <p:nvGraphicFramePr>
          <p:cNvPr id="6" name="Objeto 5">
            <a:extLst>
              <a:ext uri="{FF2B5EF4-FFF2-40B4-BE49-F238E27FC236}">
                <a16:creationId xmlns:a16="http://schemas.microsoft.com/office/drawing/2014/main" id="{11DCD91F-8CCE-4A35-8A81-F815C54228F2}"/>
              </a:ext>
            </a:extLst>
          </p:cNvPr>
          <p:cNvGraphicFramePr>
            <a:graphicFrameLocks noChangeAspect="1"/>
          </p:cNvGraphicFramePr>
          <p:nvPr>
            <p:extLst>
              <p:ext uri="{D42A27DB-BD31-4B8C-83A1-F6EECF244321}">
                <p14:modId xmlns:p14="http://schemas.microsoft.com/office/powerpoint/2010/main" val="1538930254"/>
              </p:ext>
            </p:extLst>
          </p:nvPr>
        </p:nvGraphicFramePr>
        <p:xfrm>
          <a:off x="814306" y="1054949"/>
          <a:ext cx="2462509" cy="1124850"/>
        </p:xfrm>
        <a:graphic>
          <a:graphicData uri="http://schemas.openxmlformats.org/presentationml/2006/ole">
            <mc:AlternateContent xmlns:mc="http://schemas.openxmlformats.org/markup-compatibility/2006">
              <mc:Choice xmlns:v="urn:schemas-microsoft-com:vml" Requires="v">
                <p:oleObj name="Equation" r:id="rId2" imgW="1028520" imgH="469800" progId="Equation.DSMT4">
                  <p:embed/>
                </p:oleObj>
              </mc:Choice>
              <mc:Fallback>
                <p:oleObj name="Equation" r:id="rId2" imgW="1028520" imgH="469800" progId="Equation.DSMT4">
                  <p:embed/>
                  <p:pic>
                    <p:nvPicPr>
                      <p:cNvPr id="6" name="Objeto 5">
                        <a:extLst>
                          <a:ext uri="{FF2B5EF4-FFF2-40B4-BE49-F238E27FC236}">
                            <a16:creationId xmlns:a16="http://schemas.microsoft.com/office/drawing/2014/main" id="{362CE50F-FBBE-461B-B5F4-66ED55789450}"/>
                          </a:ext>
                        </a:extLst>
                      </p:cNvPr>
                      <p:cNvPicPr/>
                      <p:nvPr/>
                    </p:nvPicPr>
                    <p:blipFill>
                      <a:blip r:embed="rId3"/>
                      <a:stretch>
                        <a:fillRect/>
                      </a:stretch>
                    </p:blipFill>
                    <p:spPr>
                      <a:xfrm>
                        <a:off x="814306" y="1054949"/>
                        <a:ext cx="2462509" cy="1124850"/>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7" name="Objeto 6">
            <a:extLst>
              <a:ext uri="{FF2B5EF4-FFF2-40B4-BE49-F238E27FC236}">
                <a16:creationId xmlns:a16="http://schemas.microsoft.com/office/drawing/2014/main" id="{EDED5656-CEF6-4790-BEF3-FE78CD150E91}"/>
              </a:ext>
            </a:extLst>
          </p:cNvPr>
          <p:cNvGraphicFramePr>
            <a:graphicFrameLocks noChangeAspect="1"/>
          </p:cNvGraphicFramePr>
          <p:nvPr>
            <p:extLst>
              <p:ext uri="{D42A27DB-BD31-4B8C-83A1-F6EECF244321}">
                <p14:modId xmlns:p14="http://schemas.microsoft.com/office/powerpoint/2010/main" val="798133583"/>
              </p:ext>
            </p:extLst>
          </p:nvPr>
        </p:nvGraphicFramePr>
        <p:xfrm>
          <a:off x="3564847" y="968017"/>
          <a:ext cx="6500854" cy="1298713"/>
        </p:xfrm>
        <a:graphic>
          <a:graphicData uri="http://schemas.openxmlformats.org/presentationml/2006/ole">
            <mc:AlternateContent xmlns:mc="http://schemas.openxmlformats.org/markup-compatibility/2006">
              <mc:Choice xmlns:v="urn:schemas-microsoft-com:vml" Requires="v">
                <p:oleObj name="Equation" r:id="rId4" imgW="2692080" imgH="507960" progId="Equation.DSMT4">
                  <p:embed/>
                </p:oleObj>
              </mc:Choice>
              <mc:Fallback>
                <p:oleObj name="Equation" r:id="rId4" imgW="2692080" imgH="507960" progId="Equation.DSMT4">
                  <p:embed/>
                  <p:pic>
                    <p:nvPicPr>
                      <p:cNvPr id="7" name="Objeto 6">
                        <a:extLst>
                          <a:ext uri="{FF2B5EF4-FFF2-40B4-BE49-F238E27FC236}">
                            <a16:creationId xmlns:a16="http://schemas.microsoft.com/office/drawing/2014/main" id="{68AACF7C-A034-4147-B460-B5896C3C3945}"/>
                          </a:ext>
                        </a:extLst>
                      </p:cNvPr>
                      <p:cNvPicPr/>
                      <p:nvPr/>
                    </p:nvPicPr>
                    <p:blipFill>
                      <a:blip r:embed="rId5"/>
                      <a:stretch>
                        <a:fillRect/>
                      </a:stretch>
                    </p:blipFill>
                    <p:spPr>
                      <a:xfrm>
                        <a:off x="3564847" y="968017"/>
                        <a:ext cx="6500854" cy="1298713"/>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00429693-145E-497B-8000-C2D8BD319DAD}"/>
              </a:ext>
            </a:extLst>
          </p:cNvPr>
          <p:cNvGraphicFramePr>
            <a:graphicFrameLocks noChangeAspect="1"/>
          </p:cNvGraphicFramePr>
          <p:nvPr>
            <p:extLst>
              <p:ext uri="{D42A27DB-BD31-4B8C-83A1-F6EECF244321}">
                <p14:modId xmlns:p14="http://schemas.microsoft.com/office/powerpoint/2010/main" val="2468100509"/>
              </p:ext>
            </p:extLst>
          </p:nvPr>
        </p:nvGraphicFramePr>
        <p:xfrm>
          <a:off x="801054" y="5106820"/>
          <a:ext cx="8819347" cy="1361396"/>
        </p:xfrm>
        <a:graphic>
          <a:graphicData uri="http://schemas.openxmlformats.org/presentationml/2006/ole">
            <mc:AlternateContent xmlns:mc="http://schemas.openxmlformats.org/markup-compatibility/2006">
              <mc:Choice xmlns:v="urn:schemas-microsoft-com:vml" Requires="v">
                <p:oleObj name="Equation" r:id="rId6" imgW="3657600" imgH="507960" progId="Equation.DSMT4">
                  <p:embed/>
                </p:oleObj>
              </mc:Choice>
              <mc:Fallback>
                <p:oleObj name="Equation" r:id="rId6" imgW="3657600" imgH="507960" progId="Equation.DSMT4">
                  <p:embed/>
                  <p:pic>
                    <p:nvPicPr>
                      <p:cNvPr id="8" name="Objeto 7">
                        <a:extLst>
                          <a:ext uri="{FF2B5EF4-FFF2-40B4-BE49-F238E27FC236}">
                            <a16:creationId xmlns:a16="http://schemas.microsoft.com/office/drawing/2014/main" id="{758EB78F-A240-46AC-A57F-7E45113AF2CC}"/>
                          </a:ext>
                        </a:extLst>
                      </p:cNvPr>
                      <p:cNvPicPr/>
                      <p:nvPr/>
                    </p:nvPicPr>
                    <p:blipFill>
                      <a:blip r:embed="rId7"/>
                      <a:stretch>
                        <a:fillRect/>
                      </a:stretch>
                    </p:blipFill>
                    <p:spPr>
                      <a:xfrm>
                        <a:off x="801054" y="5106820"/>
                        <a:ext cx="8819347" cy="1361396"/>
                      </a:xfrm>
                      <a:prstGeom prst="rect">
                        <a:avLst/>
                      </a:prstGeom>
                      <a:solidFill>
                        <a:schemeClr val="bg1">
                          <a:lumMod val="95000"/>
                        </a:schemeClr>
                      </a:solidFill>
                      <a:ln>
                        <a:solidFill>
                          <a:schemeClr val="tx1"/>
                        </a:solidFill>
                      </a:ln>
                    </p:spPr>
                  </p:pic>
                </p:oleObj>
              </mc:Fallback>
            </mc:AlternateContent>
          </a:graphicData>
        </a:graphic>
      </p:graphicFrame>
    </p:spTree>
    <p:extLst>
      <p:ext uri="{BB962C8B-B14F-4D97-AF65-F5344CB8AC3E}">
        <p14:creationId xmlns:p14="http://schemas.microsoft.com/office/powerpoint/2010/main" val="181863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FBD0EFB9-1D89-4B75-8832-31AA091F984D}"/>
              </a:ext>
            </a:extLst>
          </p:cNvPr>
          <p:cNvSpPr>
            <a:spLocks noGrp="1"/>
          </p:cNvSpPr>
          <p:nvPr>
            <p:ph idx="1"/>
          </p:nvPr>
        </p:nvSpPr>
        <p:spPr>
          <a:xfrm>
            <a:off x="191344" y="189730"/>
            <a:ext cx="11737303" cy="4771625"/>
          </a:xfrm>
        </p:spPr>
        <p:txBody>
          <a:bodyPr>
            <a:noAutofit/>
          </a:bodyPr>
          <a:lstStyle/>
          <a:p>
            <a:pPr algn="just">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Observe que, de forma aproximada, encontraríamos uma taxa real de juros igual a 5%. </a:t>
            </a:r>
          </a:p>
          <a:p>
            <a:pPr algn="just">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A aproximação é realizada da seguinte forma:</a:t>
            </a:r>
          </a:p>
          <a:p>
            <a:pPr algn="just">
              <a:buClr>
                <a:schemeClr val="tx1"/>
              </a:buClr>
              <a:buSzPct val="101000"/>
              <a:buFont typeface="Wingdings" panose="05000000000000000000" pitchFamily="2" charset="2"/>
              <a:buChar char="§"/>
            </a:pPr>
            <a:endParaRPr lang="pt-BR" sz="3000" dirty="0">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endParaRPr lang="pt-BR" sz="3000" dirty="0">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endParaRPr lang="pt-BR" sz="1200" dirty="0">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Supondo que</a:t>
            </a:r>
            <a:r>
              <a:rPr lang="pt-BR" sz="3000" i="1" dirty="0">
                <a:latin typeface="Arial" panose="020B0604020202020204" pitchFamily="34" charset="0"/>
                <a:cs typeface="Arial" panose="020B0604020202020204" pitchFamily="34" charset="0"/>
              </a:rPr>
              <a:t> R </a:t>
            </a:r>
            <a:r>
              <a:rPr lang="pt-BR" sz="3000" dirty="0">
                <a:latin typeface="Arial" panose="020B0604020202020204" pitchFamily="34" charset="0"/>
                <a:cs typeface="Arial" panose="020B0604020202020204" pitchFamily="34" charset="0"/>
              </a:rPr>
              <a:t>e </a:t>
            </a:r>
            <a:r>
              <a:rPr lang="pt-BR" sz="3000" i="1" dirty="0">
                <a:latin typeface="Symbol" panose="05050102010706020507" pitchFamily="18" charset="2"/>
                <a:cs typeface="Arial" panose="020B0604020202020204" pitchFamily="34" charset="0"/>
              </a:rPr>
              <a:t>p</a:t>
            </a:r>
            <a:r>
              <a:rPr lang="pt-BR" sz="3000" dirty="0">
                <a:latin typeface="Arial" panose="020B0604020202020204" pitchFamily="34" charset="0"/>
                <a:cs typeface="Arial" panose="020B0604020202020204" pitchFamily="34" charset="0"/>
              </a:rPr>
              <a:t> sejam valores muito pequenos, o produto </a:t>
            </a:r>
            <a:r>
              <a:rPr lang="pt-BR" sz="3000" i="1" dirty="0" err="1">
                <a:latin typeface="Arial" panose="020B0604020202020204" pitchFamily="34" charset="0"/>
                <a:cs typeface="Arial" panose="020B0604020202020204" pitchFamily="34" charset="0"/>
              </a:rPr>
              <a:t>R</a:t>
            </a:r>
            <a:r>
              <a:rPr lang="pt-BR" sz="3000" i="1" dirty="0" err="1">
                <a:latin typeface="Symbol" panose="05050102010706020507" pitchFamily="18" charset="2"/>
                <a:cs typeface="Arial" panose="020B0604020202020204" pitchFamily="34" charset="0"/>
              </a:rPr>
              <a:t>p</a:t>
            </a:r>
            <a:r>
              <a:rPr lang="pt-BR" sz="3000" dirty="0">
                <a:latin typeface="Arial" panose="020B0604020202020204" pitchFamily="34" charset="0"/>
                <a:cs typeface="Arial" panose="020B0604020202020204" pitchFamily="34" charset="0"/>
              </a:rPr>
              <a:t> tende a zero. Desta forma, temos:</a:t>
            </a:r>
          </a:p>
          <a:p>
            <a:pPr algn="just">
              <a:buClr>
                <a:schemeClr val="tx1"/>
              </a:buClr>
              <a:buSzPct val="101000"/>
              <a:buFont typeface="Wingdings" panose="05000000000000000000" pitchFamily="2" charset="2"/>
              <a:buChar char="§"/>
            </a:pPr>
            <a:endParaRPr lang="pt-BR" sz="3000" dirty="0">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endParaRPr lang="pt-BR" sz="600" dirty="0">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Apesar de ser comum ouvirmos que a taxa real de juros é dada pela taxa nominal menos a inflação, para efeito de cálculo, não devemos utilizar a relação acima, pois o erro será maior quanto maiores </a:t>
            </a:r>
            <a:r>
              <a:rPr lang="pt-BR" sz="3000" i="1" dirty="0">
                <a:latin typeface="Arial" panose="020B0604020202020204" pitchFamily="34" charset="0"/>
                <a:cs typeface="Arial" panose="020B0604020202020204" pitchFamily="34" charset="0"/>
              </a:rPr>
              <a:t>i</a:t>
            </a:r>
            <a:r>
              <a:rPr lang="pt-BR" sz="3000" dirty="0">
                <a:latin typeface="Arial" panose="020B0604020202020204" pitchFamily="34" charset="0"/>
                <a:cs typeface="Arial" panose="020B0604020202020204" pitchFamily="34" charset="0"/>
              </a:rPr>
              <a:t> e </a:t>
            </a:r>
            <a:r>
              <a:rPr lang="pt-BR" sz="3400" i="1" dirty="0">
                <a:latin typeface="Symbol" panose="05050102010706020507" pitchFamily="18" charset="2"/>
                <a:cs typeface="Arial" panose="020B0604020202020204" pitchFamily="34" charset="0"/>
              </a:rPr>
              <a:t>p</a:t>
            </a:r>
            <a:r>
              <a:rPr lang="pt-BR" sz="3000" dirty="0">
                <a:latin typeface="Arial" panose="020B0604020202020204" pitchFamily="34" charset="0"/>
                <a:cs typeface="Arial" panose="020B0604020202020204" pitchFamily="34" charset="0"/>
              </a:rPr>
              <a:t>.</a:t>
            </a:r>
          </a:p>
        </p:txBody>
      </p:sp>
      <p:graphicFrame>
        <p:nvGraphicFramePr>
          <p:cNvPr id="5" name="Objeto 4">
            <a:extLst>
              <a:ext uri="{FF2B5EF4-FFF2-40B4-BE49-F238E27FC236}">
                <a16:creationId xmlns:a16="http://schemas.microsoft.com/office/drawing/2014/main" id="{EEC34961-334F-4B5C-8E59-048B8AAE3610}"/>
              </a:ext>
            </a:extLst>
          </p:cNvPr>
          <p:cNvGraphicFramePr>
            <a:graphicFrameLocks noChangeAspect="1"/>
          </p:cNvGraphicFramePr>
          <p:nvPr>
            <p:extLst>
              <p:ext uri="{D42A27DB-BD31-4B8C-83A1-F6EECF244321}">
                <p14:modId xmlns:p14="http://schemas.microsoft.com/office/powerpoint/2010/main" val="2781312095"/>
              </p:ext>
            </p:extLst>
          </p:nvPr>
        </p:nvGraphicFramePr>
        <p:xfrm>
          <a:off x="551384" y="1702201"/>
          <a:ext cx="10732632" cy="1227207"/>
        </p:xfrm>
        <a:graphic>
          <a:graphicData uri="http://schemas.openxmlformats.org/presentationml/2006/ole">
            <mc:AlternateContent xmlns:mc="http://schemas.openxmlformats.org/markup-compatibility/2006">
              <mc:Choice xmlns:v="urn:schemas-microsoft-com:vml" Requires="v">
                <p:oleObj name="Equation" r:id="rId2" imgW="4216320" imgH="469800" progId="Equation.DSMT4">
                  <p:embed/>
                </p:oleObj>
              </mc:Choice>
              <mc:Fallback>
                <p:oleObj name="Equation" r:id="rId2" imgW="4216320" imgH="469800" progId="Equation.DSMT4">
                  <p:embed/>
                  <p:pic>
                    <p:nvPicPr>
                      <p:cNvPr id="5" name="Objeto 4">
                        <a:extLst>
                          <a:ext uri="{FF2B5EF4-FFF2-40B4-BE49-F238E27FC236}">
                            <a16:creationId xmlns:a16="http://schemas.microsoft.com/office/drawing/2014/main" id="{3A2972A4-E75B-41C9-829E-5389B43FEA29}"/>
                          </a:ext>
                        </a:extLst>
                      </p:cNvPr>
                      <p:cNvPicPr/>
                      <p:nvPr/>
                    </p:nvPicPr>
                    <p:blipFill>
                      <a:blip r:embed="rId3"/>
                      <a:stretch>
                        <a:fillRect/>
                      </a:stretch>
                    </p:blipFill>
                    <p:spPr>
                      <a:xfrm>
                        <a:off x="551384" y="1702201"/>
                        <a:ext cx="10732632" cy="1227207"/>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5337E32B-2B62-4A74-9B7A-B942F18717B8}"/>
              </a:ext>
            </a:extLst>
          </p:cNvPr>
          <p:cNvGraphicFramePr>
            <a:graphicFrameLocks noChangeAspect="1"/>
          </p:cNvGraphicFramePr>
          <p:nvPr>
            <p:extLst>
              <p:ext uri="{D42A27DB-BD31-4B8C-83A1-F6EECF244321}">
                <p14:modId xmlns:p14="http://schemas.microsoft.com/office/powerpoint/2010/main" val="1297581"/>
              </p:ext>
            </p:extLst>
          </p:nvPr>
        </p:nvGraphicFramePr>
        <p:xfrm>
          <a:off x="551384" y="3991154"/>
          <a:ext cx="3881257" cy="522430"/>
        </p:xfrm>
        <a:graphic>
          <a:graphicData uri="http://schemas.openxmlformats.org/presentationml/2006/ole">
            <mc:AlternateContent xmlns:mc="http://schemas.openxmlformats.org/markup-compatibility/2006">
              <mc:Choice xmlns:v="urn:schemas-microsoft-com:vml" Requires="v">
                <p:oleObj name="Equation" r:id="rId4" imgW="1320480" imgH="177480" progId="Equation.DSMT4">
                  <p:embed/>
                </p:oleObj>
              </mc:Choice>
              <mc:Fallback>
                <p:oleObj name="Equation" r:id="rId4" imgW="1320480" imgH="177480" progId="Equation.DSMT4">
                  <p:embed/>
                  <p:pic>
                    <p:nvPicPr>
                      <p:cNvPr id="6" name="Objeto 5">
                        <a:extLst>
                          <a:ext uri="{FF2B5EF4-FFF2-40B4-BE49-F238E27FC236}">
                            <a16:creationId xmlns:a16="http://schemas.microsoft.com/office/drawing/2014/main" id="{F1687AAC-50C8-4AAD-A95C-AD520AE5A21C}"/>
                          </a:ext>
                        </a:extLst>
                      </p:cNvPr>
                      <p:cNvPicPr/>
                      <p:nvPr/>
                    </p:nvPicPr>
                    <p:blipFill>
                      <a:blip r:embed="rId5"/>
                      <a:stretch>
                        <a:fillRect/>
                      </a:stretch>
                    </p:blipFill>
                    <p:spPr>
                      <a:xfrm>
                        <a:off x="551384" y="3991154"/>
                        <a:ext cx="3881257" cy="522430"/>
                      </a:xfrm>
                      <a:prstGeom prst="rect">
                        <a:avLst/>
                      </a:prstGeom>
                      <a:solidFill>
                        <a:schemeClr val="bg1">
                          <a:lumMod val="95000"/>
                        </a:schemeClr>
                      </a:solidFill>
                      <a:ln>
                        <a:solidFill>
                          <a:schemeClr val="tx1"/>
                        </a:solidFill>
                      </a:ln>
                    </p:spPr>
                  </p:pic>
                </p:oleObj>
              </mc:Fallback>
            </mc:AlternateContent>
          </a:graphicData>
        </a:graphic>
      </p:graphicFrame>
    </p:spTree>
    <p:extLst>
      <p:ext uri="{BB962C8B-B14F-4D97-AF65-F5344CB8AC3E}">
        <p14:creationId xmlns:p14="http://schemas.microsoft.com/office/powerpoint/2010/main" val="359102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B49E3BA-973C-4A9F-B8DE-BEDCC34A11E4}"/>
              </a:ext>
            </a:extLst>
          </p:cNvPr>
          <p:cNvSpPr txBox="1"/>
          <p:nvPr/>
        </p:nvSpPr>
        <p:spPr>
          <a:xfrm>
            <a:off x="344557" y="954882"/>
            <a:ext cx="11661912" cy="5570756"/>
          </a:xfrm>
          <a:prstGeom prst="rect">
            <a:avLst/>
          </a:prstGeom>
          <a:noFill/>
        </p:spPr>
        <p:txBody>
          <a:bodyPr wrap="square">
            <a:spAutoFit/>
          </a:bodyPr>
          <a:lstStyle/>
          <a:p>
            <a:pPr marL="457200" indent="-457200" algn="just">
              <a:buFont typeface="Wingdings" panose="05000000000000000000" pitchFamily="2" charset="2"/>
              <a:buChar char="§"/>
            </a:pPr>
            <a:r>
              <a:rPr lang="pt-BR" sz="3000" b="0" i="0" dirty="0">
                <a:solidFill>
                  <a:srgbClr val="000000"/>
                </a:solidFill>
                <a:effectLst/>
                <a:latin typeface="Arial" panose="020B0604020202020204" pitchFamily="34" charset="0"/>
                <a:cs typeface="Arial" panose="020B0604020202020204" pitchFamily="34" charset="0"/>
              </a:rPr>
              <a:t>O </a:t>
            </a:r>
            <a:r>
              <a:rPr lang="pt-BR" sz="3000" b="1" i="0" dirty="0">
                <a:solidFill>
                  <a:srgbClr val="000000"/>
                </a:solidFill>
                <a:effectLst/>
                <a:latin typeface="Arial" panose="020B0604020202020204" pitchFamily="34" charset="0"/>
                <a:cs typeface="Arial" panose="020B0604020202020204" pitchFamily="34" charset="0"/>
              </a:rPr>
              <a:t>produto potencial </a:t>
            </a:r>
            <a:r>
              <a:rPr lang="pt-BR" sz="3000" b="0" i="0" dirty="0">
                <a:solidFill>
                  <a:srgbClr val="000000"/>
                </a:solidFill>
                <a:effectLst/>
                <a:latin typeface="Arial" panose="020B0604020202020204" pitchFamily="34" charset="0"/>
                <a:cs typeface="Arial" panose="020B0604020202020204" pitchFamily="34" charset="0"/>
              </a:rPr>
              <a:t>consiste numa estimativa do nível do PIB a</a:t>
            </a:r>
            <a:br>
              <a:rPr lang="pt-BR" sz="3000" b="0" i="0" dirty="0">
                <a:solidFill>
                  <a:srgbClr val="000000"/>
                </a:solidFill>
                <a:effectLst/>
                <a:latin typeface="Arial" panose="020B0604020202020204" pitchFamily="34" charset="0"/>
                <a:cs typeface="Arial" panose="020B0604020202020204" pitchFamily="34" charset="0"/>
              </a:rPr>
            </a:br>
            <a:r>
              <a:rPr lang="pt-BR" sz="3000" b="0" i="0" dirty="0">
                <a:solidFill>
                  <a:srgbClr val="000000"/>
                </a:solidFill>
                <a:effectLst/>
                <a:latin typeface="Arial" panose="020B0604020202020204" pitchFamily="34" charset="0"/>
                <a:cs typeface="Arial" panose="020B0604020202020204" pitchFamily="34" charset="0"/>
              </a:rPr>
              <a:t>preços constantes, considerando que a economia esteja</a:t>
            </a:r>
            <a:br>
              <a:rPr lang="pt-BR" sz="3000" b="0" i="0" dirty="0">
                <a:solidFill>
                  <a:srgbClr val="000000"/>
                </a:solidFill>
                <a:effectLst/>
                <a:latin typeface="Arial" panose="020B0604020202020204" pitchFamily="34" charset="0"/>
                <a:cs typeface="Arial" panose="020B0604020202020204" pitchFamily="34" charset="0"/>
              </a:rPr>
            </a:br>
            <a:r>
              <a:rPr lang="pt-BR" sz="3000" b="0" i="0" dirty="0">
                <a:solidFill>
                  <a:srgbClr val="000000"/>
                </a:solidFill>
                <a:effectLst/>
                <a:latin typeface="Arial" panose="020B0604020202020204" pitchFamily="34" charset="0"/>
                <a:cs typeface="Arial" panose="020B0604020202020204" pitchFamily="34" charset="0"/>
              </a:rPr>
              <a:t>operando no seu potencial máximo.</a:t>
            </a:r>
          </a:p>
          <a:p>
            <a:pPr marL="914400" lvl="1" indent="-457200" algn="just">
              <a:buFont typeface="Wingdings" panose="05000000000000000000" pitchFamily="2" charset="2"/>
              <a:buChar char="§"/>
            </a:pPr>
            <a:r>
              <a:rPr lang="pt-BR" sz="3000" dirty="0">
                <a:solidFill>
                  <a:srgbClr val="000000"/>
                </a:solidFill>
                <a:latin typeface="Arial" panose="020B0604020202020204" pitchFamily="34" charset="0"/>
                <a:cs typeface="Arial" panose="020B0604020202020204" pitchFamily="34" charset="0"/>
              </a:rPr>
              <a:t>É uma medida de capacidade atual de geração de oferta.</a:t>
            </a:r>
          </a:p>
          <a:p>
            <a:pPr marL="914400" lvl="1" indent="-457200" algn="just">
              <a:buFont typeface="Wingdings" panose="05000000000000000000" pitchFamily="2" charset="2"/>
              <a:buChar char="§"/>
            </a:pPr>
            <a:endParaRPr lang="pt-BR" sz="800" dirty="0">
              <a:solidFill>
                <a:srgbClr val="00000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pt-BR" sz="3000" b="0" i="0" dirty="0">
                <a:solidFill>
                  <a:srgbClr val="000000"/>
                </a:solidFill>
                <a:effectLst/>
                <a:latin typeface="Arial" panose="020B0604020202020204" pitchFamily="34" charset="0"/>
                <a:cs typeface="Arial" panose="020B0604020202020204" pitchFamily="34" charset="0"/>
              </a:rPr>
              <a:t>A diferença entre o produto </a:t>
            </a:r>
            <a:r>
              <a:rPr lang="pt-BR" sz="3000" dirty="0">
                <a:solidFill>
                  <a:srgbClr val="000000"/>
                </a:solidFill>
                <a:latin typeface="Arial" panose="020B0604020202020204" pitchFamily="34" charset="0"/>
                <a:cs typeface="Arial" panose="020B0604020202020204" pitchFamily="34" charset="0"/>
              </a:rPr>
              <a:t>real e</a:t>
            </a:r>
            <a:r>
              <a:rPr lang="pt-BR" sz="3000" b="0" i="0" dirty="0">
                <a:solidFill>
                  <a:srgbClr val="000000"/>
                </a:solidFill>
                <a:effectLst/>
                <a:latin typeface="Arial" panose="020B0604020202020204" pitchFamily="34" charset="0"/>
                <a:cs typeface="Arial" panose="020B0604020202020204" pitchFamily="34" charset="0"/>
              </a:rPr>
              <a:t> o produto potencial é chamada de </a:t>
            </a:r>
            <a:r>
              <a:rPr lang="pt-BR" sz="3000" b="1" i="0" dirty="0">
                <a:solidFill>
                  <a:srgbClr val="000000"/>
                </a:solidFill>
                <a:effectLst/>
                <a:latin typeface="Arial" panose="020B0604020202020204" pitchFamily="34" charset="0"/>
                <a:cs typeface="Arial" panose="020B0604020202020204" pitchFamily="34" charset="0"/>
              </a:rPr>
              <a:t>hiato de produto.</a:t>
            </a:r>
            <a:endParaRPr lang="pt-BR" sz="3000" b="1" dirty="0">
              <a:solidFill>
                <a:srgbClr val="000000"/>
              </a:solidFill>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
            </a:pPr>
            <a:r>
              <a:rPr lang="pt-BR" sz="2800" b="0" i="0" dirty="0">
                <a:solidFill>
                  <a:srgbClr val="000000"/>
                </a:solidFill>
                <a:effectLst/>
                <a:latin typeface="Arial" panose="020B0604020202020204" pitchFamily="34" charset="0"/>
                <a:cs typeface="Arial" panose="020B0604020202020204" pitchFamily="34" charset="0"/>
              </a:rPr>
              <a:t>Quando o PIB &lt; </a:t>
            </a:r>
            <a:r>
              <a:rPr lang="pt-BR" sz="2800" b="0" i="0" dirty="0" err="1">
                <a:solidFill>
                  <a:srgbClr val="000000"/>
                </a:solidFill>
                <a:effectLst/>
                <a:latin typeface="Arial" panose="020B0604020202020204" pitchFamily="34" charset="0"/>
                <a:cs typeface="Arial" panose="020B0604020202020204" pitchFamily="34" charset="0"/>
              </a:rPr>
              <a:t>PIB</a:t>
            </a:r>
            <a:r>
              <a:rPr lang="pt-BR" b="0" i="0" dirty="0" err="1">
                <a:solidFill>
                  <a:srgbClr val="000000"/>
                </a:solidFill>
                <a:effectLst/>
                <a:latin typeface="Arial" panose="020B0604020202020204" pitchFamily="34" charset="0"/>
                <a:cs typeface="Arial" panose="020B0604020202020204" pitchFamily="34" charset="0"/>
              </a:rPr>
              <a:t>Potencial</a:t>
            </a:r>
            <a:r>
              <a:rPr lang="pt-BR" sz="2800" b="0" i="0" dirty="0">
                <a:solidFill>
                  <a:srgbClr val="000000"/>
                </a:solidFill>
                <a:effectLst/>
                <a:latin typeface="Arial" panose="020B0604020202020204" pitchFamily="34" charset="0"/>
                <a:cs typeface="Arial" panose="020B0604020202020204" pitchFamily="34" charset="0"/>
              </a:rPr>
              <a:t>, diz-se que há um hiato negativo do produto. </a:t>
            </a:r>
          </a:p>
          <a:p>
            <a:pPr marL="914400" lvl="1" indent="-457200" algn="just">
              <a:buFont typeface="Wingdings" panose="05000000000000000000" pitchFamily="2" charset="2"/>
              <a:buChar char="§"/>
            </a:pPr>
            <a:r>
              <a:rPr lang="pt-BR" sz="2800" b="0" i="0" dirty="0">
                <a:solidFill>
                  <a:srgbClr val="000000"/>
                </a:solidFill>
                <a:effectLst/>
                <a:latin typeface="Arial" panose="020B0604020202020204" pitchFamily="34" charset="0"/>
                <a:cs typeface="Arial" panose="020B0604020202020204" pitchFamily="34" charset="0"/>
              </a:rPr>
              <a:t>Observa-se ociosidade na economia</a:t>
            </a:r>
            <a:r>
              <a:rPr lang="pt-BR" sz="2800" dirty="0">
                <a:solidFill>
                  <a:srgbClr val="000000"/>
                </a:solidFill>
                <a:latin typeface="Arial" panose="020B0604020202020204" pitchFamily="34" charset="0"/>
                <a:cs typeface="Arial" panose="020B0604020202020204" pitchFamily="34" charset="0"/>
              </a:rPr>
              <a:t>. P</a:t>
            </a:r>
            <a:r>
              <a:rPr lang="pt-BR" sz="2800" b="0" i="0" dirty="0">
                <a:solidFill>
                  <a:srgbClr val="000000"/>
                </a:solidFill>
                <a:effectLst/>
                <a:latin typeface="Arial" panose="020B0604020202020204" pitchFamily="34" charset="0"/>
                <a:cs typeface="Arial" panose="020B0604020202020204" pitchFamily="34" charset="0"/>
              </a:rPr>
              <a:t>ortanto, interpreta-se que há espaço para a economia crescer mais rapidamente no curto prazo, apenas preenchendo a capacidade ociosa existente.</a:t>
            </a:r>
          </a:p>
          <a:p>
            <a:pPr marL="914400" lvl="1" indent="-457200" algn="just">
              <a:buFont typeface="Wingdings" panose="05000000000000000000" pitchFamily="2" charset="2"/>
              <a:buChar char="§"/>
            </a:pPr>
            <a:r>
              <a:rPr lang="pt-BR" sz="2800" dirty="0">
                <a:solidFill>
                  <a:srgbClr val="000000"/>
                </a:solidFill>
                <a:latin typeface="Arial" panose="020B0604020202020204" pitchFamily="34" charset="0"/>
                <a:cs typeface="Arial" panose="020B0604020202020204" pitchFamily="34" charset="0"/>
              </a:rPr>
              <a:t>Existem outros indicadores de capacidade ociosa.</a:t>
            </a:r>
            <a:r>
              <a:rPr lang="pt-BR" sz="2800" dirty="0">
                <a:latin typeface="Arial" panose="020B0604020202020204" pitchFamily="34" charset="0"/>
                <a:cs typeface="Arial" panose="020B0604020202020204" pitchFamily="34" charset="0"/>
              </a:rPr>
              <a:t> </a:t>
            </a:r>
          </a:p>
        </p:txBody>
      </p:sp>
      <p:sp>
        <p:nvSpPr>
          <p:cNvPr id="6" name="Título 2">
            <a:extLst>
              <a:ext uri="{FF2B5EF4-FFF2-40B4-BE49-F238E27FC236}">
                <a16:creationId xmlns:a16="http://schemas.microsoft.com/office/drawing/2014/main" id="{68F887D3-F414-4979-AAFF-A391E9B8E19D}"/>
              </a:ext>
            </a:extLst>
          </p:cNvPr>
          <p:cNvSpPr txBox="1">
            <a:spLocks/>
          </p:cNvSpPr>
          <p:nvPr/>
        </p:nvSpPr>
        <p:spPr>
          <a:xfrm>
            <a:off x="106018" y="90278"/>
            <a:ext cx="11661913" cy="857250"/>
          </a:xfrm>
          <a:prstGeom prst="rect">
            <a:avLst/>
          </a:prstGeom>
        </p:spPr>
        <p:txBody>
          <a:bodyPr anchor="ctr">
            <a:scene3d>
              <a:camera prst="orthographicFront"/>
              <a:lightRig rig="soft" dir="t"/>
            </a:scene3d>
            <a:sp3d prstMaterial="softEdge">
              <a:bevelT w="25400" h="25400"/>
            </a:sp3d>
          </a:bodyPr>
          <a:lstStyle>
            <a:lvl1pPr algn="ctr" rtl="0" eaLnBrk="0" fontAlgn="base" hangingPunct="0">
              <a:spcBef>
                <a:spcPct val="0"/>
              </a:spcBef>
              <a:spcAft>
                <a:spcPct val="0"/>
              </a:spcAft>
              <a:defRPr sz="2800" b="1" kern="1200">
                <a:solidFill>
                  <a:srgbClr val="002060"/>
                </a:solidFill>
                <a:effectLst>
                  <a:outerShdw blurRad="31750" dist="25400" dir="5400000" algn="tl" rotWithShape="0">
                    <a:srgbClr val="000000">
                      <a:alpha val="25000"/>
                    </a:srgbClr>
                  </a:outerShdw>
                </a:effectLst>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rgbClr val="002060"/>
                </a:solidFill>
                <a:latin typeface="Verdana" pitchFamily="34" charset="0"/>
                <a:ea typeface="Verdana" pitchFamily="34" charset="0"/>
                <a:cs typeface="Verdana" pitchFamily="34" charset="0"/>
              </a:defRPr>
            </a:lvl5pPr>
            <a:lvl6pPr marL="342900"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6pPr>
            <a:lvl7pPr marL="685800"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7pPr>
            <a:lvl8pPr marL="1028700"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8pPr>
            <a:lvl9pPr marL="1371600" algn="ctr" rtl="0" eaLnBrk="1" fontAlgn="base" hangingPunct="1">
              <a:spcBef>
                <a:spcPct val="0"/>
              </a:spcBef>
              <a:spcAft>
                <a:spcPct val="0"/>
              </a:spcAft>
              <a:defRPr sz="2850" b="1">
                <a:solidFill>
                  <a:srgbClr val="002060"/>
                </a:solidFill>
                <a:latin typeface="Verdana" pitchFamily="34" charset="0"/>
                <a:ea typeface="Verdana" pitchFamily="34" charset="0"/>
                <a:cs typeface="Verdana" pitchFamily="34" charset="0"/>
              </a:defRPr>
            </a:lvl9pPr>
            <a:extLst/>
          </a:lstStyle>
          <a:p>
            <a:pPr>
              <a:defRPr/>
            </a:pPr>
            <a:r>
              <a:rPr lang="pt-BR" sz="4200" dirty="0">
                <a:solidFill>
                  <a:schemeClr val="tx1"/>
                </a:solidFill>
                <a:effectLst/>
                <a:latin typeface="Arial" panose="020B0604020202020204" pitchFamily="34" charset="0"/>
                <a:cs typeface="Arial" panose="020B0604020202020204" pitchFamily="34" charset="0"/>
              </a:rPr>
              <a:t>Produto Real (Efetivo) X Produto Potencial</a:t>
            </a:r>
            <a:endParaRPr lang="en-US" sz="4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47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additive="base">
                                        <p:cTn id="1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F22631E8-0782-48B7-BE90-BC15EB5DC43E}"/>
              </a:ext>
            </a:extLst>
          </p:cNvPr>
          <p:cNvPicPr>
            <a:picLocks noChangeAspect="1"/>
          </p:cNvPicPr>
          <p:nvPr/>
        </p:nvPicPr>
        <p:blipFill>
          <a:blip r:embed="rId2"/>
          <a:stretch>
            <a:fillRect/>
          </a:stretch>
        </p:blipFill>
        <p:spPr>
          <a:xfrm>
            <a:off x="0" y="168472"/>
            <a:ext cx="12191999" cy="6563632"/>
          </a:xfrm>
          <a:prstGeom prst="rect">
            <a:avLst/>
          </a:prstGeom>
        </p:spPr>
      </p:pic>
    </p:spTree>
    <p:extLst>
      <p:ext uri="{BB962C8B-B14F-4D97-AF65-F5344CB8AC3E}">
        <p14:creationId xmlns:p14="http://schemas.microsoft.com/office/powerpoint/2010/main" val="4760865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A05462A6-FBBE-45B4-BB01-09EA1C964D55}"/>
              </a:ext>
            </a:extLst>
          </p:cNvPr>
          <p:cNvGrpSpPr/>
          <p:nvPr/>
        </p:nvGrpSpPr>
        <p:grpSpPr>
          <a:xfrm>
            <a:off x="0" y="174427"/>
            <a:ext cx="12191999" cy="6570929"/>
            <a:chOff x="0" y="174427"/>
            <a:chExt cx="12191999" cy="6570929"/>
          </a:xfrm>
        </p:grpSpPr>
        <p:pic>
          <p:nvPicPr>
            <p:cNvPr id="5" name="Imagem 4">
              <a:extLst>
                <a:ext uri="{FF2B5EF4-FFF2-40B4-BE49-F238E27FC236}">
                  <a16:creationId xmlns:a16="http://schemas.microsoft.com/office/drawing/2014/main" id="{996FACD7-26B9-4DB6-858E-A1F13DC94E69}"/>
                </a:ext>
              </a:extLst>
            </p:cNvPr>
            <p:cNvPicPr>
              <a:picLocks noChangeAspect="1"/>
            </p:cNvPicPr>
            <p:nvPr/>
          </p:nvPicPr>
          <p:blipFill>
            <a:blip r:embed="rId2"/>
            <a:stretch>
              <a:fillRect/>
            </a:stretch>
          </p:blipFill>
          <p:spPr>
            <a:xfrm>
              <a:off x="0" y="174427"/>
              <a:ext cx="12191999" cy="6570929"/>
            </a:xfrm>
            <a:prstGeom prst="rect">
              <a:avLst/>
            </a:prstGeom>
          </p:spPr>
        </p:pic>
        <p:sp>
          <p:nvSpPr>
            <p:cNvPr id="6" name="CaixaDeTexto 5">
              <a:extLst>
                <a:ext uri="{FF2B5EF4-FFF2-40B4-BE49-F238E27FC236}">
                  <a16:creationId xmlns:a16="http://schemas.microsoft.com/office/drawing/2014/main" id="{DDC60FF0-4F7E-401C-A2F7-486C44DCF528}"/>
                </a:ext>
              </a:extLst>
            </p:cNvPr>
            <p:cNvSpPr txBox="1"/>
            <p:nvPr/>
          </p:nvSpPr>
          <p:spPr>
            <a:xfrm>
              <a:off x="8958466" y="5327373"/>
              <a:ext cx="2584174" cy="400110"/>
            </a:xfrm>
            <a:prstGeom prst="rect">
              <a:avLst/>
            </a:prstGeom>
            <a:solidFill>
              <a:srgbClr val="FFCCFF"/>
            </a:solidFill>
            <a:ln>
              <a:solidFill>
                <a:srgbClr val="C00000"/>
              </a:solidFill>
            </a:ln>
          </p:spPr>
          <p:txBody>
            <a:bodyPr wrap="square" rtlCol="0">
              <a:spAutoFit/>
            </a:bodyPr>
            <a:lstStyle/>
            <a:p>
              <a:r>
                <a:rPr lang="pt-BR" sz="2000" b="1" dirty="0">
                  <a:solidFill>
                    <a:srgbClr val="002060"/>
                  </a:solidFill>
                </a:rPr>
                <a:t>2020-T</a:t>
              </a:r>
              <a:r>
                <a:rPr lang="pt-BR" sz="1500" b="1" dirty="0">
                  <a:solidFill>
                    <a:srgbClr val="002060"/>
                  </a:solidFill>
                </a:rPr>
                <a:t>2</a:t>
              </a:r>
              <a:r>
                <a:rPr lang="pt-BR" sz="2000" b="1" dirty="0">
                  <a:solidFill>
                    <a:srgbClr val="002060"/>
                  </a:solidFill>
                </a:rPr>
                <a:t> = -13,9%</a:t>
              </a:r>
            </a:p>
          </p:txBody>
        </p:sp>
        <p:cxnSp>
          <p:nvCxnSpPr>
            <p:cNvPr id="7" name="Conector de Seta Reta 6">
              <a:extLst>
                <a:ext uri="{FF2B5EF4-FFF2-40B4-BE49-F238E27FC236}">
                  <a16:creationId xmlns:a16="http://schemas.microsoft.com/office/drawing/2014/main" id="{59B9FB79-3C79-4B9F-A9E9-176DA73C7563}"/>
                </a:ext>
              </a:extLst>
            </p:cNvPr>
            <p:cNvCxnSpPr>
              <a:cxnSpLocks/>
            </p:cNvCxnSpPr>
            <p:nvPr/>
          </p:nvCxnSpPr>
          <p:spPr>
            <a:xfrm>
              <a:off x="11542640" y="5433391"/>
              <a:ext cx="212038" cy="2517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8D824605-E26E-4BE8-8137-12D689B3CD84}"/>
                </a:ext>
              </a:extLst>
            </p:cNvPr>
            <p:cNvSpPr txBox="1"/>
            <p:nvPr/>
          </p:nvSpPr>
          <p:spPr>
            <a:xfrm>
              <a:off x="9561442" y="1080047"/>
              <a:ext cx="2431774" cy="400110"/>
            </a:xfrm>
            <a:prstGeom prst="rect">
              <a:avLst/>
            </a:prstGeom>
            <a:solidFill>
              <a:srgbClr val="FFCCFF"/>
            </a:solidFill>
            <a:ln>
              <a:solidFill>
                <a:srgbClr val="C00000"/>
              </a:solidFill>
            </a:ln>
          </p:spPr>
          <p:txBody>
            <a:bodyPr wrap="square" rtlCol="0">
              <a:spAutoFit/>
            </a:bodyPr>
            <a:lstStyle/>
            <a:p>
              <a:r>
                <a:rPr lang="pt-BR" sz="2000" b="1" dirty="0">
                  <a:solidFill>
                    <a:srgbClr val="002060"/>
                  </a:solidFill>
                </a:rPr>
                <a:t>2019-T</a:t>
              </a:r>
              <a:r>
                <a:rPr lang="pt-BR" sz="1500" b="1" dirty="0">
                  <a:solidFill>
                    <a:srgbClr val="002060"/>
                  </a:solidFill>
                </a:rPr>
                <a:t>4</a:t>
              </a:r>
              <a:r>
                <a:rPr lang="pt-BR" sz="2000" b="1" dirty="0">
                  <a:solidFill>
                    <a:srgbClr val="002060"/>
                  </a:solidFill>
                </a:rPr>
                <a:t> = -1,4%</a:t>
              </a:r>
            </a:p>
          </p:txBody>
        </p:sp>
        <p:cxnSp>
          <p:nvCxnSpPr>
            <p:cNvPr id="9" name="Conector de Seta Reta 8">
              <a:extLst>
                <a:ext uri="{FF2B5EF4-FFF2-40B4-BE49-F238E27FC236}">
                  <a16:creationId xmlns:a16="http://schemas.microsoft.com/office/drawing/2014/main" id="{C3566A9B-2B81-4E1D-B6C9-A360089FF980}"/>
                </a:ext>
              </a:extLst>
            </p:cNvPr>
            <p:cNvCxnSpPr>
              <a:cxnSpLocks/>
            </p:cNvCxnSpPr>
            <p:nvPr/>
          </p:nvCxnSpPr>
          <p:spPr>
            <a:xfrm>
              <a:off x="10959548" y="1480157"/>
              <a:ext cx="735492" cy="119678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128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D89B6DD-6AD5-4999-8035-86E592D7D89C}"/>
              </a:ext>
            </a:extLst>
          </p:cNvPr>
          <p:cNvSpPr txBox="1"/>
          <p:nvPr/>
        </p:nvSpPr>
        <p:spPr>
          <a:xfrm>
            <a:off x="198782" y="224065"/>
            <a:ext cx="11820939" cy="4647426"/>
          </a:xfrm>
          <a:prstGeom prst="rect">
            <a:avLst/>
          </a:prstGeom>
          <a:noFill/>
        </p:spPr>
        <p:txBody>
          <a:bodyPr wrap="square">
            <a:spAutoFit/>
          </a:bodyPr>
          <a:lstStyle/>
          <a:p>
            <a:pPr marL="457200" indent="-457200" algn="just">
              <a:buFont typeface="Wingdings" panose="05000000000000000000" pitchFamily="2" charset="2"/>
              <a:buChar char="§"/>
            </a:pPr>
            <a:r>
              <a:rPr lang="pt-BR" sz="2800" b="0" i="0" dirty="0">
                <a:solidFill>
                  <a:srgbClr val="000000"/>
                </a:solidFill>
                <a:effectLst/>
                <a:latin typeface="Arial" panose="020B0604020202020204" pitchFamily="34" charset="0"/>
                <a:cs typeface="Arial" panose="020B0604020202020204" pitchFamily="34" charset="0"/>
              </a:rPr>
              <a:t>As transações econômicas mensuráveis em contabilidade nacional</a:t>
            </a:r>
            <a:br>
              <a:rPr lang="pt-BR" sz="2800" b="0" i="0" dirty="0">
                <a:solidFill>
                  <a:srgbClr val="000000"/>
                </a:solidFill>
                <a:effectLst/>
                <a:latin typeface="Arial" panose="020B0604020202020204" pitchFamily="34" charset="0"/>
                <a:cs typeface="Arial" panose="020B0604020202020204" pitchFamily="34" charset="0"/>
              </a:rPr>
            </a:br>
            <a:r>
              <a:rPr lang="pt-BR" sz="2800" b="0" i="0" dirty="0">
                <a:solidFill>
                  <a:srgbClr val="000000"/>
                </a:solidFill>
                <a:effectLst/>
                <a:latin typeface="Arial" panose="020B0604020202020204" pitchFamily="34" charset="0"/>
                <a:cs typeface="Arial" panose="020B0604020202020204" pitchFamily="34" charset="0"/>
              </a:rPr>
              <a:t>são aquelas registradas em </a:t>
            </a:r>
            <a:r>
              <a:rPr lang="pt-BR" sz="2800" b="1" i="0" dirty="0">
                <a:solidFill>
                  <a:srgbClr val="000000"/>
                </a:solidFill>
                <a:effectLst/>
                <a:latin typeface="Arial" panose="020B0604020202020204" pitchFamily="34" charset="0"/>
                <a:cs typeface="Arial" panose="020B0604020202020204" pitchFamily="34" charset="0"/>
              </a:rPr>
              <a:t>valor</a:t>
            </a:r>
            <a:r>
              <a:rPr lang="pt-BR" sz="2800" b="0" i="0" dirty="0">
                <a:solidFill>
                  <a:srgbClr val="000000"/>
                </a:solidFill>
                <a:effectLst/>
                <a:latin typeface="Arial" panose="020B0604020202020204" pitchFamily="34" charset="0"/>
                <a:cs typeface="Arial" panose="020B0604020202020204" pitchFamily="34" charset="0"/>
              </a:rPr>
              <a:t>, e a moeda é a unidade de</a:t>
            </a:r>
            <a:br>
              <a:rPr lang="pt-BR" sz="2800" b="0" i="0" dirty="0">
                <a:solidFill>
                  <a:srgbClr val="000000"/>
                </a:solidFill>
                <a:effectLst/>
                <a:latin typeface="Arial" panose="020B0604020202020204" pitchFamily="34" charset="0"/>
                <a:cs typeface="Arial" panose="020B0604020202020204" pitchFamily="34" charset="0"/>
              </a:rPr>
            </a:br>
            <a:r>
              <a:rPr lang="pt-BR" sz="2800" b="0" i="0" dirty="0">
                <a:solidFill>
                  <a:srgbClr val="000000"/>
                </a:solidFill>
                <a:effectLst/>
                <a:latin typeface="Arial" panose="020B0604020202020204" pitchFamily="34" charset="0"/>
                <a:cs typeface="Arial" panose="020B0604020202020204" pitchFamily="34" charset="0"/>
              </a:rPr>
              <a:t>medida que permite o cálculo de agregados macroeconômicos.</a:t>
            </a:r>
          </a:p>
          <a:p>
            <a:pPr marL="914400" lvl="1" indent="-457200" algn="just">
              <a:buFont typeface="Wingdings" panose="05000000000000000000" pitchFamily="2" charset="2"/>
              <a:buChar char="§"/>
            </a:pPr>
            <a:r>
              <a:rPr lang="pt-BR" sz="2800" dirty="0">
                <a:solidFill>
                  <a:srgbClr val="000000"/>
                </a:solidFill>
                <a:latin typeface="Arial" panose="020B0604020202020204" pitchFamily="34" charset="0"/>
                <a:cs typeface="Arial" panose="020B0604020202020204" pitchFamily="34" charset="0"/>
              </a:rPr>
              <a:t>Claro, a</a:t>
            </a:r>
            <a:r>
              <a:rPr lang="pt-BR" sz="2800" b="0" i="0" dirty="0">
                <a:solidFill>
                  <a:srgbClr val="000000"/>
                </a:solidFill>
                <a:effectLst/>
                <a:latin typeface="Arial" panose="020B0604020202020204" pitchFamily="34" charset="0"/>
                <a:cs typeface="Arial" panose="020B0604020202020204" pitchFamily="34" charset="0"/>
              </a:rPr>
              <a:t> estabilidade da moeda é um fator importante de ser considerado na montagem do SCN de um país.</a:t>
            </a:r>
          </a:p>
          <a:p>
            <a:pPr lvl="1" algn="just"/>
            <a:r>
              <a:rPr lang="pt-BR" sz="2800" dirty="0">
                <a:latin typeface="Arial" panose="020B0604020202020204" pitchFamily="34" charset="0"/>
                <a:cs typeface="Arial" panose="020B0604020202020204" pitchFamily="34" charset="0"/>
              </a:rPr>
              <a:t> </a:t>
            </a:r>
          </a:p>
          <a:p>
            <a:pPr marL="457200" indent="-457200" algn="just">
              <a:buFont typeface="Wingdings" panose="05000000000000000000" pitchFamily="2" charset="2"/>
              <a:buChar char="§"/>
            </a:pPr>
            <a:r>
              <a:rPr lang="pt-BR" sz="3200" dirty="0">
                <a:latin typeface="Arial" panose="020B0604020202020204" pitchFamily="34" charset="0"/>
                <a:cs typeface="Arial" panose="020B0604020202020204" pitchFamily="34" charset="0"/>
              </a:rPr>
              <a:t>Como veremos,  PIB ser calculado considerando três óticas:</a:t>
            </a:r>
          </a:p>
          <a:p>
            <a:pPr marL="914400" lvl="1" indent="-457200" algn="just">
              <a:buFont typeface="Wingdings" panose="05000000000000000000" pitchFamily="2" charset="2"/>
              <a:buChar char="§"/>
            </a:pPr>
            <a:r>
              <a:rPr lang="pt-BR" sz="3200" dirty="0">
                <a:latin typeface="Arial" panose="020B0604020202020204" pitchFamily="34" charset="0"/>
                <a:cs typeface="Arial" panose="020B0604020202020204" pitchFamily="34" charset="0"/>
              </a:rPr>
              <a:t>oferta;</a:t>
            </a:r>
          </a:p>
          <a:p>
            <a:pPr marL="914400" lvl="1" indent="-457200" algn="just">
              <a:buFont typeface="Wingdings" panose="05000000000000000000" pitchFamily="2" charset="2"/>
              <a:buChar char="§"/>
            </a:pPr>
            <a:r>
              <a:rPr lang="pt-BR" sz="3200" dirty="0">
                <a:latin typeface="Arial" panose="020B0604020202020204" pitchFamily="34" charset="0"/>
                <a:cs typeface="Arial" panose="020B0604020202020204" pitchFamily="34" charset="0"/>
              </a:rPr>
              <a:t>demanda (dispêndio);</a:t>
            </a:r>
          </a:p>
          <a:p>
            <a:pPr marL="914400" lvl="1" indent="-457200" algn="just">
              <a:buFont typeface="Wingdings" panose="05000000000000000000" pitchFamily="2" charset="2"/>
              <a:buChar char="§"/>
            </a:pPr>
            <a:r>
              <a:rPr lang="pt-BR" sz="3200" dirty="0">
                <a:latin typeface="Arial" panose="020B0604020202020204" pitchFamily="34" charset="0"/>
                <a:cs typeface="Arial" panose="020B0604020202020204" pitchFamily="34" charset="0"/>
              </a:rPr>
              <a:t>renda.</a:t>
            </a:r>
          </a:p>
        </p:txBody>
      </p:sp>
    </p:spTree>
    <p:extLst>
      <p:ext uri="{BB962C8B-B14F-4D97-AF65-F5344CB8AC3E}">
        <p14:creationId xmlns:p14="http://schemas.microsoft.com/office/powerpoint/2010/main" val="282315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79D33E5-51FB-44FC-B293-2CCD20C3A0A5}"/>
              </a:ext>
            </a:extLst>
          </p:cNvPr>
          <p:cNvSpPr>
            <a:spLocks noGrp="1" noChangeArrowheads="1"/>
          </p:cNvSpPr>
          <p:nvPr>
            <p:ph type="title"/>
          </p:nvPr>
        </p:nvSpPr>
        <p:spPr bwMode="auto">
          <a:xfrm>
            <a:off x="768628" y="-99524"/>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eaLnBrk="1" hangingPunct="1"/>
            <a:r>
              <a:rPr lang="pt-BR" altLang="en-US" sz="4200" b="1" dirty="0">
                <a:solidFill>
                  <a:srgbClr val="000000"/>
                </a:solidFill>
                <a:effectLst/>
                <a:latin typeface="Arial" panose="020B0604020202020204" pitchFamily="34" charset="0"/>
                <a:cs typeface="Arial" panose="020B0604020202020204" pitchFamily="34" charset="0"/>
              </a:rPr>
              <a:t>Observações Sobre a Variável Relevante</a:t>
            </a:r>
          </a:p>
        </p:txBody>
      </p:sp>
      <p:sp>
        <p:nvSpPr>
          <p:cNvPr id="5" name="Rectangle 3">
            <a:extLst>
              <a:ext uri="{FF2B5EF4-FFF2-40B4-BE49-F238E27FC236}">
                <a16:creationId xmlns:a16="http://schemas.microsoft.com/office/drawing/2014/main" id="{134EA2EF-2ED6-4FA7-A845-1D3B8F238356}"/>
              </a:ext>
            </a:extLst>
          </p:cNvPr>
          <p:cNvSpPr txBox="1">
            <a:spLocks noChangeArrowheads="1"/>
          </p:cNvSpPr>
          <p:nvPr/>
        </p:nvSpPr>
        <p:spPr bwMode="auto">
          <a:xfrm>
            <a:off x="92767" y="846452"/>
            <a:ext cx="11913703" cy="54726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87668" indent="-341367"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9035" indent="-304792" algn="l" rtl="0" eaLnBrk="1" latinLnBrk="0" hangingPunct="1">
              <a:spcBef>
                <a:spcPts val="432"/>
              </a:spcBef>
              <a:buClr>
                <a:schemeClr val="accent1"/>
              </a:buClr>
              <a:buFont typeface="Verdana"/>
              <a:buChar char="◦"/>
              <a:defRPr kumimoji="0" sz="3067" kern="1200">
                <a:solidFill>
                  <a:schemeClr val="tx1"/>
                </a:solidFill>
                <a:latin typeface="+mn-lt"/>
                <a:ea typeface="+mn-ea"/>
                <a:cs typeface="+mn-cs"/>
              </a:defRPr>
            </a:lvl2pPr>
            <a:lvl3pPr marL="1146019" indent="-30479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962" indent="-304792" algn="l" rtl="0" eaLnBrk="1" latinLnBrk="0" hangingPunct="1">
              <a:spcBef>
                <a:spcPts val="467"/>
              </a:spcBef>
              <a:buClr>
                <a:schemeClr val="accent2"/>
              </a:buClr>
              <a:buFont typeface="Wingdings 2"/>
              <a:buChar char=""/>
              <a:defRPr kumimoji="0" sz="2533" kern="1200">
                <a:solidFill>
                  <a:schemeClr val="tx1"/>
                </a:solidFill>
                <a:latin typeface="+mn-lt"/>
                <a:ea typeface="+mn-ea"/>
                <a:cs typeface="+mn-cs"/>
              </a:defRPr>
            </a:lvl4pPr>
            <a:lvl5pPr marL="1828754" indent="-30479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a:lstStyle>
          <a:p>
            <a:pPr algn="just">
              <a:buClrTx/>
              <a:buSzPct val="101000"/>
              <a:buFont typeface="Wingdings" panose="05000000000000000000" pitchFamily="2" charset="2"/>
              <a:buChar char="§"/>
            </a:pPr>
            <a:r>
              <a:rPr lang="pt-BR" altLang="en-US" sz="3000" dirty="0">
                <a:solidFill>
                  <a:srgbClr val="000000"/>
                </a:solidFill>
                <a:latin typeface="Arial" panose="020B0604020202020204" pitchFamily="34" charset="0"/>
                <a:cs typeface="Arial" panose="020B0604020202020204" pitchFamily="34" charset="0"/>
              </a:rPr>
              <a:t>O</a:t>
            </a:r>
            <a:r>
              <a:rPr lang="pt-BR" altLang="en-US" sz="3000" i="1" dirty="0">
                <a:solidFill>
                  <a:srgbClr val="000000"/>
                </a:solidFill>
                <a:latin typeface="Arial" panose="020B0604020202020204" pitchFamily="34" charset="0"/>
                <a:cs typeface="Arial" panose="020B0604020202020204" pitchFamily="34" charset="0"/>
              </a:rPr>
              <a:t> </a:t>
            </a:r>
            <a:r>
              <a:rPr lang="pt-BR" altLang="en-US" sz="3000" b="1" i="1" dirty="0">
                <a:solidFill>
                  <a:srgbClr val="000000"/>
                </a:solidFill>
                <a:latin typeface="Arial" panose="020B0604020202020204" pitchFamily="34" charset="0"/>
                <a:cs typeface="Arial" panose="020B0604020202020204" pitchFamily="34" charset="0"/>
              </a:rPr>
              <a:t>produto per capita</a:t>
            </a:r>
            <a:r>
              <a:rPr lang="pt-BR" altLang="en-US" sz="3000" dirty="0">
                <a:solidFill>
                  <a:srgbClr val="000000"/>
                </a:solidFill>
                <a:latin typeface="Arial" panose="020B0604020202020204" pitchFamily="34" charset="0"/>
                <a:cs typeface="Arial" panose="020B0604020202020204" pitchFamily="34" charset="0"/>
              </a:rPr>
              <a:t> é igual ao PIB dividido pela população.</a:t>
            </a:r>
          </a:p>
          <a:p>
            <a:pPr lvl="1" algn="just">
              <a:buClrTx/>
              <a:buSzPct val="101000"/>
              <a:buFont typeface="Wingdings" panose="05000000000000000000" pitchFamily="2" charset="2"/>
              <a:buChar char="§"/>
            </a:pPr>
            <a:r>
              <a:rPr lang="pt-BR" altLang="en-US" sz="2800" dirty="0">
                <a:solidFill>
                  <a:srgbClr val="000000"/>
                </a:solidFill>
                <a:latin typeface="Arial" panose="020B0604020202020204" pitchFamily="34" charset="0"/>
                <a:cs typeface="Arial" panose="020B0604020202020204" pitchFamily="34" charset="0"/>
              </a:rPr>
              <a:t>Desta forma, temos uma medida de riqueza. Caso dividíssemos o PIB pelo número de trabalhadores, teríamos uma medida mais apropriada de produtividade da mão de obra.</a:t>
            </a:r>
          </a:p>
          <a:p>
            <a:pPr marL="171450" indent="-171450" algn="just">
              <a:buClrTx/>
              <a:buSzPct val="101000"/>
              <a:buFont typeface="Wingdings" panose="05000000000000000000" pitchFamily="2" charset="2"/>
              <a:buChar char="§"/>
            </a:pPr>
            <a:endParaRPr lang="pt-BR" altLang="en-US" sz="800" dirty="0">
              <a:solidFill>
                <a:srgbClr val="000000"/>
              </a:solidFill>
              <a:latin typeface="Arial" panose="020B0604020202020204" pitchFamily="34" charset="0"/>
              <a:cs typeface="Arial" panose="020B0604020202020204" pitchFamily="34" charset="0"/>
            </a:endParaRPr>
          </a:p>
          <a:p>
            <a:pPr algn="just">
              <a:buClrTx/>
              <a:buSzPct val="101000"/>
              <a:buFont typeface="Wingdings" panose="05000000000000000000" pitchFamily="2" charset="2"/>
              <a:buChar char="§"/>
            </a:pPr>
            <a:r>
              <a:rPr lang="pt-BR" altLang="en-US" sz="3000" dirty="0">
                <a:solidFill>
                  <a:srgbClr val="000000"/>
                </a:solidFill>
                <a:latin typeface="Arial" panose="020B0604020202020204" pitchFamily="34" charset="0"/>
                <a:cs typeface="Arial" panose="020B0604020202020204" pitchFamily="34" charset="0"/>
              </a:rPr>
              <a:t>O </a:t>
            </a:r>
            <a:r>
              <a:rPr lang="pt-BR" altLang="en-US" sz="3000" b="1" i="1" dirty="0">
                <a:solidFill>
                  <a:srgbClr val="000000"/>
                </a:solidFill>
                <a:latin typeface="Arial" panose="020B0604020202020204" pitchFamily="34" charset="0"/>
                <a:cs typeface="Arial" panose="020B0604020202020204" pitchFamily="34" charset="0"/>
              </a:rPr>
              <a:t>padrão de vida</a:t>
            </a:r>
            <a:r>
              <a:rPr lang="pt-BR" altLang="en-US" sz="3000" dirty="0">
                <a:solidFill>
                  <a:srgbClr val="000000"/>
                </a:solidFill>
                <a:latin typeface="Arial" panose="020B0604020202020204" pitchFamily="34" charset="0"/>
                <a:cs typeface="Arial" panose="020B0604020202020204" pitchFamily="34" charset="0"/>
              </a:rPr>
              <a:t> depende da evolução do produto </a:t>
            </a:r>
            <a:r>
              <a:rPr lang="pt-BR" altLang="en-US" sz="3000" i="1" dirty="0">
                <a:solidFill>
                  <a:srgbClr val="000000"/>
                </a:solidFill>
                <a:latin typeface="Arial" panose="020B0604020202020204" pitchFamily="34" charset="0"/>
                <a:cs typeface="Arial" panose="020B0604020202020204" pitchFamily="34" charset="0"/>
              </a:rPr>
              <a:t>per capita</a:t>
            </a:r>
            <a:r>
              <a:rPr lang="pt-BR" altLang="en-US" sz="3000" dirty="0">
                <a:solidFill>
                  <a:srgbClr val="000000"/>
                </a:solidFill>
                <a:latin typeface="Arial" panose="020B0604020202020204" pitchFamily="34" charset="0"/>
                <a:cs typeface="Arial" panose="020B0604020202020204" pitchFamily="34" charset="0"/>
              </a:rPr>
              <a:t>, não do total do produto.</a:t>
            </a:r>
          </a:p>
          <a:p>
            <a:pPr algn="just">
              <a:buClrTx/>
              <a:buSzPct val="101000"/>
              <a:buFont typeface="Wingdings" panose="05000000000000000000" pitchFamily="2" charset="2"/>
              <a:buChar char="§"/>
            </a:pPr>
            <a:endParaRPr lang="pt-BR" altLang="en-US" sz="800" dirty="0">
              <a:solidFill>
                <a:srgbClr val="000000"/>
              </a:solidFill>
              <a:latin typeface="Arial" panose="020B0604020202020204" pitchFamily="34" charset="0"/>
              <a:cs typeface="Arial" panose="020B0604020202020204" pitchFamily="34" charset="0"/>
            </a:endParaRPr>
          </a:p>
          <a:p>
            <a:pPr algn="just">
              <a:buClrTx/>
              <a:buSzPct val="101000"/>
              <a:buFont typeface="Wingdings" panose="05000000000000000000" pitchFamily="2" charset="2"/>
              <a:buChar char="§"/>
            </a:pPr>
            <a:r>
              <a:rPr lang="pt-BR" altLang="en-US" sz="3000" dirty="0">
                <a:solidFill>
                  <a:srgbClr val="000000"/>
                </a:solidFill>
                <a:latin typeface="Arial" panose="020B0604020202020204" pitchFamily="34" charset="0"/>
                <a:cs typeface="Arial" panose="020B0604020202020204" pitchFamily="34" charset="0"/>
              </a:rPr>
              <a:t>Para comparar o PIB entre países, usamos um conjunto comum de preços para todos os países. Os números ajustados para o PIB real são medidas do </a:t>
            </a:r>
            <a:r>
              <a:rPr lang="pt-BR" altLang="en-US" sz="3000" b="1" i="1" dirty="0">
                <a:solidFill>
                  <a:srgbClr val="000000"/>
                </a:solidFill>
                <a:latin typeface="Arial" panose="020B0604020202020204" pitchFamily="34" charset="0"/>
                <a:cs typeface="Arial" panose="020B0604020202020204" pitchFamily="34" charset="0"/>
              </a:rPr>
              <a:t>poder de compra</a:t>
            </a:r>
            <a:r>
              <a:rPr lang="pt-BR" altLang="en-US" sz="3000" dirty="0">
                <a:solidFill>
                  <a:srgbClr val="000000"/>
                </a:solidFill>
                <a:latin typeface="Arial" panose="020B0604020202020204" pitchFamily="34" charset="0"/>
                <a:cs typeface="Arial" panose="020B0604020202020204" pitchFamily="34" charset="0"/>
              </a:rPr>
              <a:t> entre países, também chamados de </a:t>
            </a:r>
            <a:r>
              <a:rPr lang="pt-BR" altLang="en-US" sz="3000" b="1" i="1" dirty="0">
                <a:solidFill>
                  <a:srgbClr val="000000"/>
                </a:solidFill>
                <a:latin typeface="Arial" panose="020B0604020202020204" pitchFamily="34" charset="0"/>
                <a:cs typeface="Arial" panose="020B0604020202020204" pitchFamily="34" charset="0"/>
              </a:rPr>
              <a:t>paridade de poder de compra</a:t>
            </a:r>
            <a:r>
              <a:rPr lang="pt-BR" altLang="en-US" sz="3000" dirty="0">
                <a:solidFill>
                  <a:srgbClr val="000000"/>
                </a:solidFill>
                <a:latin typeface="Arial" panose="020B0604020202020204" pitchFamily="34" charset="0"/>
                <a:cs typeface="Arial" panose="020B0604020202020204" pitchFamily="34" charset="0"/>
              </a:rPr>
              <a:t> (</a:t>
            </a:r>
            <a:r>
              <a:rPr lang="pt-BR" altLang="en-US" sz="3000" b="1" i="1" dirty="0">
                <a:solidFill>
                  <a:srgbClr val="000000"/>
                </a:solidFill>
                <a:latin typeface="Arial" panose="020B0604020202020204" pitchFamily="34" charset="0"/>
                <a:cs typeface="Arial" panose="020B0604020202020204" pitchFamily="34" charset="0"/>
              </a:rPr>
              <a:t>PPC</a:t>
            </a:r>
            <a:r>
              <a:rPr lang="pt-BR" altLang="en-US" sz="3000" dirty="0">
                <a:solidFill>
                  <a:srgbClr val="000000"/>
                </a:solidFill>
                <a:latin typeface="Arial" panose="020B0604020202020204" pitchFamily="34" charset="0"/>
                <a:cs typeface="Arial" panose="020B0604020202020204" pitchFamily="34" charset="0"/>
              </a:rPr>
              <a:t>).</a:t>
            </a:r>
          </a:p>
          <a:p>
            <a:pPr lvl="1" algn="just">
              <a:buClrTx/>
              <a:buSzPct val="101000"/>
              <a:buFont typeface="Wingdings" panose="05000000000000000000" pitchFamily="2" charset="2"/>
              <a:buChar char="§"/>
            </a:pPr>
            <a:r>
              <a:rPr lang="pt-BR" altLang="en-US" sz="2600" dirty="0">
                <a:solidFill>
                  <a:srgbClr val="000000"/>
                </a:solidFill>
                <a:latin typeface="Arial" panose="020B0604020202020204" pitchFamily="34" charset="0"/>
                <a:cs typeface="Arial" panose="020B0604020202020204" pitchFamily="34" charset="0"/>
              </a:rPr>
              <a:t>Qual o poder de compra do PIB per capita em cada um dos países ?</a:t>
            </a:r>
          </a:p>
        </p:txBody>
      </p:sp>
    </p:spTree>
    <p:extLst>
      <p:ext uri="{BB962C8B-B14F-4D97-AF65-F5344CB8AC3E}">
        <p14:creationId xmlns:p14="http://schemas.microsoft.com/office/powerpoint/2010/main" val="384703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CC8DA58E-1188-4DAC-8DB7-7527DB554853}"/>
              </a:ext>
            </a:extLst>
          </p:cNvPr>
          <p:cNvSpPr txBox="1"/>
          <p:nvPr/>
        </p:nvSpPr>
        <p:spPr>
          <a:xfrm>
            <a:off x="251790" y="530087"/>
            <a:ext cx="11794435" cy="4770537"/>
          </a:xfrm>
          <a:prstGeom prst="rect">
            <a:avLst/>
          </a:prstGeom>
          <a:noFill/>
        </p:spPr>
        <p:txBody>
          <a:bodyPr wrap="square" rtlCol="0">
            <a:spAutoFit/>
          </a:bodyPr>
          <a:lstStyle/>
          <a:p>
            <a:pPr marL="457200" indent="-457200">
              <a:buFont typeface="Wingdings" panose="05000000000000000000" pitchFamily="2" charset="2"/>
              <a:buChar char="§"/>
            </a:pPr>
            <a:r>
              <a:rPr lang="pt-BR" sz="2800" b="1" dirty="0">
                <a:solidFill>
                  <a:srgbClr val="002060"/>
                </a:solidFill>
                <a:latin typeface="Arial" panose="020B0604020202020204" pitchFamily="34" charset="0"/>
                <a:cs typeface="Arial" panose="020B0604020202020204" pitchFamily="34" charset="0"/>
              </a:rPr>
              <a:t>Aplicação</a:t>
            </a:r>
          </a:p>
          <a:p>
            <a:pPr marL="914400" lvl="1" indent="-457200">
              <a:buFont typeface="Wingdings" panose="05000000000000000000" pitchFamily="2" charset="2"/>
              <a:buChar char="§"/>
            </a:pPr>
            <a:r>
              <a:rPr lang="pt-BR" sz="2700" dirty="0">
                <a:solidFill>
                  <a:srgbClr val="002060"/>
                </a:solidFill>
                <a:latin typeface="Arial" panose="020B0604020202020204" pitchFamily="34" charset="0"/>
                <a:cs typeface="Arial" panose="020B0604020202020204" pitchFamily="34" charset="0"/>
              </a:rPr>
              <a:t>Qual foi o crescimento do PIB per capita do Brasil desde 1980 ?</a:t>
            </a:r>
          </a:p>
          <a:p>
            <a:pPr marL="914400" lvl="1" indent="-457200">
              <a:buFont typeface="Wingdings" panose="05000000000000000000" pitchFamily="2" charset="2"/>
              <a:buChar char="§"/>
            </a:pPr>
            <a:r>
              <a:rPr lang="pt-BR" sz="2700" dirty="0">
                <a:solidFill>
                  <a:srgbClr val="002060"/>
                </a:solidFill>
                <a:latin typeface="Arial" panose="020B0604020202020204" pitchFamily="34" charset="0"/>
                <a:cs typeface="Arial" panose="020B0604020202020204" pitchFamily="34" charset="0"/>
              </a:rPr>
              <a:t>O PIB per capita ajustado pela PPC cresceu mais que o PIB per capita ?</a:t>
            </a:r>
          </a:p>
          <a:p>
            <a:pPr marL="1371600" lvl="2" indent="-457200">
              <a:buFont typeface="Wingdings" panose="05000000000000000000" pitchFamily="2" charset="2"/>
              <a:buChar char="§"/>
            </a:pPr>
            <a:r>
              <a:rPr lang="pt-BR" sz="2400" dirty="0">
                <a:solidFill>
                  <a:srgbClr val="002060"/>
                </a:solidFill>
                <a:latin typeface="Arial" panose="020B0604020202020204" pitchFamily="34" charset="0"/>
                <a:cs typeface="Arial" panose="020B0604020202020204" pitchFamily="34" charset="0"/>
              </a:rPr>
              <a:t>Paridade do Poder de compra em inglês = </a:t>
            </a:r>
            <a:r>
              <a:rPr lang="pt-BR" sz="2400" dirty="0" err="1">
                <a:solidFill>
                  <a:srgbClr val="002060"/>
                </a:solidFill>
                <a:latin typeface="Arial" panose="020B0604020202020204" pitchFamily="34" charset="0"/>
                <a:cs typeface="Arial" panose="020B0604020202020204" pitchFamily="34" charset="0"/>
              </a:rPr>
              <a:t>Purchasing</a:t>
            </a:r>
            <a:r>
              <a:rPr lang="pt-BR" sz="2400" dirty="0">
                <a:solidFill>
                  <a:srgbClr val="002060"/>
                </a:solidFill>
                <a:latin typeface="Arial" panose="020B0604020202020204" pitchFamily="34" charset="0"/>
                <a:cs typeface="Arial" panose="020B0604020202020204" pitchFamily="34" charset="0"/>
              </a:rPr>
              <a:t> Power </a:t>
            </a:r>
            <a:r>
              <a:rPr lang="pt-BR" sz="2400" dirty="0" err="1">
                <a:solidFill>
                  <a:srgbClr val="002060"/>
                </a:solidFill>
                <a:latin typeface="Arial" panose="020B0604020202020204" pitchFamily="34" charset="0"/>
                <a:cs typeface="Arial" panose="020B0604020202020204" pitchFamily="34" charset="0"/>
              </a:rPr>
              <a:t>Parity</a:t>
            </a:r>
            <a:r>
              <a:rPr lang="pt-BR" sz="2400" dirty="0">
                <a:solidFill>
                  <a:srgbClr val="002060"/>
                </a:solidFill>
                <a:latin typeface="Arial" panose="020B0604020202020204" pitchFamily="34" charset="0"/>
                <a:cs typeface="Arial" panose="020B0604020202020204" pitchFamily="34" charset="0"/>
              </a:rPr>
              <a:t> (PPP)</a:t>
            </a:r>
          </a:p>
          <a:p>
            <a:pPr marL="914400" lvl="1" indent="-457200">
              <a:buFont typeface="Wingdings" panose="05000000000000000000" pitchFamily="2" charset="2"/>
              <a:buChar char="§"/>
            </a:pPr>
            <a:r>
              <a:rPr lang="pt-BR" sz="2700" dirty="0">
                <a:solidFill>
                  <a:srgbClr val="002060"/>
                </a:solidFill>
                <a:latin typeface="Arial" panose="020B0604020202020204" pitchFamily="34" charset="0"/>
                <a:cs typeface="Arial" panose="020B0604020202020204" pitchFamily="34" charset="0"/>
              </a:rPr>
              <a:t>Faça um gráfico com as duas séries (índice com base 100 em 1980)</a:t>
            </a:r>
          </a:p>
          <a:p>
            <a:pPr marL="457200" indent="-457200">
              <a:buFont typeface="Wingdings" panose="05000000000000000000" pitchFamily="2" charset="2"/>
              <a:buChar char="§"/>
            </a:pPr>
            <a:endParaRPr lang="pt-BR" sz="1200" dirty="0">
              <a:solidFill>
                <a:srgbClr val="00206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pt-BR" sz="2600" dirty="0">
                <a:solidFill>
                  <a:srgbClr val="002060"/>
                </a:solidFill>
                <a:latin typeface="Arial" panose="020B0604020202020204" pitchFamily="34" charset="0"/>
                <a:cs typeface="Arial" panose="020B0604020202020204" pitchFamily="34" charset="0"/>
              </a:rPr>
              <a:t>Você pode obter os dados no Banco Mundial ou no FMI (base de Dados – WEO)</a:t>
            </a:r>
          </a:p>
          <a:p>
            <a:pPr marL="914400" lvl="1" indent="-457200">
              <a:buFont typeface="Wingdings" panose="05000000000000000000" pitchFamily="2" charset="2"/>
              <a:buChar char="§"/>
            </a:pPr>
            <a:r>
              <a:rPr lang="pt-BR" sz="2600"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https://www.imf.org/en/Publications/WEO/weo-database/2021/April</a:t>
            </a:r>
            <a:endParaRPr lang="pt-BR" sz="2600" dirty="0">
              <a:solidFill>
                <a:srgbClr val="002060"/>
              </a:solidFill>
              <a:latin typeface="Arial" panose="020B0604020202020204" pitchFamily="34" charset="0"/>
              <a:cs typeface="Arial" panose="020B0604020202020204" pitchFamily="34" charset="0"/>
            </a:endParaRPr>
          </a:p>
          <a:p>
            <a:pPr marL="914400" lvl="1" indent="-457200">
              <a:buFont typeface="Wingdings" panose="05000000000000000000" pitchFamily="2" charset="2"/>
              <a:buChar char="§"/>
            </a:pPr>
            <a:endParaRPr lang="pt-BR" sz="26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8266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3597D6B-FEA3-4B0A-BAE1-58A9FD402AFD}"/>
              </a:ext>
            </a:extLst>
          </p:cNvPr>
          <p:cNvSpPr txBox="1"/>
          <p:nvPr/>
        </p:nvSpPr>
        <p:spPr>
          <a:xfrm>
            <a:off x="106018" y="881801"/>
            <a:ext cx="11900452" cy="5816977"/>
          </a:xfrm>
          <a:prstGeom prst="rect">
            <a:avLst/>
          </a:prstGeom>
          <a:noFill/>
        </p:spPr>
        <p:txBody>
          <a:bodyPr wrap="square">
            <a:spAutoFit/>
          </a:bodyPr>
          <a:lstStyle/>
          <a:p>
            <a:pPr marL="457200" indent="-457200" algn="just">
              <a:buFont typeface="Wingdings" panose="05000000000000000000" pitchFamily="2" charset="2"/>
              <a:buChar char="§"/>
            </a:pPr>
            <a:r>
              <a:rPr lang="pt-BR" sz="3000" b="1" i="0" dirty="0">
                <a:solidFill>
                  <a:srgbClr val="000000"/>
                </a:solidFill>
                <a:effectLst/>
                <a:latin typeface="Arial" panose="020B0604020202020204" pitchFamily="34" charset="0"/>
                <a:cs typeface="Arial" panose="020B0604020202020204" pitchFamily="34" charset="0"/>
              </a:rPr>
              <a:t>PIB </a:t>
            </a:r>
            <a:r>
              <a:rPr lang="pt-BR" sz="3000" b="1" i="1" dirty="0">
                <a:solidFill>
                  <a:srgbClr val="000000"/>
                </a:solidFill>
                <a:effectLst/>
                <a:latin typeface="Arial" panose="020B0604020202020204" pitchFamily="34" charset="0"/>
                <a:cs typeface="Arial" panose="020B0604020202020204" pitchFamily="34" charset="0"/>
              </a:rPr>
              <a:t>per capita </a:t>
            </a:r>
            <a:r>
              <a:rPr lang="pt-BR" sz="3000" b="1" i="0" dirty="0">
                <a:solidFill>
                  <a:srgbClr val="000000"/>
                </a:solidFill>
                <a:effectLst/>
                <a:latin typeface="Arial" panose="020B0604020202020204" pitchFamily="34" charset="0"/>
                <a:cs typeface="Arial" panose="020B0604020202020204" pitchFamily="34" charset="0"/>
              </a:rPr>
              <a:t>versus índices qualitativos de bem-estar</a:t>
            </a:r>
          </a:p>
          <a:p>
            <a:pPr marL="457200" indent="-457200" algn="just">
              <a:buFont typeface="Wingdings" panose="05000000000000000000" pitchFamily="2" charset="2"/>
              <a:buChar char="§"/>
            </a:pPr>
            <a:endParaRPr lang="pt-BR" sz="700" b="1" dirty="0">
              <a:solidFill>
                <a:srgbClr val="000000"/>
              </a:solidFill>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
            </a:pPr>
            <a:r>
              <a:rPr lang="pt-BR" sz="2800" b="0" i="0" dirty="0">
                <a:solidFill>
                  <a:srgbClr val="000000"/>
                </a:solidFill>
                <a:effectLst/>
                <a:latin typeface="Arial" panose="020B0604020202020204" pitchFamily="34" charset="0"/>
                <a:cs typeface="Arial" panose="020B0604020202020204" pitchFamily="34" charset="0"/>
              </a:rPr>
              <a:t>O PIB </a:t>
            </a:r>
            <a:r>
              <a:rPr lang="pt-BR" sz="2800" b="0" i="1" dirty="0">
                <a:solidFill>
                  <a:srgbClr val="000000"/>
                </a:solidFill>
                <a:effectLst/>
                <a:latin typeface="Arial" panose="020B0604020202020204" pitchFamily="34" charset="0"/>
                <a:cs typeface="Arial" panose="020B0604020202020204" pitchFamily="34" charset="0"/>
              </a:rPr>
              <a:t>per capita </a:t>
            </a:r>
            <a:r>
              <a:rPr lang="pt-BR" sz="2800" b="0" i="0" dirty="0">
                <a:solidFill>
                  <a:srgbClr val="000000"/>
                </a:solidFill>
                <a:effectLst/>
                <a:latin typeface="Arial" panose="020B0604020202020204" pitchFamily="34" charset="0"/>
                <a:cs typeface="Arial" panose="020B0604020202020204" pitchFamily="34" charset="0"/>
              </a:rPr>
              <a:t>tem sido largamente utilizado, apesar de suas</a:t>
            </a:r>
            <a:br>
              <a:rPr lang="pt-BR" sz="2800" b="0" i="0" dirty="0">
                <a:solidFill>
                  <a:srgbClr val="000000"/>
                </a:solidFill>
                <a:effectLst/>
                <a:latin typeface="Arial" panose="020B0604020202020204" pitchFamily="34" charset="0"/>
                <a:cs typeface="Arial" panose="020B0604020202020204" pitchFamily="34" charset="0"/>
              </a:rPr>
            </a:br>
            <a:r>
              <a:rPr lang="pt-BR" sz="2800" b="0" i="0" dirty="0">
                <a:solidFill>
                  <a:srgbClr val="000000"/>
                </a:solidFill>
                <a:effectLst/>
                <a:latin typeface="Arial" panose="020B0604020202020204" pitchFamily="34" charset="0"/>
                <a:cs typeface="Arial" panose="020B0604020202020204" pitchFamily="34" charset="0"/>
              </a:rPr>
              <a:t>limitações, como uma aproximação de uma medida de bem-estar.</a:t>
            </a:r>
          </a:p>
          <a:p>
            <a:pPr marL="914400" lvl="1" indent="-457200" algn="just">
              <a:buFont typeface="Wingdings" panose="05000000000000000000" pitchFamily="2" charset="2"/>
              <a:buChar char="§"/>
            </a:pPr>
            <a:endParaRPr lang="pt-BR" sz="400" dirty="0">
              <a:solidFill>
                <a:srgbClr val="000000"/>
              </a:solidFill>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
            </a:pPr>
            <a:r>
              <a:rPr lang="pt-BR" sz="2800" b="0" i="0" dirty="0">
                <a:solidFill>
                  <a:srgbClr val="000000"/>
                </a:solidFill>
                <a:effectLst/>
                <a:latin typeface="Arial" panose="020B0604020202020204" pitchFamily="34" charset="0"/>
                <a:cs typeface="Arial" panose="020B0604020202020204" pitchFamily="34" charset="0"/>
              </a:rPr>
              <a:t>A partir dos anos 1980, o conceito de bem-estar passou a estar</a:t>
            </a:r>
            <a:r>
              <a:rPr lang="pt-BR" sz="2800" dirty="0">
                <a:solidFill>
                  <a:srgbClr val="000000"/>
                </a:solidFill>
                <a:latin typeface="Arial" panose="020B0604020202020204" pitchFamily="34" charset="0"/>
                <a:cs typeface="Arial" panose="020B0604020202020204" pitchFamily="34" charset="0"/>
              </a:rPr>
              <a:t> </a:t>
            </a:r>
            <a:r>
              <a:rPr lang="pt-BR" sz="2800" b="0" i="0" dirty="0">
                <a:solidFill>
                  <a:srgbClr val="000000"/>
                </a:solidFill>
                <a:effectLst/>
                <a:latin typeface="Arial" panose="020B0604020202020204" pitchFamily="34" charset="0"/>
                <a:cs typeface="Arial" panose="020B0604020202020204" pitchFamily="34" charset="0"/>
              </a:rPr>
              <a:t>associado também à ideia de que o desenvolvimento deve englobar as dimensões econômica, social e ambiental.</a:t>
            </a:r>
          </a:p>
          <a:p>
            <a:pPr marL="914400" lvl="1" indent="-457200" algn="just">
              <a:buFont typeface="Wingdings" panose="05000000000000000000" pitchFamily="2" charset="2"/>
              <a:buChar char="§"/>
            </a:pPr>
            <a:endParaRPr lang="pt-BR" sz="400" dirty="0">
              <a:solidFill>
                <a:srgbClr val="000000"/>
              </a:solidFill>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
            </a:pPr>
            <a:r>
              <a:rPr lang="pt-BR" sz="2800" b="0" i="0" dirty="0">
                <a:solidFill>
                  <a:srgbClr val="000000"/>
                </a:solidFill>
                <a:effectLst/>
                <a:latin typeface="Arial" panose="020B0604020202020204" pitchFamily="34" charset="0"/>
                <a:cs typeface="Arial" panose="020B0604020202020204" pitchFamily="34" charset="0"/>
              </a:rPr>
              <a:t>A partir da década de 1990, foram desenvolvidas metodologias de indicadores de desenvolvimento humano </a:t>
            </a:r>
            <a:r>
              <a:rPr lang="pt-BR" sz="2800" b="1" i="0" dirty="0">
                <a:solidFill>
                  <a:srgbClr val="000000"/>
                </a:solidFill>
                <a:effectLst/>
                <a:latin typeface="Arial" panose="020B0604020202020204" pitchFamily="34" charset="0"/>
                <a:cs typeface="Arial" panose="020B0604020202020204" pitchFamily="34" charset="0"/>
              </a:rPr>
              <a:t>(IDH)</a:t>
            </a:r>
            <a:r>
              <a:rPr lang="pt-BR" sz="2800" i="0" dirty="0">
                <a:solidFill>
                  <a:srgbClr val="000000"/>
                </a:solidFill>
                <a:effectLst/>
                <a:latin typeface="Arial" panose="020B0604020202020204" pitchFamily="34" charset="0"/>
                <a:cs typeface="Arial" panose="020B0604020202020204" pitchFamily="34" charset="0"/>
              </a:rPr>
              <a:t>,</a:t>
            </a:r>
            <a:r>
              <a:rPr lang="pt-BR" sz="2800" b="1" i="0" dirty="0">
                <a:solidFill>
                  <a:srgbClr val="000000"/>
                </a:solidFill>
                <a:effectLst/>
                <a:latin typeface="Arial" panose="020B0604020202020204" pitchFamily="34" charset="0"/>
                <a:cs typeface="Arial" panose="020B0604020202020204" pitchFamily="34" charset="0"/>
              </a:rPr>
              <a:t> </a:t>
            </a:r>
            <a:r>
              <a:rPr lang="pt-BR" sz="2800" b="0" i="0" dirty="0">
                <a:solidFill>
                  <a:srgbClr val="000000"/>
                </a:solidFill>
                <a:effectLst/>
                <a:latin typeface="Arial" panose="020B0604020202020204" pitchFamily="34" charset="0"/>
                <a:cs typeface="Arial" panose="020B0604020202020204" pitchFamily="34" charset="0"/>
              </a:rPr>
              <a:t>que consideram, além do PIB </a:t>
            </a:r>
            <a:r>
              <a:rPr lang="pt-BR" sz="2800" b="0" i="1" dirty="0">
                <a:solidFill>
                  <a:srgbClr val="000000"/>
                </a:solidFill>
                <a:effectLst/>
                <a:latin typeface="Arial" panose="020B0604020202020204" pitchFamily="34" charset="0"/>
                <a:cs typeface="Arial" panose="020B0604020202020204" pitchFamily="34" charset="0"/>
              </a:rPr>
              <a:t>per capita</a:t>
            </a:r>
            <a:r>
              <a:rPr lang="pt-BR" sz="2800" b="0" i="0" dirty="0">
                <a:solidFill>
                  <a:srgbClr val="000000"/>
                </a:solidFill>
                <a:effectLst/>
                <a:latin typeface="Arial" panose="020B0604020202020204" pitchFamily="34" charset="0"/>
                <a:cs typeface="Arial" panose="020B0604020202020204" pitchFamily="34" charset="0"/>
              </a:rPr>
              <a:t>, outras dimensões como o acesso à educação e a serviços de saúde.</a:t>
            </a:r>
            <a:r>
              <a:rPr lang="pt-BR" sz="2800" dirty="0">
                <a:latin typeface="Arial" panose="020B0604020202020204" pitchFamily="34" charset="0"/>
                <a:cs typeface="Arial" panose="020B0604020202020204" pitchFamily="34" charset="0"/>
              </a:rPr>
              <a:t> </a:t>
            </a:r>
          </a:p>
          <a:p>
            <a:pPr marL="1371600" lvl="2" indent="-457200" algn="just">
              <a:buFont typeface="Wingdings" panose="05000000000000000000" pitchFamily="2" charset="2"/>
              <a:buChar char="§"/>
            </a:pPr>
            <a:r>
              <a:rPr lang="pt-BR" sz="2500" b="0" i="0" dirty="0">
                <a:effectLst/>
                <a:latin typeface="Arial" panose="020B0604020202020204" pitchFamily="34" charset="0"/>
              </a:rPr>
              <a:t>O IDH foi desenvolvido em 1990 pelos </a:t>
            </a:r>
            <a:r>
              <a:rPr lang="pt-BR" sz="2500" dirty="0">
                <a:latin typeface="Arial" panose="020B0604020202020204" pitchFamily="34" charset="0"/>
              </a:rPr>
              <a:t>economistas</a:t>
            </a:r>
            <a:r>
              <a:rPr lang="pt-BR" sz="2500" b="0" i="0" dirty="0">
                <a:effectLst/>
                <a:latin typeface="Arial" panose="020B0604020202020204" pitchFamily="34" charset="0"/>
              </a:rPr>
              <a:t> </a:t>
            </a:r>
            <a:r>
              <a:rPr lang="pt-BR" sz="2500" dirty="0">
                <a:latin typeface="Arial" panose="020B0604020202020204" pitchFamily="34" charset="0"/>
              </a:rPr>
              <a:t>Amartya </a:t>
            </a:r>
            <a:r>
              <a:rPr lang="pt-BR" sz="2500" dirty="0" err="1">
                <a:latin typeface="Arial" panose="020B0604020202020204" pitchFamily="34" charset="0"/>
              </a:rPr>
              <a:t>Sen</a:t>
            </a:r>
            <a:r>
              <a:rPr lang="pt-BR" sz="2500" dirty="0">
                <a:latin typeface="Arial" panose="020B0604020202020204" pitchFamily="34" charset="0"/>
              </a:rPr>
              <a:t> </a:t>
            </a:r>
            <a:r>
              <a:rPr lang="pt-BR" sz="2500" b="0" i="0" dirty="0">
                <a:effectLst/>
                <a:latin typeface="Arial" panose="020B0604020202020204" pitchFamily="34" charset="0"/>
              </a:rPr>
              <a:t>e </a:t>
            </a:r>
            <a:r>
              <a:rPr lang="pt-BR" sz="2500" dirty="0" err="1">
                <a:latin typeface="Arial" panose="020B0604020202020204" pitchFamily="34" charset="0"/>
              </a:rPr>
              <a:t>Mahbub</a:t>
            </a:r>
            <a:r>
              <a:rPr lang="pt-BR" sz="2500" dirty="0">
                <a:latin typeface="Arial" panose="020B0604020202020204" pitchFamily="34" charset="0"/>
              </a:rPr>
              <a:t> </a:t>
            </a:r>
            <a:r>
              <a:rPr lang="pt-BR" sz="2500" dirty="0" err="1">
                <a:latin typeface="Arial" panose="020B0604020202020204" pitchFamily="34" charset="0"/>
              </a:rPr>
              <a:t>ul</a:t>
            </a:r>
            <a:r>
              <a:rPr lang="pt-BR" sz="2500" dirty="0">
                <a:latin typeface="Arial" panose="020B0604020202020204" pitchFamily="34" charset="0"/>
              </a:rPr>
              <a:t> Haq</a:t>
            </a:r>
            <a:r>
              <a:rPr lang="pt-BR" sz="2500" b="0" i="0" dirty="0">
                <a:effectLst/>
                <a:latin typeface="Arial" panose="020B0604020202020204" pitchFamily="34" charset="0"/>
              </a:rPr>
              <a:t>, e vem sendo usado desde 1993 pelo </a:t>
            </a:r>
            <a:r>
              <a:rPr lang="pt-BR" sz="2500" dirty="0">
                <a:latin typeface="Arial" panose="020B0604020202020204" pitchFamily="34" charset="0"/>
              </a:rPr>
              <a:t>Programa das Nações Unidas para o Desenvolvimento</a:t>
            </a:r>
            <a:r>
              <a:rPr lang="pt-BR" sz="2500" b="0" i="0" dirty="0">
                <a:effectLst/>
                <a:latin typeface="Arial" panose="020B0604020202020204" pitchFamily="34" charset="0"/>
              </a:rPr>
              <a:t> (PNUD) no seu relatório anual.</a:t>
            </a:r>
            <a:endParaRPr lang="pt-BR" sz="2500" dirty="0">
              <a:latin typeface="Arial" panose="020B060402020202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C3A1914C-B50E-405F-A010-2FF50AE6A7DA}"/>
              </a:ext>
            </a:extLst>
          </p:cNvPr>
          <p:cNvSpPr>
            <a:spLocks noGrp="1" noChangeArrowheads="1"/>
          </p:cNvSpPr>
          <p:nvPr>
            <p:ph type="title"/>
          </p:nvPr>
        </p:nvSpPr>
        <p:spPr bwMode="auto">
          <a:xfrm>
            <a:off x="768628" y="-99524"/>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eaLnBrk="1" hangingPunct="1"/>
            <a:r>
              <a:rPr lang="pt-BR" altLang="en-US" sz="4200" b="1" dirty="0">
                <a:solidFill>
                  <a:srgbClr val="000000"/>
                </a:solidFill>
                <a:effectLst/>
                <a:latin typeface="Arial" panose="020B0604020202020204" pitchFamily="34" charset="0"/>
                <a:cs typeface="Arial" panose="020B0604020202020204" pitchFamily="34" charset="0"/>
              </a:rPr>
              <a:t>Observações Sobre a Variável Relevante</a:t>
            </a:r>
          </a:p>
        </p:txBody>
      </p:sp>
    </p:spTree>
    <p:extLst>
      <p:ext uri="{BB962C8B-B14F-4D97-AF65-F5344CB8AC3E}">
        <p14:creationId xmlns:p14="http://schemas.microsoft.com/office/powerpoint/2010/main" val="270010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 calcmode="lin" valueType="num">
                                      <p:cBhvr additive="base">
                                        <p:cTn id="1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 calcmode="lin" valueType="num">
                                      <p:cBhvr additive="base">
                                        <p:cTn id="1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2382789A-F2EA-46C3-98A5-EE3B48A722D2}"/>
              </a:ext>
            </a:extLst>
          </p:cNvPr>
          <p:cNvSpPr>
            <a:spLocks noGrp="1"/>
          </p:cNvSpPr>
          <p:nvPr>
            <p:ph idx="1"/>
          </p:nvPr>
        </p:nvSpPr>
        <p:spPr>
          <a:xfrm>
            <a:off x="251791" y="1030225"/>
            <a:ext cx="11529390" cy="4325112"/>
          </a:xfrm>
        </p:spPr>
        <p:txBody>
          <a:bodyPr/>
          <a:lstStyle/>
          <a:p>
            <a:pPr algn="just">
              <a:buClr>
                <a:schemeClr val="tx1"/>
              </a:buClr>
              <a:buSzPct val="101000"/>
              <a:buFont typeface="Wingdings" panose="05000000000000000000" pitchFamily="2" charset="2"/>
              <a:buChar char="§"/>
            </a:pPr>
            <a:r>
              <a:rPr lang="pt-BR" sz="3000" dirty="0">
                <a:latin typeface="Arial" panose="020B0604020202020204" pitchFamily="34" charset="0"/>
                <a:cs typeface="Arial" panose="020B0604020202020204" pitchFamily="34" charset="0"/>
              </a:rPr>
              <a:t> </a:t>
            </a:r>
            <a:r>
              <a:rPr lang="pt-BR" sz="3400" b="1" dirty="0">
                <a:latin typeface="Arial" panose="020B0604020202020204" pitchFamily="34" charset="0"/>
                <a:cs typeface="Arial" panose="020B0604020202020204" pitchFamily="34" charset="0"/>
              </a:rPr>
              <a:t>O IDH combina três dimensões:</a:t>
            </a:r>
          </a:p>
          <a:p>
            <a:pPr lvl="1" algn="just">
              <a:buClr>
                <a:schemeClr val="tx1"/>
              </a:buClr>
              <a:buSzPct val="101000"/>
              <a:buFont typeface="Wingdings" panose="05000000000000000000" pitchFamily="2" charset="2"/>
              <a:buChar char="§"/>
            </a:pPr>
            <a:r>
              <a:rPr lang="pt-BR" sz="3000" dirty="0">
                <a:solidFill>
                  <a:schemeClr val="tx1"/>
                </a:solidFill>
                <a:latin typeface="Arial" panose="020B0604020202020204" pitchFamily="34" charset="0"/>
                <a:cs typeface="Arial" panose="020B0604020202020204" pitchFamily="34" charset="0"/>
              </a:rPr>
              <a:t>Uma vida longa e saudável: </a:t>
            </a:r>
            <a:r>
              <a:rPr lang="pt-BR" sz="3000" b="1" dirty="0">
                <a:solidFill>
                  <a:schemeClr val="tx1"/>
                </a:solidFill>
                <a:latin typeface="Arial" panose="020B0604020202020204" pitchFamily="34" charset="0"/>
                <a:cs typeface="Arial" panose="020B0604020202020204" pitchFamily="34" charset="0"/>
              </a:rPr>
              <a:t>Expectativa de Vida ao Nascer</a:t>
            </a:r>
            <a:r>
              <a:rPr lang="pt-BR" sz="3000" dirty="0">
                <a:solidFill>
                  <a:schemeClr val="tx1"/>
                </a:solidFill>
                <a:latin typeface="Arial" panose="020B0604020202020204" pitchFamily="34" charset="0"/>
                <a:cs typeface="Arial" panose="020B0604020202020204" pitchFamily="34" charset="0"/>
              </a:rPr>
              <a:t>;</a:t>
            </a:r>
          </a:p>
          <a:p>
            <a:pPr lvl="1" algn="just">
              <a:buClr>
                <a:schemeClr val="tx1"/>
              </a:buClr>
              <a:buSzPct val="101000"/>
              <a:buFont typeface="Wingdings" panose="05000000000000000000" pitchFamily="2" charset="2"/>
              <a:buChar char="§"/>
            </a:pPr>
            <a:r>
              <a:rPr lang="pt-BR" sz="3000" dirty="0">
                <a:solidFill>
                  <a:schemeClr val="tx1"/>
                </a:solidFill>
                <a:latin typeface="Arial" panose="020B0604020202020204" pitchFamily="34" charset="0"/>
                <a:cs typeface="Arial" panose="020B0604020202020204" pitchFamily="34" charset="0"/>
              </a:rPr>
              <a:t>O acesso ao conhecimento: </a:t>
            </a:r>
            <a:r>
              <a:rPr lang="pt-BR" sz="3000" b="1" dirty="0">
                <a:solidFill>
                  <a:schemeClr val="tx1"/>
                </a:solidFill>
                <a:latin typeface="Arial" panose="020B0604020202020204" pitchFamily="34" charset="0"/>
                <a:cs typeface="Arial" panose="020B0604020202020204" pitchFamily="34" charset="0"/>
              </a:rPr>
              <a:t>Anos Médios de Estudo e Anos Esperados de Escolaridade;</a:t>
            </a:r>
          </a:p>
          <a:p>
            <a:pPr lvl="1" algn="just">
              <a:buClr>
                <a:schemeClr val="tx1"/>
              </a:buClr>
              <a:buSzPct val="101000"/>
              <a:buFont typeface="Wingdings" panose="05000000000000000000" pitchFamily="2" charset="2"/>
              <a:buChar char="§"/>
            </a:pPr>
            <a:r>
              <a:rPr lang="pt-BR" sz="3000" dirty="0">
                <a:solidFill>
                  <a:schemeClr val="tx1"/>
                </a:solidFill>
                <a:latin typeface="Arial" panose="020B0604020202020204" pitchFamily="34" charset="0"/>
                <a:cs typeface="Arial" panose="020B0604020202020204" pitchFamily="34" charset="0"/>
              </a:rPr>
              <a:t>Um padrão de vida decente: </a:t>
            </a:r>
            <a:r>
              <a:rPr lang="pt-BR" sz="3000" b="1" dirty="0">
                <a:solidFill>
                  <a:schemeClr val="tx1"/>
                </a:solidFill>
                <a:latin typeface="Arial" panose="020B0604020202020204" pitchFamily="34" charset="0"/>
                <a:cs typeface="Arial" panose="020B0604020202020204" pitchFamily="34" charset="0"/>
              </a:rPr>
              <a:t>PIB (PPC) </a:t>
            </a:r>
            <a:r>
              <a:rPr lang="pt-BR" sz="3000" b="1" i="1" dirty="0">
                <a:solidFill>
                  <a:schemeClr val="tx1"/>
                </a:solidFill>
                <a:latin typeface="Arial" panose="020B0604020202020204" pitchFamily="34" charset="0"/>
                <a:cs typeface="Arial" panose="020B0604020202020204" pitchFamily="34" charset="0"/>
              </a:rPr>
              <a:t>per capita.</a:t>
            </a:r>
          </a:p>
          <a:p>
            <a:pPr lvl="1" algn="just">
              <a:buClr>
                <a:schemeClr val="tx1"/>
              </a:buClr>
              <a:buSzPct val="101000"/>
              <a:buFont typeface="Wingdings" panose="05000000000000000000" pitchFamily="2" charset="2"/>
              <a:buChar char="§"/>
            </a:pPr>
            <a:endParaRPr lang="pt-BR" sz="3000" b="1" i="1" dirty="0">
              <a:solidFill>
                <a:schemeClr val="tx1"/>
              </a:solidFill>
              <a:latin typeface="Arial" panose="020B0604020202020204" pitchFamily="34" charset="0"/>
              <a:cs typeface="Arial" panose="020B0604020202020204" pitchFamily="34" charset="0"/>
            </a:endParaRPr>
          </a:p>
          <a:p>
            <a:pPr algn="just">
              <a:buClr>
                <a:schemeClr val="tx1"/>
              </a:buClr>
              <a:buSzPct val="101000"/>
              <a:buFont typeface="Wingdings" panose="05000000000000000000" pitchFamily="2" charset="2"/>
              <a:buChar char="§"/>
            </a:pPr>
            <a:endParaRPr lang="pt-BR" sz="3000"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9F2216A3-7CA8-4360-AB4B-69421044CF3B}"/>
              </a:ext>
            </a:extLst>
          </p:cNvPr>
          <p:cNvSpPr>
            <a:spLocks noGrp="1" noChangeArrowheads="1"/>
          </p:cNvSpPr>
          <p:nvPr>
            <p:ph type="title"/>
          </p:nvPr>
        </p:nvSpPr>
        <p:spPr bwMode="auto">
          <a:xfrm>
            <a:off x="251791" y="-33264"/>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4200" dirty="0">
                <a:solidFill>
                  <a:srgbClr val="000000"/>
                </a:solidFill>
                <a:effectLst/>
                <a:latin typeface="Arial" panose="020B0604020202020204" pitchFamily="34" charset="0"/>
                <a:cs typeface="Arial" panose="020B0604020202020204" pitchFamily="34" charset="0"/>
              </a:rPr>
              <a:t>O Índice de Desenvolvimento Humano (IDH)</a:t>
            </a:r>
            <a:endParaRPr lang="pt-BR" altLang="en-US" sz="42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8441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3B229378-CAEA-4FBF-A4CD-B1195670EF07}"/>
              </a:ext>
            </a:extLst>
          </p:cNvPr>
          <p:cNvSpPr>
            <a:spLocks noGrp="1"/>
          </p:cNvSpPr>
          <p:nvPr>
            <p:ph idx="1"/>
          </p:nvPr>
        </p:nvSpPr>
        <p:spPr>
          <a:xfrm>
            <a:off x="107503" y="929948"/>
            <a:ext cx="11885714" cy="4325112"/>
          </a:xfrm>
        </p:spPr>
        <p:txBody>
          <a:bodyPr>
            <a:noAutofit/>
          </a:bodyPr>
          <a:lstStyle/>
          <a:p>
            <a:pPr algn="just">
              <a:buClr>
                <a:schemeClr val="tx1"/>
              </a:buClr>
              <a:buSzPct val="101000"/>
              <a:buFont typeface="Wingdings" panose="05000000000000000000" pitchFamily="2" charset="2"/>
              <a:buChar char="§"/>
            </a:pPr>
            <a:r>
              <a:rPr lang="pt-BR" sz="2600" b="1" dirty="0">
                <a:latin typeface="Arial" panose="020B0604020202020204" pitchFamily="34" charset="0"/>
                <a:cs typeface="Arial" panose="020B0604020202020204" pitchFamily="34" charset="0"/>
              </a:rPr>
              <a:t>Índice de educação:</a:t>
            </a:r>
            <a:r>
              <a:rPr lang="pt-BR" sz="2600" dirty="0">
                <a:latin typeface="Arial" panose="020B0604020202020204" pitchFamily="34" charset="0"/>
                <a:cs typeface="Arial" panose="020B0604020202020204" pitchFamily="34" charset="0"/>
              </a:rPr>
              <a:t> o IDH considera dois indicadores: i)  o primeiro, com peso dois, é a taxa de alfabetização de pessoas com 15 anos ou mais de idade e </a:t>
            </a:r>
            <a:r>
              <a:rPr lang="pt-BR" sz="2600" dirty="0" err="1">
                <a:latin typeface="Arial" panose="020B0604020202020204" pitchFamily="34" charset="0"/>
                <a:cs typeface="Arial" panose="020B0604020202020204" pitchFamily="34" charset="0"/>
              </a:rPr>
              <a:t>ii</a:t>
            </a:r>
            <a:r>
              <a:rPr lang="pt-BR" sz="2600" dirty="0">
                <a:latin typeface="Arial" panose="020B0604020202020204" pitchFamily="34" charset="0"/>
                <a:cs typeface="Arial" panose="020B0604020202020204" pitchFamily="34" charset="0"/>
              </a:rPr>
              <a:t>)  segundo indicador é a taxa de escolarização: somatório das pessoas, independentemente da idade, matriculadas em algum curso, seja ele fundamental, médio ou superior, dividido pelo total de pessoas entre 7 e 22 anos da localidade. Também entram na contagem os alunos supletivo, e de pós-graduação universitária.</a:t>
            </a:r>
          </a:p>
          <a:p>
            <a:pPr algn="just">
              <a:buClr>
                <a:schemeClr val="tx1"/>
              </a:buClr>
              <a:buSzPct val="101000"/>
              <a:buFont typeface="Wingdings" panose="05000000000000000000" pitchFamily="2" charset="2"/>
              <a:buChar char="§"/>
            </a:pPr>
            <a:r>
              <a:rPr lang="pt-BR" sz="2600" b="1" dirty="0">
                <a:latin typeface="Arial" panose="020B0604020202020204" pitchFamily="34" charset="0"/>
                <a:cs typeface="Arial" panose="020B0604020202020204" pitchFamily="34" charset="0"/>
              </a:rPr>
              <a:t>Longevidade: </a:t>
            </a:r>
            <a:r>
              <a:rPr lang="pt-BR" sz="2600" dirty="0">
                <a:latin typeface="Arial" panose="020B0604020202020204" pitchFamily="34" charset="0"/>
                <a:cs typeface="Arial" panose="020B0604020202020204" pitchFamily="34" charset="0"/>
              </a:rPr>
              <a:t>considera a expectativa de vida ao nascer. Esse indicador mostra a quantidade de anos que uma pessoa nascida em uma localidade, em um ano de referência, deve viver. Reflete as condições de saúde e de salubridade no local, já que o cálculo da expectativa de vida é fortemente influenciado pelo número de mortes precoces.</a:t>
            </a:r>
          </a:p>
          <a:p>
            <a:pPr algn="just">
              <a:buClr>
                <a:schemeClr val="tx1"/>
              </a:buClr>
              <a:buSzPct val="101000"/>
              <a:buFont typeface="Wingdings" panose="05000000000000000000" pitchFamily="2" charset="2"/>
              <a:buChar char="§"/>
            </a:pPr>
            <a:r>
              <a:rPr lang="pt-BR" sz="2600" b="1" dirty="0">
                <a:latin typeface="Arial" panose="020B0604020202020204" pitchFamily="34" charset="0"/>
                <a:cs typeface="Arial" panose="020B0604020202020204" pitchFamily="34" charset="0"/>
              </a:rPr>
              <a:t>Renda: </a:t>
            </a:r>
            <a:r>
              <a:rPr lang="pt-BR" sz="2600" dirty="0">
                <a:latin typeface="Arial" panose="020B0604020202020204" pitchFamily="34" charset="0"/>
                <a:cs typeface="Arial" panose="020B0604020202020204" pitchFamily="34" charset="0"/>
              </a:rPr>
              <a:t>calculada tendo como base o </a:t>
            </a:r>
            <a:r>
              <a:rPr lang="pt-BR" sz="2600" i="1" dirty="0">
                <a:latin typeface="Arial" panose="020B0604020202020204" pitchFamily="34" charset="0"/>
                <a:cs typeface="Arial" panose="020B0604020202020204" pitchFamily="34" charset="0"/>
              </a:rPr>
              <a:t>PIB per capita</a:t>
            </a:r>
            <a:r>
              <a:rPr lang="pt-BR" sz="2600" dirty="0">
                <a:latin typeface="Arial" panose="020B0604020202020204" pitchFamily="34" charset="0"/>
                <a:cs typeface="Arial" panose="020B0604020202020204" pitchFamily="34" charset="0"/>
              </a:rPr>
              <a:t> ajustado pela paridade do poder de compra. </a:t>
            </a:r>
          </a:p>
        </p:txBody>
      </p:sp>
      <p:sp>
        <p:nvSpPr>
          <p:cNvPr id="5" name="Rectangle 2">
            <a:extLst>
              <a:ext uri="{FF2B5EF4-FFF2-40B4-BE49-F238E27FC236}">
                <a16:creationId xmlns:a16="http://schemas.microsoft.com/office/drawing/2014/main" id="{F29C74FF-46AC-42CD-A651-26F27B2E9C0D}"/>
              </a:ext>
            </a:extLst>
          </p:cNvPr>
          <p:cNvSpPr>
            <a:spLocks noGrp="1" noChangeArrowheads="1"/>
          </p:cNvSpPr>
          <p:nvPr>
            <p:ph type="title"/>
          </p:nvPr>
        </p:nvSpPr>
        <p:spPr bwMode="auto">
          <a:xfrm>
            <a:off x="251791" y="-33264"/>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4200" dirty="0">
                <a:solidFill>
                  <a:srgbClr val="000000"/>
                </a:solidFill>
                <a:effectLst/>
                <a:latin typeface="Arial" panose="020B0604020202020204" pitchFamily="34" charset="0"/>
                <a:cs typeface="Arial" panose="020B0604020202020204" pitchFamily="34" charset="0"/>
              </a:rPr>
              <a:t>O Índice de Desenvolvimento Humano (IDH)</a:t>
            </a:r>
            <a:endParaRPr lang="pt-BR" altLang="en-US" sz="42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81237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Agrupar 13">
            <a:extLst>
              <a:ext uri="{FF2B5EF4-FFF2-40B4-BE49-F238E27FC236}">
                <a16:creationId xmlns:a16="http://schemas.microsoft.com/office/drawing/2014/main" id="{7D81D811-C401-4004-AC78-FA7984C3E8D7}"/>
              </a:ext>
            </a:extLst>
          </p:cNvPr>
          <p:cNvGrpSpPr/>
          <p:nvPr/>
        </p:nvGrpSpPr>
        <p:grpSpPr>
          <a:xfrm>
            <a:off x="1" y="185530"/>
            <a:ext cx="12192000" cy="6559827"/>
            <a:chOff x="1" y="185530"/>
            <a:chExt cx="12192000" cy="6559827"/>
          </a:xfrm>
        </p:grpSpPr>
        <p:pic>
          <p:nvPicPr>
            <p:cNvPr id="4" name="Imagem 3">
              <a:extLst>
                <a:ext uri="{FF2B5EF4-FFF2-40B4-BE49-F238E27FC236}">
                  <a16:creationId xmlns:a16="http://schemas.microsoft.com/office/drawing/2014/main" id="{12DFADE9-1099-41A0-B1D8-E3B853FF042C}"/>
                </a:ext>
              </a:extLst>
            </p:cNvPr>
            <p:cNvPicPr>
              <a:picLocks noChangeAspect="1"/>
            </p:cNvPicPr>
            <p:nvPr/>
          </p:nvPicPr>
          <p:blipFill>
            <a:blip r:embed="rId2"/>
            <a:stretch>
              <a:fillRect/>
            </a:stretch>
          </p:blipFill>
          <p:spPr>
            <a:xfrm>
              <a:off x="1" y="185530"/>
              <a:ext cx="12192000" cy="6559827"/>
            </a:xfrm>
            <a:prstGeom prst="rect">
              <a:avLst/>
            </a:prstGeom>
          </p:spPr>
        </p:pic>
        <p:sp>
          <p:nvSpPr>
            <p:cNvPr id="5" name="CaixaDeTexto 4">
              <a:extLst>
                <a:ext uri="{FF2B5EF4-FFF2-40B4-BE49-F238E27FC236}">
                  <a16:creationId xmlns:a16="http://schemas.microsoft.com/office/drawing/2014/main" id="{64BCEA31-4E99-431E-B5D0-E41EF72C7088}"/>
                </a:ext>
              </a:extLst>
            </p:cNvPr>
            <p:cNvSpPr txBox="1"/>
            <p:nvPr/>
          </p:nvSpPr>
          <p:spPr>
            <a:xfrm>
              <a:off x="10628245" y="1033674"/>
              <a:ext cx="1404729" cy="646331"/>
            </a:xfrm>
            <a:prstGeom prst="rect">
              <a:avLst/>
            </a:prstGeom>
            <a:solidFill>
              <a:schemeClr val="accent6">
                <a:lumMod val="20000"/>
                <a:lumOff val="80000"/>
              </a:schemeClr>
            </a:solidFill>
            <a:ln>
              <a:solidFill>
                <a:srgbClr val="002060"/>
              </a:solidFill>
            </a:ln>
          </p:spPr>
          <p:txBody>
            <a:bodyPr wrap="square" rtlCol="0">
              <a:spAutoFit/>
            </a:bodyPr>
            <a:lstStyle/>
            <a:p>
              <a:pPr algn="ctr"/>
              <a:r>
                <a:rPr lang="pt-BR" b="1" dirty="0">
                  <a:solidFill>
                    <a:srgbClr val="002060"/>
                  </a:solidFill>
                </a:rPr>
                <a:t>84º entre     </a:t>
              </a:r>
            </a:p>
            <a:p>
              <a:pPr algn="ctr"/>
              <a:r>
                <a:rPr lang="pt-BR" b="1" dirty="0">
                  <a:solidFill>
                    <a:srgbClr val="002060"/>
                  </a:solidFill>
                </a:rPr>
                <a:t>189 países</a:t>
              </a:r>
            </a:p>
          </p:txBody>
        </p:sp>
        <p:sp>
          <p:nvSpPr>
            <p:cNvPr id="7" name="CaixaDeTexto 6">
              <a:extLst>
                <a:ext uri="{FF2B5EF4-FFF2-40B4-BE49-F238E27FC236}">
                  <a16:creationId xmlns:a16="http://schemas.microsoft.com/office/drawing/2014/main" id="{D182D7D3-B117-44E4-8B05-6B73B99FF5AA}"/>
                </a:ext>
              </a:extLst>
            </p:cNvPr>
            <p:cNvSpPr txBox="1"/>
            <p:nvPr/>
          </p:nvSpPr>
          <p:spPr>
            <a:xfrm>
              <a:off x="3790120" y="1167057"/>
              <a:ext cx="6543260" cy="400110"/>
            </a:xfrm>
            <a:prstGeom prst="rect">
              <a:avLst/>
            </a:prstGeom>
            <a:solidFill>
              <a:schemeClr val="accent6">
                <a:lumMod val="20000"/>
                <a:lumOff val="80000"/>
              </a:schemeClr>
            </a:solidFill>
            <a:ln>
              <a:solidFill>
                <a:srgbClr val="002060"/>
              </a:solidFill>
            </a:ln>
          </p:spPr>
          <p:txBody>
            <a:bodyPr wrap="square">
              <a:spAutoFit/>
            </a:bodyPr>
            <a:lstStyle/>
            <a:p>
              <a:pPr algn="just"/>
              <a:r>
                <a:rPr lang="pt-BR" sz="2000" b="0" i="0" dirty="0">
                  <a:solidFill>
                    <a:srgbClr val="002060"/>
                  </a:solidFill>
                  <a:effectLst/>
                  <a:latin typeface="Arial" panose="020B0604020202020204" pitchFamily="34" charset="0"/>
                  <a:cs typeface="Arial" panose="020B0604020202020204" pitchFamily="34" charset="0"/>
                </a:rPr>
                <a:t>O País é considerado de alto desenvolvimento humano</a:t>
              </a:r>
            </a:p>
          </p:txBody>
        </p:sp>
        <p:cxnSp>
          <p:nvCxnSpPr>
            <p:cNvPr id="9" name="Conector de Seta Reta 8">
              <a:extLst>
                <a:ext uri="{FF2B5EF4-FFF2-40B4-BE49-F238E27FC236}">
                  <a16:creationId xmlns:a16="http://schemas.microsoft.com/office/drawing/2014/main" id="{87C9E463-C032-431C-9AF0-4A48046B8BC1}"/>
                </a:ext>
              </a:extLst>
            </p:cNvPr>
            <p:cNvCxnSpPr>
              <a:cxnSpLocks/>
            </p:cNvCxnSpPr>
            <p:nvPr/>
          </p:nvCxnSpPr>
          <p:spPr>
            <a:xfrm flipH="1">
              <a:off x="10333381" y="1365837"/>
              <a:ext cx="29486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EA7156AB-775E-43C2-B6A9-C1BF85EB0124}"/>
                </a:ext>
              </a:extLst>
            </p:cNvPr>
            <p:cNvCxnSpPr>
              <a:cxnSpLocks/>
            </p:cNvCxnSpPr>
            <p:nvPr/>
          </p:nvCxnSpPr>
          <p:spPr>
            <a:xfrm>
              <a:off x="11363738" y="1690514"/>
              <a:ext cx="0" cy="161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52617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BD69B98B-5459-45D3-A2B8-277B8B7CB5DE}"/>
              </a:ext>
            </a:extLst>
          </p:cNvPr>
          <p:cNvSpPr txBox="1"/>
          <p:nvPr/>
        </p:nvSpPr>
        <p:spPr>
          <a:xfrm>
            <a:off x="251790" y="744791"/>
            <a:ext cx="11767931" cy="5724644"/>
          </a:xfrm>
          <a:prstGeom prst="rect">
            <a:avLst/>
          </a:prstGeom>
          <a:noFill/>
        </p:spPr>
        <p:txBody>
          <a:bodyPr wrap="square">
            <a:spAutoFit/>
          </a:bodyPr>
          <a:lstStyle/>
          <a:p>
            <a:pPr marL="342900" indent="-342900" algn="just">
              <a:buFont typeface="Wingdings" panose="05000000000000000000" pitchFamily="2" charset="2"/>
              <a:buChar char="§"/>
            </a:pPr>
            <a:r>
              <a:rPr lang="pt-BR" sz="3000" b="1" dirty="0">
                <a:solidFill>
                  <a:srgbClr val="000000"/>
                </a:solidFill>
                <a:latin typeface="Arial" panose="020B0604020202020204" pitchFamily="34" charset="0"/>
                <a:cs typeface="Arial" panose="020B0604020202020204" pitchFamily="34" charset="0"/>
              </a:rPr>
              <a:t>Todos já devem ter visto gráficos em livros de economia com escala logarítmica.</a:t>
            </a:r>
          </a:p>
          <a:p>
            <a:pPr marL="342900" indent="-342900" algn="just">
              <a:buFont typeface="Wingdings" panose="05000000000000000000" pitchFamily="2" charset="2"/>
              <a:buChar char="§"/>
            </a:pPr>
            <a:r>
              <a:rPr lang="pt-BR" sz="3000" dirty="0">
                <a:solidFill>
                  <a:srgbClr val="000000"/>
                </a:solidFill>
                <a:latin typeface="Arial" panose="020B0604020202020204" pitchFamily="34" charset="0"/>
                <a:cs typeface="Arial" panose="020B0604020202020204" pitchFamily="34" charset="0"/>
              </a:rPr>
              <a:t>A</a:t>
            </a:r>
            <a:r>
              <a:rPr lang="pt-BR" sz="3000" b="0" i="0" dirty="0">
                <a:solidFill>
                  <a:srgbClr val="000000"/>
                </a:solidFill>
                <a:effectLst/>
                <a:latin typeface="Arial" panose="020B0604020202020204" pitchFamily="34" charset="0"/>
                <a:cs typeface="Arial" panose="020B0604020202020204" pitchFamily="34" charset="0"/>
              </a:rPr>
              <a:t> utilização da escala logarítmica (log natural) é bastante popular em Economia e em outras áreas de conhecimento.</a:t>
            </a:r>
            <a:endParaRPr lang="pt-BR" sz="3000" dirty="0">
              <a:solidFill>
                <a:srgbClr val="000000"/>
              </a:solidFill>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r>
              <a:rPr lang="pt-BR" sz="3000" dirty="0">
                <a:solidFill>
                  <a:srgbClr val="000000"/>
                </a:solidFill>
                <a:latin typeface="Arial" panose="020B0604020202020204" pitchFamily="34" charset="0"/>
                <a:cs typeface="Arial" panose="020B0604020202020204" pitchFamily="34" charset="0"/>
              </a:rPr>
              <a:t>Primeiramente, note que o p</a:t>
            </a:r>
            <a:r>
              <a:rPr lang="pt-BR" sz="3000" b="0" i="0" dirty="0">
                <a:solidFill>
                  <a:srgbClr val="000000"/>
                </a:solidFill>
                <a:effectLst/>
                <a:latin typeface="Arial" panose="020B0604020202020204" pitchFamily="34" charset="0"/>
                <a:cs typeface="Arial" panose="020B0604020202020204" pitchFamily="34" charset="0"/>
              </a:rPr>
              <a:t>rocedimento simples de ser implementado: até o Excel faz isso !</a:t>
            </a:r>
          </a:p>
          <a:p>
            <a:pPr marL="800100" lvl="1" indent="-342900" algn="just">
              <a:buFont typeface="Wingdings" panose="05000000000000000000" pitchFamily="2" charset="2"/>
              <a:buChar char="§"/>
            </a:pPr>
            <a:endParaRPr lang="pt-BR" sz="600" dirty="0">
              <a:solidFill>
                <a:srgbClr val="00000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3000" b="0" i="0" dirty="0">
                <a:solidFill>
                  <a:srgbClr val="000000"/>
                </a:solidFill>
                <a:effectLst/>
                <a:latin typeface="Arial" panose="020B0604020202020204" pitchFamily="34" charset="0"/>
                <a:cs typeface="Arial" panose="020B0604020202020204" pitchFamily="34" charset="0"/>
              </a:rPr>
              <a:t>Mas por qual razão fazer isso ? </a:t>
            </a:r>
            <a:r>
              <a:rPr lang="pt-BR" sz="3000" dirty="0">
                <a:solidFill>
                  <a:srgbClr val="000000"/>
                </a:solidFill>
                <a:latin typeface="Arial" panose="020B0604020202020204" pitchFamily="34" charset="0"/>
                <a:cs typeface="Arial" panose="020B0604020202020204" pitchFamily="34" charset="0"/>
              </a:rPr>
              <a:t>É p</a:t>
            </a:r>
            <a:r>
              <a:rPr lang="pt-BR" sz="3000" b="0" i="0" dirty="0">
                <a:solidFill>
                  <a:srgbClr val="000000"/>
                </a:solidFill>
                <a:effectLst/>
                <a:latin typeface="Arial" panose="020B0604020202020204" pitchFamily="34" charset="0"/>
                <a:cs typeface="Arial" panose="020B0604020202020204" pitchFamily="34" charset="0"/>
              </a:rPr>
              <a:t>articularmente útil para variáveis que possuem uma tendência de crescimento, como</a:t>
            </a:r>
            <a:r>
              <a:rPr lang="pt-BR" sz="3000" dirty="0">
                <a:solidFill>
                  <a:srgbClr val="000000"/>
                </a:solidFill>
                <a:latin typeface="Arial" panose="020B0604020202020204" pitchFamily="34" charset="0"/>
                <a:cs typeface="Arial" panose="020B0604020202020204" pitchFamily="34" charset="0"/>
              </a:rPr>
              <a:t> </a:t>
            </a:r>
            <a:r>
              <a:rPr lang="pt-BR" sz="3000" b="0" i="0" dirty="0">
                <a:solidFill>
                  <a:srgbClr val="000000"/>
                </a:solidFill>
                <a:effectLst/>
                <a:latin typeface="Arial" panose="020B0604020202020204" pitchFamily="34" charset="0"/>
                <a:cs typeface="Arial" panose="020B0604020202020204" pitchFamily="34" charset="0"/>
              </a:rPr>
              <a:t>PIB, preços, população</a:t>
            </a:r>
            <a:r>
              <a:rPr lang="pt-BR" sz="3000" dirty="0">
                <a:solidFill>
                  <a:srgbClr val="000000"/>
                </a:solidFill>
                <a:latin typeface="Arial" panose="020B0604020202020204" pitchFamily="34" charset="0"/>
                <a:cs typeface="Arial" panose="020B0604020202020204" pitchFamily="34" charset="0"/>
              </a:rPr>
              <a:t>,... (</a:t>
            </a:r>
            <a:r>
              <a:rPr lang="pt-BR" sz="3000" b="0" i="0" dirty="0">
                <a:solidFill>
                  <a:srgbClr val="000000"/>
                </a:solidFill>
                <a:effectLst/>
                <a:latin typeface="Arial" panose="020B0604020202020204" pitchFamily="34" charset="0"/>
                <a:cs typeface="Arial" panose="020B0604020202020204" pitchFamily="34" charset="0"/>
              </a:rPr>
              <a:t>Não utilizar para razões como C/Y, I/Y, taxas de juros e outras variáveis)</a:t>
            </a:r>
            <a:endParaRPr lang="pt-BR" sz="3000" dirty="0">
              <a:solidFill>
                <a:srgbClr val="000000"/>
              </a:solidFill>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r>
              <a:rPr lang="pt-BR" sz="3000" b="0" i="0" dirty="0">
                <a:solidFill>
                  <a:srgbClr val="000000"/>
                </a:solidFill>
                <a:effectLst/>
                <a:latin typeface="Arial" panose="020B0604020202020204" pitchFamily="34" charset="0"/>
                <a:cs typeface="Arial" panose="020B0604020202020204" pitchFamily="34" charset="0"/>
              </a:rPr>
              <a:t>Há pelos menos duas vantagens: a primeira vale para qualquer log e  a segunda vale somente para o log natural.</a:t>
            </a:r>
          </a:p>
        </p:txBody>
      </p:sp>
      <p:sp>
        <p:nvSpPr>
          <p:cNvPr id="6" name="Rectangle 2">
            <a:extLst>
              <a:ext uri="{FF2B5EF4-FFF2-40B4-BE49-F238E27FC236}">
                <a16:creationId xmlns:a16="http://schemas.microsoft.com/office/drawing/2014/main" id="{AD15C8BF-87C4-4034-B639-679A3BFDF654}"/>
              </a:ext>
            </a:extLst>
          </p:cNvPr>
          <p:cNvSpPr>
            <a:spLocks noGrp="1" noChangeArrowheads="1"/>
          </p:cNvSpPr>
          <p:nvPr>
            <p:ph type="title"/>
          </p:nvPr>
        </p:nvSpPr>
        <p:spPr bwMode="auto">
          <a:xfrm>
            <a:off x="251791" y="-139280"/>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4200" b="1" dirty="0">
                <a:solidFill>
                  <a:srgbClr val="000000"/>
                </a:solidFill>
                <a:effectLst/>
                <a:latin typeface="Arial" panose="020B0604020202020204" pitchFamily="34" charset="0"/>
                <a:cs typeface="Arial" panose="020B0604020202020204" pitchFamily="34" charset="0"/>
              </a:rPr>
              <a:t>Gráficos e Escala Logarítmica</a:t>
            </a:r>
          </a:p>
        </p:txBody>
      </p:sp>
    </p:spTree>
    <p:extLst>
      <p:ext uri="{BB962C8B-B14F-4D97-AF65-F5344CB8AC3E}">
        <p14:creationId xmlns:p14="http://schemas.microsoft.com/office/powerpoint/2010/main" val="335767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73A6CE6-D44B-48A3-B108-6B0A25B539C0}"/>
              </a:ext>
            </a:extLst>
          </p:cNvPr>
          <p:cNvSpPr txBox="1"/>
          <p:nvPr/>
        </p:nvSpPr>
        <p:spPr>
          <a:xfrm>
            <a:off x="251790" y="744791"/>
            <a:ext cx="11767931" cy="5463034"/>
          </a:xfrm>
          <a:prstGeom prst="rect">
            <a:avLst/>
          </a:prstGeom>
          <a:noFill/>
        </p:spPr>
        <p:txBody>
          <a:bodyPr wrap="square">
            <a:spAutoFit/>
          </a:bodyPr>
          <a:lstStyle/>
          <a:p>
            <a:pPr marL="400050" indent="-400050" algn="just">
              <a:buAutoNum type="romanLcParenR"/>
            </a:pPr>
            <a:r>
              <a:rPr lang="pt-BR" sz="3000" b="0" i="0" dirty="0">
                <a:solidFill>
                  <a:srgbClr val="000000"/>
                </a:solidFill>
                <a:effectLst/>
                <a:latin typeface="Arial" panose="020B0604020202020204" pitchFamily="34" charset="0"/>
                <a:cs typeface="Arial" panose="020B0604020202020204" pitchFamily="34" charset="0"/>
              </a:rPr>
              <a:t>Converte-se uma relação exponencial em uma relação linear. </a:t>
            </a:r>
            <a:br>
              <a:rPr lang="pt-BR" sz="3000" b="0" i="0" dirty="0">
                <a:solidFill>
                  <a:srgbClr val="000000"/>
                </a:solidFill>
                <a:effectLst/>
                <a:latin typeface="Arial" panose="020B0604020202020204" pitchFamily="34" charset="0"/>
                <a:cs typeface="Arial" panose="020B0604020202020204" pitchFamily="34" charset="0"/>
              </a:rPr>
            </a:br>
            <a:endParaRPr lang="pt-BR" sz="3000" b="0" i="0" dirty="0">
              <a:solidFill>
                <a:srgbClr val="000000"/>
              </a:solidFill>
              <a:effectLst/>
              <a:latin typeface="Arial" panose="020B0604020202020204" pitchFamily="34" charset="0"/>
              <a:cs typeface="Arial" panose="020B0604020202020204" pitchFamily="34" charset="0"/>
            </a:endParaRPr>
          </a:p>
          <a:p>
            <a:pPr marL="400050" indent="-400050" algn="just">
              <a:buAutoNum type="romanLcParenR"/>
            </a:pPr>
            <a:endParaRPr lang="pt-BR" sz="3000" dirty="0">
              <a:solidFill>
                <a:srgbClr val="000000"/>
              </a:solidFill>
              <a:latin typeface="Arial" panose="020B0604020202020204" pitchFamily="34" charset="0"/>
              <a:cs typeface="Arial" panose="020B0604020202020204" pitchFamily="34" charset="0"/>
            </a:endParaRPr>
          </a:p>
          <a:p>
            <a:pPr marL="400050" indent="-400050" algn="just">
              <a:buAutoNum type="romanLcParenR"/>
            </a:pPr>
            <a:endParaRPr lang="pt-BR" sz="900" dirty="0">
              <a:solidFill>
                <a:srgbClr val="000000"/>
              </a:solidFill>
              <a:latin typeface="Arial" panose="020B0604020202020204" pitchFamily="34" charset="0"/>
              <a:cs typeface="Arial" panose="020B0604020202020204" pitchFamily="34" charset="0"/>
            </a:endParaRPr>
          </a:p>
          <a:p>
            <a:pPr marL="400050" indent="-400050" algn="just">
              <a:buAutoNum type="romanLcParenR"/>
            </a:pPr>
            <a:r>
              <a:rPr lang="pt-BR" sz="3000" b="0" i="0" dirty="0">
                <a:solidFill>
                  <a:srgbClr val="000000"/>
                </a:solidFill>
                <a:effectLst/>
                <a:latin typeface="Arial" panose="020B0604020202020204" pitchFamily="34" charset="0"/>
                <a:cs typeface="Arial" panose="020B0604020202020204" pitchFamily="34" charset="0"/>
              </a:rPr>
              <a:t>Existe uma relação entre a variação do logaritmo natural e a taxa de crescimento. De fato, para pequenas variações:</a:t>
            </a:r>
            <a:endParaRPr lang="pt-BR" sz="3000" dirty="0">
              <a:latin typeface="Arial" panose="020B0604020202020204" pitchFamily="34" charset="0"/>
              <a:cs typeface="Arial" panose="020B0604020202020204" pitchFamily="34" charset="0"/>
            </a:endParaRPr>
          </a:p>
          <a:p>
            <a:pPr marL="400050" indent="-400050" algn="just">
              <a:buAutoNum type="romanLcParenR"/>
            </a:pPr>
            <a:endParaRPr lang="pt-BR" sz="3000" dirty="0">
              <a:latin typeface="Arial" panose="020B0604020202020204" pitchFamily="34" charset="0"/>
              <a:cs typeface="Arial" panose="020B0604020202020204" pitchFamily="34" charset="0"/>
            </a:endParaRPr>
          </a:p>
          <a:p>
            <a:pPr marL="400050" indent="-400050" algn="just">
              <a:buAutoNum type="romanLcParenR"/>
            </a:pPr>
            <a:endParaRPr lang="pt-BR" sz="4400" dirty="0">
              <a:latin typeface="Arial" panose="020B0604020202020204" pitchFamily="34" charset="0"/>
              <a:cs typeface="Arial" panose="020B0604020202020204" pitchFamily="34" charset="0"/>
            </a:endParaRPr>
          </a:p>
          <a:p>
            <a:pPr marL="400050" indent="-400050" algn="just">
              <a:buAutoNum type="romanLcParenR"/>
            </a:pPr>
            <a:endParaRPr lang="pt-BR" sz="30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pt-BR" sz="3000" b="0" i="0" dirty="0">
                <a:solidFill>
                  <a:srgbClr val="000000"/>
                </a:solidFill>
                <a:effectLst/>
                <a:latin typeface="Arial" panose="020B0604020202020204" pitchFamily="34" charset="0"/>
                <a:cs typeface="Arial" panose="020B0604020202020204" pitchFamily="34" charset="0"/>
              </a:rPr>
              <a:t>Consequentemente, o eixo vertical pode ser facilmente utilizado para mensurar variações relativas.</a:t>
            </a:r>
          </a:p>
          <a:p>
            <a:pPr marL="914400" lvl="1" indent="-457200" algn="just">
              <a:buFont typeface="Wingdings" panose="05000000000000000000" pitchFamily="2" charset="2"/>
              <a:buChar char="§"/>
            </a:pPr>
            <a:r>
              <a:rPr lang="pt-BR" sz="2600" dirty="0">
                <a:solidFill>
                  <a:srgbClr val="000000"/>
                </a:solidFill>
                <a:latin typeface="Arial" panose="020B0604020202020204" pitchFamily="34" charset="0"/>
                <a:cs typeface="Arial" panose="020B0604020202020204" pitchFamily="34" charset="0"/>
              </a:rPr>
              <a:t>A maior inclinação da série mostra uma taxa de crescimento maior.</a:t>
            </a:r>
            <a:r>
              <a:rPr lang="pt-BR" sz="2600" dirty="0">
                <a:latin typeface="Arial" panose="020B0604020202020204" pitchFamily="34" charset="0"/>
                <a:cs typeface="Arial" panose="020B0604020202020204" pitchFamily="34" charset="0"/>
              </a:rPr>
              <a:t> </a:t>
            </a:r>
          </a:p>
        </p:txBody>
      </p:sp>
      <p:graphicFrame>
        <p:nvGraphicFramePr>
          <p:cNvPr id="5" name="Objeto 3">
            <a:extLst>
              <a:ext uri="{FF2B5EF4-FFF2-40B4-BE49-F238E27FC236}">
                <a16:creationId xmlns:a16="http://schemas.microsoft.com/office/drawing/2014/main" id="{6E51E522-4761-4A35-82D2-B9082E9ADE5D}"/>
              </a:ext>
            </a:extLst>
          </p:cNvPr>
          <p:cNvGraphicFramePr>
            <a:graphicFrameLocks noChangeAspect="1"/>
          </p:cNvGraphicFramePr>
          <p:nvPr>
            <p:extLst>
              <p:ext uri="{D42A27DB-BD31-4B8C-83A1-F6EECF244321}">
                <p14:modId xmlns:p14="http://schemas.microsoft.com/office/powerpoint/2010/main" val="826504990"/>
              </p:ext>
            </p:extLst>
          </p:nvPr>
        </p:nvGraphicFramePr>
        <p:xfrm>
          <a:off x="822943" y="1374315"/>
          <a:ext cx="5935663" cy="657225"/>
        </p:xfrm>
        <a:graphic>
          <a:graphicData uri="http://schemas.openxmlformats.org/presentationml/2006/ole">
            <mc:AlternateContent xmlns:mc="http://schemas.openxmlformats.org/markup-compatibility/2006">
              <mc:Choice xmlns:v="urn:schemas-microsoft-com:vml" Requires="v">
                <p:oleObj name="Equation" r:id="rId2" imgW="1904760" imgH="228600" progId="Equation.DSMT4">
                  <p:embed/>
                </p:oleObj>
              </mc:Choice>
              <mc:Fallback>
                <p:oleObj name="Equation" r:id="rId2" imgW="1904760" imgH="228600" progId="Equation.DSMT4">
                  <p:embed/>
                  <p:pic>
                    <p:nvPicPr>
                      <p:cNvPr id="8" name="Objeto 3">
                        <a:extLst>
                          <a:ext uri="{FF2B5EF4-FFF2-40B4-BE49-F238E27FC236}">
                            <a16:creationId xmlns:a16="http://schemas.microsoft.com/office/drawing/2014/main" id="{D7775D6E-4EF5-4B8C-A9A5-C3C866D28CFB}"/>
                          </a:ext>
                        </a:extLst>
                      </p:cNvPr>
                      <p:cNvPicPr>
                        <a:picLocks noChangeAspect="1" noChangeArrowheads="1"/>
                      </p:cNvPicPr>
                      <p:nvPr/>
                    </p:nvPicPr>
                    <p:blipFill>
                      <a:blip r:embed="rId3"/>
                      <a:srcRect/>
                      <a:stretch>
                        <a:fillRect/>
                      </a:stretch>
                    </p:blipFill>
                    <p:spPr bwMode="auto">
                      <a:xfrm>
                        <a:off x="822943" y="1374315"/>
                        <a:ext cx="5935663" cy="657225"/>
                      </a:xfrm>
                      <a:prstGeom prst="rect">
                        <a:avLst/>
                      </a:prstGeom>
                      <a:noFill/>
                      <a:ln>
                        <a:solidFill>
                          <a:schemeClr val="tx1"/>
                        </a:solidFill>
                      </a:ln>
                    </p:spPr>
                  </p:pic>
                </p:oleObj>
              </mc:Fallback>
            </mc:AlternateContent>
          </a:graphicData>
        </a:graphic>
      </p:graphicFrame>
      <p:graphicFrame>
        <p:nvGraphicFramePr>
          <p:cNvPr id="6" name="Objeto 3">
            <a:extLst>
              <a:ext uri="{FF2B5EF4-FFF2-40B4-BE49-F238E27FC236}">
                <a16:creationId xmlns:a16="http://schemas.microsoft.com/office/drawing/2014/main" id="{CB1E2990-9E24-4457-A89E-A6B959D2EA28}"/>
              </a:ext>
            </a:extLst>
          </p:cNvPr>
          <p:cNvGraphicFramePr>
            <a:graphicFrameLocks noChangeAspect="1"/>
          </p:cNvGraphicFramePr>
          <p:nvPr>
            <p:extLst>
              <p:ext uri="{D42A27DB-BD31-4B8C-83A1-F6EECF244321}">
                <p14:modId xmlns:p14="http://schemas.microsoft.com/office/powerpoint/2010/main" val="910439082"/>
              </p:ext>
            </p:extLst>
          </p:nvPr>
        </p:nvGraphicFramePr>
        <p:xfrm>
          <a:off x="822943" y="3302063"/>
          <a:ext cx="8389937" cy="1241425"/>
        </p:xfrm>
        <a:graphic>
          <a:graphicData uri="http://schemas.openxmlformats.org/presentationml/2006/ole">
            <mc:AlternateContent xmlns:mc="http://schemas.openxmlformats.org/markup-compatibility/2006">
              <mc:Choice xmlns:v="urn:schemas-microsoft-com:vml" Requires="v">
                <p:oleObj name="Equation" r:id="rId4" imgW="2692080" imgH="431640" progId="Equation.DSMT4">
                  <p:embed/>
                </p:oleObj>
              </mc:Choice>
              <mc:Fallback>
                <p:oleObj name="Equation" r:id="rId4" imgW="2692080" imgH="431640" progId="Equation.DSMT4">
                  <p:embed/>
                  <p:pic>
                    <p:nvPicPr>
                      <p:cNvPr id="9" name="Objeto 3">
                        <a:extLst>
                          <a:ext uri="{FF2B5EF4-FFF2-40B4-BE49-F238E27FC236}">
                            <a16:creationId xmlns:a16="http://schemas.microsoft.com/office/drawing/2014/main" id="{31DCE05C-879F-47ED-87CE-C080624E793C}"/>
                          </a:ext>
                        </a:extLst>
                      </p:cNvPr>
                      <p:cNvPicPr>
                        <a:picLocks noChangeAspect="1" noChangeArrowheads="1"/>
                      </p:cNvPicPr>
                      <p:nvPr/>
                    </p:nvPicPr>
                    <p:blipFill>
                      <a:blip r:embed="rId5"/>
                      <a:srcRect/>
                      <a:stretch>
                        <a:fillRect/>
                      </a:stretch>
                    </p:blipFill>
                    <p:spPr bwMode="auto">
                      <a:xfrm>
                        <a:off x="822943" y="3302063"/>
                        <a:ext cx="8389937" cy="1241425"/>
                      </a:xfrm>
                      <a:prstGeom prst="rect">
                        <a:avLst/>
                      </a:prstGeom>
                      <a:noFill/>
                      <a:ln>
                        <a:solidFill>
                          <a:schemeClr val="tx1"/>
                        </a:solidFill>
                      </a:ln>
                    </p:spPr>
                  </p:pic>
                </p:oleObj>
              </mc:Fallback>
            </mc:AlternateContent>
          </a:graphicData>
        </a:graphic>
      </p:graphicFrame>
      <p:sp>
        <p:nvSpPr>
          <p:cNvPr id="7" name="Rectangle 2">
            <a:extLst>
              <a:ext uri="{FF2B5EF4-FFF2-40B4-BE49-F238E27FC236}">
                <a16:creationId xmlns:a16="http://schemas.microsoft.com/office/drawing/2014/main" id="{890CEC59-9909-4748-8B05-6504E6435355}"/>
              </a:ext>
            </a:extLst>
          </p:cNvPr>
          <p:cNvSpPr>
            <a:spLocks noGrp="1" noChangeArrowheads="1"/>
          </p:cNvSpPr>
          <p:nvPr>
            <p:ph type="title"/>
          </p:nvPr>
        </p:nvSpPr>
        <p:spPr bwMode="auto">
          <a:xfrm>
            <a:off x="251791" y="-139280"/>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4200" b="1" dirty="0">
                <a:solidFill>
                  <a:srgbClr val="000000"/>
                </a:solidFill>
                <a:effectLst/>
                <a:latin typeface="Arial" panose="020B0604020202020204" pitchFamily="34" charset="0"/>
                <a:cs typeface="Arial" panose="020B0604020202020204" pitchFamily="34" charset="0"/>
              </a:rPr>
              <a:t>Gráficos e Escala Logarítmica</a:t>
            </a:r>
          </a:p>
        </p:txBody>
      </p:sp>
    </p:spTree>
    <p:extLst>
      <p:ext uri="{BB962C8B-B14F-4D97-AF65-F5344CB8AC3E}">
        <p14:creationId xmlns:p14="http://schemas.microsoft.com/office/powerpoint/2010/main" val="74269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ço Reservado para Conteúdo 2">
            <a:extLst>
              <a:ext uri="{FF2B5EF4-FFF2-40B4-BE49-F238E27FC236}">
                <a16:creationId xmlns:a16="http://schemas.microsoft.com/office/drawing/2014/main" id="{C21F4924-17E9-48DE-A570-10548A50281D}"/>
              </a:ext>
            </a:extLst>
          </p:cNvPr>
          <p:cNvSpPr>
            <a:spLocks noGrp="1"/>
          </p:cNvSpPr>
          <p:nvPr>
            <p:ph idx="1"/>
          </p:nvPr>
        </p:nvSpPr>
        <p:spPr bwMode="auto">
          <a:xfrm>
            <a:off x="335360" y="200136"/>
            <a:ext cx="11449271" cy="766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buClrTx/>
              <a:buFont typeface="Wingdings" panose="05000000000000000000" pitchFamily="2" charset="2"/>
              <a:buChar char="§"/>
            </a:pPr>
            <a:r>
              <a:rPr lang="pt-BR" altLang="en-US" sz="3200" dirty="0">
                <a:solidFill>
                  <a:srgbClr val="000000"/>
                </a:solidFill>
                <a:latin typeface="Calibri" panose="020F0502020204030204" pitchFamily="34" charset="0"/>
              </a:rPr>
              <a:t>Comportamento da variável </a:t>
            </a:r>
            <a:r>
              <a:rPr lang="pt-BR" altLang="en-US" sz="3200" i="1" dirty="0">
                <a:solidFill>
                  <a:srgbClr val="000000"/>
                </a:solidFill>
                <a:latin typeface="Calibri" panose="020F0502020204030204" pitchFamily="34" charset="0"/>
              </a:rPr>
              <a:t>y</a:t>
            </a:r>
            <a:r>
              <a:rPr lang="pt-BR" altLang="en-US" sz="3200" dirty="0">
                <a:solidFill>
                  <a:srgbClr val="000000"/>
                </a:solidFill>
                <a:latin typeface="Calibri" panose="020F0502020204030204" pitchFamily="34" charset="0"/>
              </a:rPr>
              <a:t>, crescendo à taxa </a:t>
            </a:r>
            <a:r>
              <a:rPr lang="pt-BR" altLang="en-US" sz="3200" i="1" dirty="0">
                <a:solidFill>
                  <a:srgbClr val="000000"/>
                </a:solidFill>
                <a:latin typeface="Calibri" panose="020F0502020204030204" pitchFamily="34" charset="0"/>
              </a:rPr>
              <a:t>r</a:t>
            </a:r>
            <a:r>
              <a:rPr lang="pt-BR" altLang="en-US" sz="3200" dirty="0">
                <a:solidFill>
                  <a:srgbClr val="000000"/>
                </a:solidFill>
                <a:latin typeface="Calibri" panose="020F0502020204030204" pitchFamily="34" charset="0"/>
              </a:rPr>
              <a:t> :                       . </a:t>
            </a:r>
          </a:p>
        </p:txBody>
      </p:sp>
      <p:graphicFrame>
        <p:nvGraphicFramePr>
          <p:cNvPr id="25" name="Objeto 3">
            <a:extLst>
              <a:ext uri="{FF2B5EF4-FFF2-40B4-BE49-F238E27FC236}">
                <a16:creationId xmlns:a16="http://schemas.microsoft.com/office/drawing/2014/main" id="{383A9F0F-CC20-4A1F-BDF4-2267B301BE3F}"/>
              </a:ext>
            </a:extLst>
          </p:cNvPr>
          <p:cNvGraphicFramePr>
            <a:graphicFrameLocks noChangeAspect="1"/>
          </p:cNvGraphicFramePr>
          <p:nvPr>
            <p:extLst>
              <p:ext uri="{D42A27DB-BD31-4B8C-83A1-F6EECF244321}">
                <p14:modId xmlns:p14="http://schemas.microsoft.com/office/powerpoint/2010/main" val="406872846"/>
              </p:ext>
            </p:extLst>
          </p:nvPr>
        </p:nvGraphicFramePr>
        <p:xfrm>
          <a:off x="9204002" y="128128"/>
          <a:ext cx="1860550" cy="694134"/>
        </p:xfrm>
        <a:graphic>
          <a:graphicData uri="http://schemas.openxmlformats.org/presentationml/2006/ole">
            <mc:AlternateContent xmlns:mc="http://schemas.openxmlformats.org/markup-compatibility/2006">
              <mc:Choice xmlns:v="urn:schemas-microsoft-com:vml" Requires="v">
                <p:oleObj name="Equation" r:id="rId2" imgW="596880" imgH="241200" progId="Equation.DSMT4">
                  <p:embed/>
                </p:oleObj>
              </mc:Choice>
              <mc:Fallback>
                <p:oleObj name="Equation" r:id="rId2" imgW="596880" imgH="241200" progId="Equation.DSMT4">
                  <p:embed/>
                  <p:pic>
                    <p:nvPicPr>
                      <p:cNvPr id="11267" name="Objeto 3"/>
                      <p:cNvPicPr>
                        <a:picLocks noChangeAspect="1" noChangeArrowheads="1"/>
                      </p:cNvPicPr>
                      <p:nvPr/>
                    </p:nvPicPr>
                    <p:blipFill>
                      <a:blip r:embed="rId3"/>
                      <a:srcRect/>
                      <a:stretch>
                        <a:fillRect/>
                      </a:stretch>
                    </p:blipFill>
                    <p:spPr bwMode="auto">
                      <a:xfrm>
                        <a:off x="9204002" y="128128"/>
                        <a:ext cx="1860550" cy="694134"/>
                      </a:xfrm>
                      <a:prstGeom prst="rect">
                        <a:avLst/>
                      </a:prstGeom>
                      <a:noFill/>
                      <a:ln>
                        <a:noFill/>
                      </a:ln>
                    </p:spPr>
                  </p:pic>
                </p:oleObj>
              </mc:Fallback>
            </mc:AlternateContent>
          </a:graphicData>
        </a:graphic>
      </p:graphicFrame>
      <p:pic>
        <p:nvPicPr>
          <p:cNvPr id="26" name="Imagem 6">
            <a:extLst>
              <a:ext uri="{FF2B5EF4-FFF2-40B4-BE49-F238E27FC236}">
                <a16:creationId xmlns:a16="http://schemas.microsoft.com/office/drawing/2014/main" id="{F398C149-DE4A-408C-A628-9C7813A686E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3511" y="829208"/>
            <a:ext cx="8064897" cy="475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aixaDeTexto 1">
            <a:extLst>
              <a:ext uri="{FF2B5EF4-FFF2-40B4-BE49-F238E27FC236}">
                <a16:creationId xmlns:a16="http://schemas.microsoft.com/office/drawing/2014/main" id="{745069C8-7B34-4879-81ED-D49D3C096C6A}"/>
              </a:ext>
            </a:extLst>
          </p:cNvPr>
          <p:cNvSpPr txBox="1">
            <a:spLocks noChangeArrowheads="1"/>
          </p:cNvSpPr>
          <p:nvPr/>
        </p:nvSpPr>
        <p:spPr bwMode="auto">
          <a:xfrm>
            <a:off x="335360" y="5566218"/>
            <a:ext cx="115932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just">
              <a:buFont typeface="Wingdings" panose="05000000000000000000" pitchFamily="2" charset="2"/>
              <a:buChar char="§"/>
            </a:pPr>
            <a:r>
              <a:rPr lang="pt-BR" altLang="en-US" sz="2600" dirty="0">
                <a:solidFill>
                  <a:srgbClr val="000000"/>
                </a:solidFill>
                <a:latin typeface="Calibri" panose="020F0502020204030204" pitchFamily="34" charset="0"/>
              </a:rPr>
              <a:t>A função vai ficando mais inclinada com a mesma taxa de crescimento. Portanto, a inclinação da função em um intervalo não permite que façamos qualquer inferência sobre a maior ou menor taxa de crescimento. </a:t>
            </a:r>
            <a:endParaRPr lang="en-US" altLang="en-US" sz="2600" dirty="0">
              <a:solidFill>
                <a:srgbClr val="000000"/>
              </a:solidFill>
              <a:latin typeface="Calibri" panose="020F0502020204030204" pitchFamily="34" charset="0"/>
            </a:endParaRPr>
          </a:p>
        </p:txBody>
      </p:sp>
      <p:sp>
        <p:nvSpPr>
          <p:cNvPr id="28" name="CaixaDeTexto 27">
            <a:extLst>
              <a:ext uri="{FF2B5EF4-FFF2-40B4-BE49-F238E27FC236}">
                <a16:creationId xmlns:a16="http://schemas.microsoft.com/office/drawing/2014/main" id="{8A92E4C0-4859-4F8A-A649-4B530A00AABE}"/>
              </a:ext>
            </a:extLst>
          </p:cNvPr>
          <p:cNvSpPr txBox="1"/>
          <p:nvPr/>
        </p:nvSpPr>
        <p:spPr>
          <a:xfrm>
            <a:off x="6481465" y="4327983"/>
            <a:ext cx="2722537" cy="369332"/>
          </a:xfrm>
          <a:prstGeom prst="rect">
            <a:avLst/>
          </a:prstGeom>
          <a:noFill/>
          <a:ln>
            <a:solidFill>
              <a:srgbClr val="002060"/>
            </a:solidFill>
          </a:ln>
        </p:spPr>
        <p:txBody>
          <a:bodyPr wrap="square">
            <a:spAutoFit/>
          </a:bodyPr>
          <a:lstStyle/>
          <a:p>
            <a:pPr>
              <a:defRPr/>
            </a:pPr>
            <a:r>
              <a:rPr lang="pt-BR" b="1" dirty="0">
                <a:solidFill>
                  <a:srgbClr val="002060"/>
                </a:solidFill>
              </a:rPr>
              <a:t>2% de crescimento a.a.</a:t>
            </a:r>
            <a:endParaRPr lang="en-US" b="1" dirty="0">
              <a:solidFill>
                <a:srgbClr val="002060"/>
              </a:solidFill>
            </a:endParaRPr>
          </a:p>
        </p:txBody>
      </p:sp>
      <p:sp>
        <p:nvSpPr>
          <p:cNvPr id="29" name="CaixaDeTexto 7">
            <a:extLst>
              <a:ext uri="{FF2B5EF4-FFF2-40B4-BE49-F238E27FC236}">
                <a16:creationId xmlns:a16="http://schemas.microsoft.com/office/drawing/2014/main" id="{87367D05-5306-4DFA-B9CA-2BA5055CFA8B}"/>
              </a:ext>
            </a:extLst>
          </p:cNvPr>
          <p:cNvSpPr txBox="1">
            <a:spLocks noChangeArrowheads="1"/>
          </p:cNvSpPr>
          <p:nvPr/>
        </p:nvSpPr>
        <p:spPr bwMode="auto">
          <a:xfrm>
            <a:off x="3909391" y="2455775"/>
            <a:ext cx="3266729" cy="4616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b="1" dirty="0">
                <a:solidFill>
                  <a:srgbClr val="FF0000"/>
                </a:solidFill>
              </a:rPr>
              <a:t>3% de crescimento a.a.</a:t>
            </a:r>
            <a:endParaRPr lang="en-US" altLang="en-US" b="1" dirty="0">
              <a:solidFill>
                <a:srgbClr val="FF0000"/>
              </a:solidFill>
            </a:endParaRPr>
          </a:p>
        </p:txBody>
      </p:sp>
      <p:cxnSp>
        <p:nvCxnSpPr>
          <p:cNvPr id="30" name="Conector de seta reta 3">
            <a:extLst>
              <a:ext uri="{FF2B5EF4-FFF2-40B4-BE49-F238E27FC236}">
                <a16:creationId xmlns:a16="http://schemas.microsoft.com/office/drawing/2014/main" id="{5023A7CB-BC0A-47DC-8159-252BCE1BDAC5}"/>
              </a:ext>
            </a:extLst>
          </p:cNvPr>
          <p:cNvCxnSpPr>
            <a:cxnSpLocks noChangeShapeType="1"/>
          </p:cNvCxnSpPr>
          <p:nvPr/>
        </p:nvCxnSpPr>
        <p:spPr bwMode="auto">
          <a:xfrm>
            <a:off x="7175920" y="2701416"/>
            <a:ext cx="576264" cy="396228"/>
          </a:xfrm>
          <a:prstGeom prst="straightConnector1">
            <a:avLst/>
          </a:prstGeom>
          <a:noFill/>
          <a:ln w="9525" algn="ctr">
            <a:solidFill>
              <a:srgbClr val="FF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31" name="Conector de seta reta 5">
            <a:extLst>
              <a:ext uri="{FF2B5EF4-FFF2-40B4-BE49-F238E27FC236}">
                <a16:creationId xmlns:a16="http://schemas.microsoft.com/office/drawing/2014/main" id="{B540915E-692D-4AD9-8AD3-4BF143CF266E}"/>
              </a:ext>
            </a:extLst>
          </p:cNvPr>
          <p:cNvCxnSpPr/>
          <p:nvPr/>
        </p:nvCxnSpPr>
        <p:spPr bwMode="auto">
          <a:xfrm flipH="1" flipV="1">
            <a:off x="7882625" y="4096072"/>
            <a:ext cx="360363" cy="238125"/>
          </a:xfrm>
          <a:prstGeom prst="straightConnector1">
            <a:avLst/>
          </a:prstGeom>
          <a:solidFill>
            <a:schemeClr val="accent1"/>
          </a:solidFill>
          <a:ln w="9525" cap="flat" cmpd="sng" algn="ctr">
            <a:solidFill>
              <a:srgbClr val="002060"/>
            </a:solidFill>
            <a:prstDash val="solid"/>
            <a:round/>
            <a:headEnd type="none" w="sm" len="sm"/>
            <a:tailEnd type="triangle"/>
          </a:ln>
          <a:effectLst/>
        </p:spPr>
      </p:cxnSp>
    </p:spTree>
    <p:extLst>
      <p:ext uri="{BB962C8B-B14F-4D97-AF65-F5344CB8AC3E}">
        <p14:creationId xmlns:p14="http://schemas.microsoft.com/office/powerpoint/2010/main" val="22531677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31C396D9-E00D-4C18-AB2B-E9333E590BD7}"/>
              </a:ext>
            </a:extLst>
          </p:cNvPr>
          <p:cNvSpPr>
            <a:spLocks noGrp="1"/>
          </p:cNvSpPr>
          <p:nvPr>
            <p:ph idx="1"/>
          </p:nvPr>
        </p:nvSpPr>
        <p:spPr bwMode="auto">
          <a:xfrm>
            <a:off x="119336" y="192631"/>
            <a:ext cx="1195332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buClrTx/>
              <a:buSzPct val="100000"/>
              <a:buFont typeface="Wingdings" panose="05000000000000000000" pitchFamily="2" charset="2"/>
              <a:buChar char="§"/>
            </a:pPr>
            <a:r>
              <a:rPr lang="pt-BR" altLang="en-US" sz="3000" dirty="0">
                <a:solidFill>
                  <a:srgbClr val="000000"/>
                </a:solidFill>
                <a:latin typeface="Calibri" panose="020F0502020204030204" pitchFamily="34" charset="0"/>
              </a:rPr>
              <a:t>Aplicando log, temos:                                 .</a:t>
            </a:r>
          </a:p>
          <a:p>
            <a:pPr lvl="1" algn="just">
              <a:buClrTx/>
              <a:buFont typeface="Wingdings" panose="05000000000000000000" pitchFamily="2" charset="2"/>
              <a:buChar char="§"/>
            </a:pPr>
            <a:r>
              <a:rPr lang="pt-BR" altLang="en-US" sz="2800" dirty="0">
                <a:solidFill>
                  <a:srgbClr val="000000"/>
                </a:solidFill>
                <a:latin typeface="Calibri" panose="020F0502020204030204" pitchFamily="34" charset="0"/>
              </a:rPr>
              <a:t>Agora, a inclinação da função é dada por r, a taxa de crescimento. Portanto, quanto mais inclinada a função, maior será a taxa de crescimento.</a:t>
            </a:r>
            <a:endParaRPr lang="en-US" altLang="en-US" sz="2800" dirty="0">
              <a:solidFill>
                <a:srgbClr val="000000"/>
              </a:solidFill>
              <a:latin typeface="Calibri" panose="020F0502020204030204" pitchFamily="34" charset="0"/>
            </a:endParaRPr>
          </a:p>
        </p:txBody>
      </p:sp>
      <p:graphicFrame>
        <p:nvGraphicFramePr>
          <p:cNvPr id="5" name="Objeto 4">
            <a:extLst>
              <a:ext uri="{FF2B5EF4-FFF2-40B4-BE49-F238E27FC236}">
                <a16:creationId xmlns:a16="http://schemas.microsoft.com/office/drawing/2014/main" id="{E03568DD-75FB-4CCA-93C0-64ADC0E3FD03}"/>
              </a:ext>
            </a:extLst>
          </p:cNvPr>
          <p:cNvGraphicFramePr>
            <a:graphicFrameLocks noChangeAspect="1"/>
          </p:cNvGraphicFramePr>
          <p:nvPr>
            <p:extLst>
              <p:ext uri="{D42A27DB-BD31-4B8C-83A1-F6EECF244321}">
                <p14:modId xmlns:p14="http://schemas.microsoft.com/office/powerpoint/2010/main" val="3017339006"/>
              </p:ext>
            </p:extLst>
          </p:nvPr>
        </p:nvGraphicFramePr>
        <p:xfrm>
          <a:off x="3981604" y="192631"/>
          <a:ext cx="2762468" cy="630165"/>
        </p:xfrm>
        <a:graphic>
          <a:graphicData uri="http://schemas.openxmlformats.org/presentationml/2006/ole">
            <mc:AlternateContent xmlns:mc="http://schemas.openxmlformats.org/markup-compatibility/2006">
              <mc:Choice xmlns:v="urn:schemas-microsoft-com:vml" Requires="v">
                <p:oleObj name="Equation" r:id="rId2" imgW="1002960" imgH="228600" progId="Equation.DSMT4">
                  <p:embed/>
                </p:oleObj>
              </mc:Choice>
              <mc:Fallback>
                <p:oleObj name="Equation" r:id="rId2" imgW="1002960" imgH="228600" progId="Equation.DSMT4">
                  <p:embed/>
                  <p:pic>
                    <p:nvPicPr>
                      <p:cNvPr id="12291" name="Objeto 4"/>
                      <p:cNvPicPr>
                        <a:picLocks noChangeAspect="1" noChangeArrowheads="1"/>
                      </p:cNvPicPr>
                      <p:nvPr/>
                    </p:nvPicPr>
                    <p:blipFill>
                      <a:blip r:embed="rId3"/>
                      <a:srcRect/>
                      <a:stretch>
                        <a:fillRect/>
                      </a:stretch>
                    </p:blipFill>
                    <p:spPr bwMode="auto">
                      <a:xfrm>
                        <a:off x="3981604" y="192631"/>
                        <a:ext cx="2762468" cy="630165"/>
                      </a:xfrm>
                      <a:prstGeom prst="rect">
                        <a:avLst/>
                      </a:prstGeom>
                      <a:noFill/>
                      <a:ln>
                        <a:noFill/>
                      </a:ln>
                    </p:spPr>
                  </p:pic>
                </p:oleObj>
              </mc:Fallback>
            </mc:AlternateContent>
          </a:graphicData>
        </a:graphic>
      </p:graphicFrame>
      <p:pic>
        <p:nvPicPr>
          <p:cNvPr id="6" name="Imagem 7">
            <a:extLst>
              <a:ext uri="{FF2B5EF4-FFF2-40B4-BE49-F238E27FC236}">
                <a16:creationId xmlns:a16="http://schemas.microsoft.com/office/drawing/2014/main" id="{12E1B181-655E-4B0F-9598-7A2286339B7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8274" y="1612036"/>
            <a:ext cx="8132141" cy="48424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CaixaDeTexto 9">
            <a:extLst>
              <a:ext uri="{FF2B5EF4-FFF2-40B4-BE49-F238E27FC236}">
                <a16:creationId xmlns:a16="http://schemas.microsoft.com/office/drawing/2014/main" id="{C90EA5DF-3BCD-4F58-9C16-E2DC983BD0EE}"/>
              </a:ext>
            </a:extLst>
          </p:cNvPr>
          <p:cNvSpPr txBox="1">
            <a:spLocks noChangeArrowheads="1"/>
          </p:cNvSpPr>
          <p:nvPr/>
        </p:nvSpPr>
        <p:spPr bwMode="auto">
          <a:xfrm>
            <a:off x="3215681" y="2624139"/>
            <a:ext cx="3132734" cy="46166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dirty="0">
                <a:solidFill>
                  <a:srgbClr val="C00000"/>
                </a:solidFill>
              </a:rPr>
              <a:t>3% de crescimento a.a.</a:t>
            </a:r>
            <a:endParaRPr lang="en-US" altLang="en-US" dirty="0">
              <a:solidFill>
                <a:srgbClr val="C00000"/>
              </a:solidFill>
            </a:endParaRPr>
          </a:p>
        </p:txBody>
      </p:sp>
      <p:cxnSp>
        <p:nvCxnSpPr>
          <p:cNvPr id="8" name="Conector de seta reta 11">
            <a:extLst>
              <a:ext uri="{FF2B5EF4-FFF2-40B4-BE49-F238E27FC236}">
                <a16:creationId xmlns:a16="http://schemas.microsoft.com/office/drawing/2014/main" id="{0A4DC76C-004B-4EEC-AFBC-C6D75E4AA595}"/>
              </a:ext>
            </a:extLst>
          </p:cNvPr>
          <p:cNvCxnSpPr>
            <a:cxnSpLocks noChangeShapeType="1"/>
          </p:cNvCxnSpPr>
          <p:nvPr/>
        </p:nvCxnSpPr>
        <p:spPr bwMode="auto">
          <a:xfrm>
            <a:off x="6348413" y="2912171"/>
            <a:ext cx="542717" cy="422275"/>
          </a:xfrm>
          <a:prstGeom prst="straightConnector1">
            <a:avLst/>
          </a:prstGeom>
          <a:noFill/>
          <a:ln w="9525"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9" name="CaixaDeTexto 8">
            <a:extLst>
              <a:ext uri="{FF2B5EF4-FFF2-40B4-BE49-F238E27FC236}">
                <a16:creationId xmlns:a16="http://schemas.microsoft.com/office/drawing/2014/main" id="{7BFB2FD8-C29D-4107-B537-85F08649E5F0}"/>
              </a:ext>
            </a:extLst>
          </p:cNvPr>
          <p:cNvSpPr txBox="1"/>
          <p:nvPr/>
        </p:nvSpPr>
        <p:spPr>
          <a:xfrm>
            <a:off x="5916614" y="4475030"/>
            <a:ext cx="2790064" cy="369332"/>
          </a:xfrm>
          <a:prstGeom prst="rect">
            <a:avLst/>
          </a:prstGeom>
          <a:noFill/>
          <a:ln>
            <a:solidFill>
              <a:srgbClr val="002060"/>
            </a:solidFill>
          </a:ln>
        </p:spPr>
        <p:txBody>
          <a:bodyPr wrap="square">
            <a:spAutoFit/>
          </a:bodyPr>
          <a:lstStyle/>
          <a:p>
            <a:pPr>
              <a:defRPr/>
            </a:pPr>
            <a:r>
              <a:rPr lang="pt-BR" b="1" dirty="0">
                <a:solidFill>
                  <a:srgbClr val="002060"/>
                </a:solidFill>
              </a:rPr>
              <a:t>2% de crescimento a.a.</a:t>
            </a:r>
            <a:endParaRPr lang="en-US" b="1" dirty="0">
              <a:solidFill>
                <a:srgbClr val="002060"/>
              </a:solidFill>
            </a:endParaRPr>
          </a:p>
        </p:txBody>
      </p:sp>
      <p:cxnSp>
        <p:nvCxnSpPr>
          <p:cNvPr id="10" name="Conector de seta reta 14">
            <a:extLst>
              <a:ext uri="{FF2B5EF4-FFF2-40B4-BE49-F238E27FC236}">
                <a16:creationId xmlns:a16="http://schemas.microsoft.com/office/drawing/2014/main" id="{05A0EFD7-B4BE-45B7-B022-8682469C0DF4}"/>
              </a:ext>
            </a:extLst>
          </p:cNvPr>
          <p:cNvCxnSpPr/>
          <p:nvPr/>
        </p:nvCxnSpPr>
        <p:spPr bwMode="auto">
          <a:xfrm flipV="1">
            <a:off x="6132513" y="4052755"/>
            <a:ext cx="360362" cy="422275"/>
          </a:xfrm>
          <a:prstGeom prst="straightConnector1">
            <a:avLst/>
          </a:prstGeom>
          <a:solidFill>
            <a:schemeClr val="accent1"/>
          </a:solidFill>
          <a:ln w="9525" cap="flat" cmpd="sng" algn="ctr">
            <a:solidFill>
              <a:srgbClr val="002060"/>
            </a:solidFill>
            <a:prstDash val="solid"/>
            <a:round/>
            <a:headEnd type="none" w="sm" len="sm"/>
            <a:tailEnd type="triangle"/>
          </a:ln>
          <a:effectLst/>
        </p:spPr>
      </p:cxnSp>
    </p:spTree>
    <p:extLst>
      <p:ext uri="{BB962C8B-B14F-4D97-AF65-F5344CB8AC3E}">
        <p14:creationId xmlns:p14="http://schemas.microsoft.com/office/powerpoint/2010/main" val="349131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6A64BA97-9758-4F99-B084-F51EDC262279}"/>
              </a:ext>
            </a:extLst>
          </p:cNvPr>
          <p:cNvSpPr>
            <a:spLocks noGrp="1"/>
          </p:cNvSpPr>
          <p:nvPr>
            <p:ph idx="1"/>
          </p:nvPr>
        </p:nvSpPr>
        <p:spPr>
          <a:xfrm>
            <a:off x="191344" y="188004"/>
            <a:ext cx="11844065" cy="5416244"/>
          </a:xfrm>
        </p:spPr>
        <p:txBody>
          <a:bodyPr>
            <a:normAutofit fontScale="92500" lnSpcReduction="20000"/>
          </a:bodyPr>
          <a:lstStyle/>
          <a:p>
            <a:pPr algn="just" eaLnBrk="1" hangingPunct="1">
              <a:buClrTx/>
              <a:buSzPct val="101000"/>
              <a:buFont typeface="Wingdings" panose="05000000000000000000" pitchFamily="2" charset="2"/>
              <a:buChar char="§"/>
              <a:defRPr/>
            </a:pPr>
            <a:r>
              <a:rPr lang="pt-BR" altLang="en-US" sz="3400" b="1" dirty="0">
                <a:latin typeface="Arial" panose="020B0604020202020204" pitchFamily="34" charset="0"/>
                <a:cs typeface="Arial" panose="020B0604020202020204" pitchFamily="34" charset="0"/>
              </a:rPr>
              <a:t>Produto Interno Bruto a Preços de Mercado (PIB</a:t>
            </a:r>
            <a:r>
              <a:rPr lang="pt-BR" altLang="en-US" sz="1600" b="1" dirty="0">
                <a:latin typeface="Arial" panose="020B0604020202020204" pitchFamily="34" charset="0"/>
                <a:cs typeface="Arial" panose="020B0604020202020204" pitchFamily="34" charset="0"/>
              </a:rPr>
              <a:t>PM</a:t>
            </a:r>
            <a:r>
              <a:rPr lang="pt-BR" altLang="en-US" sz="3400" b="1" dirty="0">
                <a:latin typeface="Arial" panose="020B0604020202020204" pitchFamily="34" charset="0"/>
                <a:cs typeface="Arial" panose="020B0604020202020204" pitchFamily="34" charset="0"/>
              </a:rPr>
              <a:t>)</a:t>
            </a:r>
          </a:p>
          <a:p>
            <a:pPr marL="0" indent="0" algn="just" eaLnBrk="1" hangingPunct="1">
              <a:buClrTx/>
              <a:buSzPct val="101000"/>
              <a:buNone/>
              <a:defRPr/>
            </a:pPr>
            <a:endParaRPr lang="pt-BR" altLang="en-US" sz="100" b="1" dirty="0">
              <a:latin typeface="Arial" panose="020B0604020202020204" pitchFamily="34" charset="0"/>
              <a:cs typeface="Arial" panose="020B0604020202020204" pitchFamily="34" charset="0"/>
            </a:endParaRPr>
          </a:p>
          <a:p>
            <a:pPr algn="just" eaLnBrk="1" hangingPunct="1">
              <a:buClrTx/>
              <a:buSzPct val="101000"/>
              <a:buFont typeface="Wingdings" panose="05000000000000000000" pitchFamily="2" charset="2"/>
              <a:buChar char="§"/>
              <a:defRPr/>
            </a:pPr>
            <a:r>
              <a:rPr lang="pt-BR" altLang="en-US" dirty="0">
                <a:latin typeface="Arial" panose="020B0604020202020204" pitchFamily="34" charset="0"/>
                <a:cs typeface="Arial" panose="020B0604020202020204" pitchFamily="34" charset="0"/>
              </a:rPr>
              <a:t>É o somatório de todos  os  bens e serviços </a:t>
            </a:r>
            <a:r>
              <a:rPr lang="pt-BR" altLang="en-US" u="sng" dirty="0">
                <a:latin typeface="Arial" panose="020B0604020202020204" pitchFamily="34" charset="0"/>
                <a:cs typeface="Arial" panose="020B0604020202020204" pitchFamily="34" charset="0"/>
              </a:rPr>
              <a:t>finais</a:t>
            </a:r>
            <a:r>
              <a:rPr lang="pt-BR" altLang="en-US" dirty="0">
                <a:latin typeface="Arial" panose="020B0604020202020204" pitchFamily="34" charset="0"/>
                <a:cs typeface="Arial" panose="020B0604020202020204" pitchFamily="34" charset="0"/>
              </a:rPr>
              <a:t> produzidos </a:t>
            </a:r>
            <a:r>
              <a:rPr lang="pt-BR" altLang="en-US" u="sng" dirty="0">
                <a:latin typeface="Arial" panose="020B0604020202020204" pitchFamily="34" charset="0"/>
                <a:cs typeface="Arial" panose="020B0604020202020204" pitchFamily="34" charset="0"/>
              </a:rPr>
              <a:t>dentro das fronteiras de um país </a:t>
            </a:r>
            <a:r>
              <a:rPr lang="pt-BR" altLang="en-US" dirty="0">
                <a:latin typeface="Arial" panose="020B0604020202020204" pitchFamily="34" charset="0"/>
                <a:cs typeface="Arial" panose="020B0604020202020204" pitchFamily="34" charset="0"/>
              </a:rPr>
              <a:t>durante determinado </a:t>
            </a:r>
            <a:r>
              <a:rPr lang="pt-BR" altLang="en-US" u="sng" dirty="0">
                <a:latin typeface="Arial" panose="020B0604020202020204" pitchFamily="34" charset="0"/>
                <a:cs typeface="Arial" panose="020B0604020202020204" pitchFamily="34" charset="0"/>
              </a:rPr>
              <a:t>período de tempo</a:t>
            </a:r>
            <a:r>
              <a:rPr lang="pt-BR" altLang="en-US" dirty="0">
                <a:latin typeface="Arial" panose="020B0604020202020204" pitchFamily="34" charset="0"/>
                <a:cs typeface="Arial" panose="020B0604020202020204" pitchFamily="34" charset="0"/>
              </a:rPr>
              <a:t>.</a:t>
            </a:r>
          </a:p>
          <a:p>
            <a:pPr algn="just" eaLnBrk="1" hangingPunct="1">
              <a:buClrTx/>
              <a:buSzPct val="101000"/>
              <a:buFont typeface="Wingdings" panose="05000000000000000000" pitchFamily="2" charset="2"/>
              <a:buChar char="§"/>
              <a:defRPr/>
            </a:pPr>
            <a:endParaRPr lang="pt-BR" altLang="en-US" sz="100" dirty="0">
              <a:latin typeface="Arial" panose="020B0604020202020204" pitchFamily="34" charset="0"/>
              <a:cs typeface="Arial" panose="020B0604020202020204" pitchFamily="34" charset="0"/>
            </a:endParaRPr>
          </a:p>
          <a:p>
            <a:pPr algn="just" eaLnBrk="1" hangingPunct="1">
              <a:buClrTx/>
              <a:buSzPct val="101000"/>
              <a:buFont typeface="Wingdings" panose="05000000000000000000" pitchFamily="2" charset="2"/>
              <a:buChar char="§"/>
              <a:defRPr/>
            </a:pPr>
            <a:r>
              <a:rPr lang="pt-BR" altLang="en-US" dirty="0">
                <a:latin typeface="Arial" panose="020B0604020202020204" pitchFamily="34" charset="0"/>
                <a:cs typeface="Arial" panose="020B0604020202020204" pitchFamily="34" charset="0"/>
              </a:rPr>
              <a:t>Como todos os bens e  serviços  tem  um  preço de  mercado, podemos  agregá-los utilizando seus valores monetários, o que nos fornece o  conceito  de produto   interno  bruto   a   preços   de   mercado  (</a:t>
            </a:r>
            <a:r>
              <a:rPr lang="pt-BR" altLang="en-US" dirty="0" err="1">
                <a:latin typeface="Arial" panose="020B0604020202020204" pitchFamily="34" charset="0"/>
                <a:cs typeface="Arial" panose="020B0604020202020204" pitchFamily="34" charset="0"/>
              </a:rPr>
              <a:t>PIB</a:t>
            </a:r>
            <a:r>
              <a:rPr lang="pt-BR" altLang="en-US" baseline="-25000" dirty="0" err="1">
                <a:latin typeface="Arial" panose="020B0604020202020204" pitchFamily="34" charset="0"/>
                <a:cs typeface="Arial" panose="020B0604020202020204" pitchFamily="34" charset="0"/>
              </a:rPr>
              <a:t>pm</a:t>
            </a:r>
            <a:r>
              <a:rPr lang="pt-BR" altLang="en-US" dirty="0">
                <a:latin typeface="Arial" panose="020B0604020202020204" pitchFamily="34" charset="0"/>
                <a:cs typeface="Arial" panose="020B0604020202020204" pitchFamily="34" charset="0"/>
              </a:rPr>
              <a:t>). </a:t>
            </a:r>
          </a:p>
          <a:p>
            <a:pPr lvl="1" algn="just">
              <a:buClrTx/>
              <a:buSzPct val="101000"/>
              <a:buFont typeface="Wingdings" panose="05000000000000000000" pitchFamily="2" charset="2"/>
              <a:buChar char="§"/>
              <a:defRPr/>
            </a:pPr>
            <a:r>
              <a:rPr lang="pt-BR" altLang="en-US" sz="2600" dirty="0">
                <a:latin typeface="Arial" panose="020B0604020202020204" pitchFamily="34" charset="0"/>
                <a:cs typeface="Arial" panose="020B0604020202020204" pitchFamily="34" charset="0"/>
              </a:rPr>
              <a:t>Devemos considerar somente os  preços  dos  bens  e  serviços  finais,  pois  de  outra  forma  estaríamos incorrendo em dupla contagem.</a:t>
            </a:r>
          </a:p>
          <a:p>
            <a:pPr lvl="1" algn="just">
              <a:buClrTx/>
              <a:buSzPct val="101000"/>
              <a:buFont typeface="Wingdings" panose="05000000000000000000" pitchFamily="2" charset="2"/>
              <a:buChar char="§"/>
              <a:defRPr/>
            </a:pPr>
            <a:r>
              <a:rPr lang="pt-BR" altLang="en-US" sz="2600" dirty="0">
                <a:latin typeface="Arial" panose="020B0604020202020204" pitchFamily="34" charset="0"/>
                <a:cs typeface="Arial" panose="020B0604020202020204" pitchFamily="34" charset="0"/>
              </a:rPr>
              <a:t>O PIB é um </a:t>
            </a:r>
            <a:r>
              <a:rPr lang="pt-BR" altLang="en-US" sz="2600" b="1" dirty="0">
                <a:latin typeface="Arial" panose="020B0604020202020204" pitchFamily="34" charset="0"/>
                <a:cs typeface="Arial" panose="020B0604020202020204" pitchFamily="34" charset="0"/>
              </a:rPr>
              <a:t>conceito “geográfico”; </a:t>
            </a:r>
            <a:r>
              <a:rPr lang="pt-BR" altLang="en-US" sz="2600" dirty="0">
                <a:latin typeface="Arial" panose="020B0604020202020204" pitchFamily="34" charset="0"/>
                <a:cs typeface="Arial" panose="020B0604020202020204" pitchFamily="34" charset="0"/>
              </a:rPr>
              <a:t>o valor de todos os bens e serviços produzidos no Brasil, independentemente de quem se apropria dessa renda.</a:t>
            </a:r>
          </a:p>
          <a:p>
            <a:pPr lvl="1" algn="just">
              <a:buClrTx/>
              <a:buSzPct val="101000"/>
              <a:buFont typeface="Wingdings" panose="05000000000000000000" pitchFamily="2" charset="2"/>
              <a:buChar char="§"/>
              <a:defRPr/>
            </a:pPr>
            <a:r>
              <a:rPr lang="pt-BR" altLang="en-US" sz="2600" dirty="0">
                <a:latin typeface="Arial" panose="020B0604020202020204" pitchFamily="34" charset="0"/>
                <a:cs typeface="Arial" panose="020B0604020202020204" pitchFamily="34" charset="0"/>
              </a:rPr>
              <a:t>O PIB é um fluxo: medição por unidade de tempo (trimestre, ano,...)</a:t>
            </a:r>
          </a:p>
          <a:p>
            <a:pPr algn="just" eaLnBrk="1" hangingPunct="1">
              <a:spcBef>
                <a:spcPct val="50000"/>
              </a:spcBef>
              <a:buFont typeface="Wingdings" panose="05000000000000000000" pitchFamily="2" charset="2"/>
              <a:buChar char="§"/>
              <a:defRPr/>
            </a:pPr>
            <a:endParaRPr lang="pt-BR" altLang="en-US" sz="2600" dirty="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
              <a:defRPr/>
            </a:pPr>
            <a:endParaRPr lang="pt-BR" altLang="en-US" sz="2800" dirty="0">
              <a:latin typeface="Arial" panose="020B0604020202020204" pitchFamily="34" charset="0"/>
              <a:cs typeface="Arial" panose="020B0604020202020204" pitchFamily="34" charset="0"/>
            </a:endParaRPr>
          </a:p>
        </p:txBody>
      </p:sp>
      <p:graphicFrame>
        <p:nvGraphicFramePr>
          <p:cNvPr id="5" name="Object 5">
            <a:extLst>
              <a:ext uri="{FF2B5EF4-FFF2-40B4-BE49-F238E27FC236}">
                <a16:creationId xmlns:a16="http://schemas.microsoft.com/office/drawing/2014/main" id="{3E3A9017-BB36-4A03-A2C6-1DF87EF02D3C}"/>
              </a:ext>
            </a:extLst>
          </p:cNvPr>
          <p:cNvGraphicFramePr>
            <a:graphicFrameLocks noChangeAspect="1"/>
          </p:cNvGraphicFramePr>
          <p:nvPr>
            <p:extLst>
              <p:ext uri="{D42A27DB-BD31-4B8C-83A1-F6EECF244321}">
                <p14:modId xmlns:p14="http://schemas.microsoft.com/office/powerpoint/2010/main" val="2303415542"/>
              </p:ext>
            </p:extLst>
          </p:nvPr>
        </p:nvGraphicFramePr>
        <p:xfrm>
          <a:off x="1164970" y="5405468"/>
          <a:ext cx="7416824" cy="1296144"/>
        </p:xfrm>
        <a:graphic>
          <a:graphicData uri="http://schemas.openxmlformats.org/presentationml/2006/ole">
            <mc:AlternateContent xmlns:mc="http://schemas.openxmlformats.org/markup-compatibility/2006">
              <mc:Choice xmlns:v="urn:schemas-microsoft-com:vml" Requires="v">
                <p:oleObj name="Equation" r:id="rId2" imgW="2425680" imgH="431640" progId="Equation.DSMT4">
                  <p:embed/>
                </p:oleObj>
              </mc:Choice>
              <mc:Fallback>
                <p:oleObj name="Equation" r:id="rId2" imgW="2425680" imgH="431640" progId="Equation.DSMT4">
                  <p:embed/>
                  <p:pic>
                    <p:nvPicPr>
                      <p:cNvPr id="5" name="Object 5">
                        <a:extLst>
                          <a:ext uri="{FF2B5EF4-FFF2-40B4-BE49-F238E27FC236}">
                            <a16:creationId xmlns:a16="http://schemas.microsoft.com/office/drawing/2014/main" id="{AF9D1292-0712-498C-A447-1B732BFE2A9B}"/>
                          </a:ext>
                        </a:extLst>
                      </p:cNvPr>
                      <p:cNvPicPr>
                        <a:picLocks noChangeAspect="1" noChangeArrowheads="1"/>
                      </p:cNvPicPr>
                      <p:nvPr/>
                    </p:nvPicPr>
                    <p:blipFill>
                      <a:blip r:embed="rId3"/>
                      <a:srcRect/>
                      <a:stretch>
                        <a:fillRect/>
                      </a:stretch>
                    </p:blipFill>
                    <p:spPr bwMode="auto">
                      <a:xfrm>
                        <a:off x="1164970" y="5405468"/>
                        <a:ext cx="7416824" cy="1296144"/>
                      </a:xfrm>
                      <a:prstGeom prst="rect">
                        <a:avLst/>
                      </a:prstGeom>
                      <a:solidFill>
                        <a:schemeClr val="bg1">
                          <a:lumMod val="95000"/>
                        </a:schemeClr>
                      </a:solidFill>
                      <a:ln>
                        <a:solidFill>
                          <a:schemeClr val="tx1"/>
                        </a:solidFill>
                      </a:ln>
                    </p:spPr>
                  </p:pic>
                </p:oleObj>
              </mc:Fallback>
            </mc:AlternateContent>
          </a:graphicData>
        </a:graphic>
      </p:graphicFrame>
    </p:spTree>
    <p:extLst>
      <p:ext uri="{BB962C8B-B14F-4D97-AF65-F5344CB8AC3E}">
        <p14:creationId xmlns:p14="http://schemas.microsoft.com/office/powerpoint/2010/main" val="199839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994B525D-3D9D-4F9F-9F2A-42650D129647}"/>
              </a:ext>
            </a:extLst>
          </p:cNvPr>
          <p:cNvSpPr>
            <a:spLocks noChangeArrowheads="1"/>
          </p:cNvSpPr>
          <p:nvPr/>
        </p:nvSpPr>
        <p:spPr bwMode="auto">
          <a:xfrm>
            <a:off x="191344" y="5881469"/>
            <a:ext cx="11809311"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10000"/>
              </a:spcBef>
              <a:spcAft>
                <a:spcPct val="10000"/>
              </a:spcAft>
            </a:pPr>
            <a:r>
              <a:rPr lang="pt-BR" altLang="en-US" b="1" dirty="0">
                <a:solidFill>
                  <a:srgbClr val="002060"/>
                </a:solidFill>
                <a:latin typeface="Arial" panose="020B0604020202020204" pitchFamily="34" charset="0"/>
              </a:rPr>
              <a:t>A </a:t>
            </a:r>
            <a:r>
              <a:rPr lang="pt-BR" altLang="en-US" b="1" i="1" dirty="0">
                <a:solidFill>
                  <a:srgbClr val="002060"/>
                </a:solidFill>
                <a:latin typeface="Arial" panose="020B0604020202020204" pitchFamily="34" charset="0"/>
              </a:rPr>
              <a:t>escala logarítmica</a:t>
            </a:r>
            <a:r>
              <a:rPr lang="pt-BR" altLang="en-US" b="1" dirty="0">
                <a:solidFill>
                  <a:srgbClr val="002060"/>
                </a:solidFill>
                <a:latin typeface="Arial" panose="020B0604020202020204" pitchFamily="34" charset="0"/>
              </a:rPr>
              <a:t> permite que o mesmo aumento proporcional em uma variável seja representado pela mesma distância no eixo vertical.</a:t>
            </a:r>
          </a:p>
        </p:txBody>
      </p:sp>
      <p:grpSp>
        <p:nvGrpSpPr>
          <p:cNvPr id="5" name="Agrupar 4">
            <a:extLst>
              <a:ext uri="{FF2B5EF4-FFF2-40B4-BE49-F238E27FC236}">
                <a16:creationId xmlns:a16="http://schemas.microsoft.com/office/drawing/2014/main" id="{A72F6305-75A3-4C03-85DD-3B52C4620FD9}"/>
              </a:ext>
            </a:extLst>
          </p:cNvPr>
          <p:cNvGrpSpPr/>
          <p:nvPr/>
        </p:nvGrpSpPr>
        <p:grpSpPr>
          <a:xfrm>
            <a:off x="1199456" y="323396"/>
            <a:ext cx="9516221" cy="5512678"/>
            <a:chOff x="1199456" y="548680"/>
            <a:chExt cx="9516221" cy="5512678"/>
          </a:xfrm>
        </p:grpSpPr>
        <p:grpSp>
          <p:nvGrpSpPr>
            <p:cNvPr id="6" name="Agrupar 5">
              <a:extLst>
                <a:ext uri="{FF2B5EF4-FFF2-40B4-BE49-F238E27FC236}">
                  <a16:creationId xmlns:a16="http://schemas.microsoft.com/office/drawing/2014/main" id="{B6E8159D-4195-4695-8E66-1409C70A993E}"/>
                </a:ext>
              </a:extLst>
            </p:cNvPr>
            <p:cNvGrpSpPr/>
            <p:nvPr/>
          </p:nvGrpSpPr>
          <p:grpSpPr>
            <a:xfrm>
              <a:off x="1199456" y="548680"/>
              <a:ext cx="9516221" cy="5512678"/>
              <a:chOff x="1199456" y="548680"/>
              <a:chExt cx="9516221" cy="5512678"/>
            </a:xfrm>
          </p:grpSpPr>
          <p:pic>
            <p:nvPicPr>
              <p:cNvPr id="9" name="Imagem 8">
                <a:extLst>
                  <a:ext uri="{FF2B5EF4-FFF2-40B4-BE49-F238E27FC236}">
                    <a16:creationId xmlns:a16="http://schemas.microsoft.com/office/drawing/2014/main" id="{B627901E-DC71-47B7-9FE1-ACB4FE31FEF1}"/>
                  </a:ext>
                </a:extLst>
              </p:cNvPr>
              <p:cNvPicPr>
                <a:picLocks noChangeAspect="1"/>
              </p:cNvPicPr>
              <p:nvPr/>
            </p:nvPicPr>
            <p:blipFill>
              <a:blip r:embed="rId2"/>
              <a:stretch>
                <a:fillRect/>
              </a:stretch>
            </p:blipFill>
            <p:spPr>
              <a:xfrm>
                <a:off x="1199456" y="548680"/>
                <a:ext cx="9516221" cy="5512678"/>
              </a:xfrm>
              <a:prstGeom prst="rect">
                <a:avLst/>
              </a:prstGeom>
              <a:ln w="38100">
                <a:solidFill>
                  <a:srgbClr val="000000"/>
                </a:solidFill>
              </a:ln>
            </p:spPr>
          </p:pic>
          <p:sp>
            <p:nvSpPr>
              <p:cNvPr id="10" name="CaixaDeTexto 9">
                <a:extLst>
                  <a:ext uri="{FF2B5EF4-FFF2-40B4-BE49-F238E27FC236}">
                    <a16:creationId xmlns:a16="http://schemas.microsoft.com/office/drawing/2014/main" id="{04974F47-950D-4D51-8446-4C222EFA74DA}"/>
                  </a:ext>
                </a:extLst>
              </p:cNvPr>
              <p:cNvSpPr txBox="1"/>
              <p:nvPr/>
            </p:nvSpPr>
            <p:spPr>
              <a:xfrm>
                <a:off x="9624392" y="5517232"/>
                <a:ext cx="720080" cy="400110"/>
              </a:xfrm>
              <a:prstGeom prst="rect">
                <a:avLst/>
              </a:prstGeom>
              <a:solidFill>
                <a:schemeClr val="bg1"/>
              </a:solidFill>
            </p:spPr>
            <p:txBody>
              <a:bodyPr wrap="square" rtlCol="0">
                <a:spAutoFit/>
              </a:bodyPr>
              <a:lstStyle/>
              <a:p>
                <a:r>
                  <a:rPr lang="pt-BR" sz="2000" b="1" dirty="0">
                    <a:solidFill>
                      <a:srgbClr val="000000"/>
                    </a:solidFill>
                    <a:latin typeface="Arial" panose="020B0604020202020204" pitchFamily="34" charset="0"/>
                    <a:cs typeface="Arial" panose="020B0604020202020204" pitchFamily="34" charset="0"/>
                  </a:rPr>
                  <a:t>Ano</a:t>
                </a:r>
              </a:p>
            </p:txBody>
          </p:sp>
          <p:sp>
            <p:nvSpPr>
              <p:cNvPr id="11" name="CaixaDeTexto 10">
                <a:extLst>
                  <a:ext uri="{FF2B5EF4-FFF2-40B4-BE49-F238E27FC236}">
                    <a16:creationId xmlns:a16="http://schemas.microsoft.com/office/drawing/2014/main" id="{5D386167-3328-4555-8E4C-3907D9AF9D36}"/>
                  </a:ext>
                </a:extLst>
              </p:cNvPr>
              <p:cNvSpPr txBox="1"/>
              <p:nvPr/>
            </p:nvSpPr>
            <p:spPr>
              <a:xfrm>
                <a:off x="1271464" y="548680"/>
                <a:ext cx="4248472" cy="369332"/>
              </a:xfrm>
              <a:prstGeom prst="rect">
                <a:avLst/>
              </a:prstGeom>
              <a:solidFill>
                <a:schemeClr val="bg1"/>
              </a:solidFill>
            </p:spPr>
            <p:txBody>
              <a:bodyPr wrap="square" rtlCol="0">
                <a:spAutoFit/>
              </a:bodyPr>
              <a:lstStyle/>
              <a:p>
                <a:r>
                  <a:rPr lang="pt-BR" sz="1800" b="1" dirty="0">
                    <a:solidFill>
                      <a:srgbClr val="000000"/>
                    </a:solidFill>
                    <a:latin typeface="Arial" panose="020B0604020202020204" pitchFamily="34" charset="0"/>
                    <a:cs typeface="Arial" panose="020B0604020202020204" pitchFamily="34" charset="0"/>
                  </a:rPr>
                  <a:t>Escala Logarítmica (Dólares de 2009)</a:t>
                </a:r>
              </a:p>
            </p:txBody>
          </p:sp>
        </p:grpSp>
        <p:sp>
          <p:nvSpPr>
            <p:cNvPr id="7" name="Retângulo 6">
              <a:extLst>
                <a:ext uri="{FF2B5EF4-FFF2-40B4-BE49-F238E27FC236}">
                  <a16:creationId xmlns:a16="http://schemas.microsoft.com/office/drawing/2014/main" id="{95063E1B-7D47-4D75-BE5B-BD3153438839}"/>
                </a:ext>
              </a:extLst>
            </p:cNvPr>
            <p:cNvSpPr/>
            <p:nvPr/>
          </p:nvSpPr>
          <p:spPr bwMode="auto">
            <a:xfrm>
              <a:off x="7896200" y="2564904"/>
              <a:ext cx="1584176" cy="432048"/>
            </a:xfrm>
            <a:prstGeom prst="rect">
              <a:avLst/>
            </a:prstGeom>
            <a:solidFill>
              <a:schemeClr val="bg1"/>
            </a:solidFill>
            <a:ln w="9525" cap="flat"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Times New Roman" pitchFamily="18" charset="0"/>
              </a:endParaRPr>
            </a:p>
          </p:txBody>
        </p:sp>
        <p:graphicFrame>
          <p:nvGraphicFramePr>
            <p:cNvPr id="8" name="Objeto 3">
              <a:extLst>
                <a:ext uri="{FF2B5EF4-FFF2-40B4-BE49-F238E27FC236}">
                  <a16:creationId xmlns:a16="http://schemas.microsoft.com/office/drawing/2014/main" id="{E034A98C-4E6F-4768-BD01-B5EC278371FC}"/>
                </a:ext>
              </a:extLst>
            </p:cNvPr>
            <p:cNvGraphicFramePr>
              <a:graphicFrameLocks noChangeAspect="1"/>
            </p:cNvGraphicFramePr>
            <p:nvPr>
              <p:extLst>
                <p:ext uri="{D42A27DB-BD31-4B8C-83A1-F6EECF244321}">
                  <p14:modId xmlns:p14="http://schemas.microsoft.com/office/powerpoint/2010/main" val="3362073312"/>
                </p:ext>
              </p:extLst>
            </p:nvPr>
          </p:nvGraphicFramePr>
          <p:xfrm>
            <a:off x="8400256" y="620688"/>
            <a:ext cx="1658069" cy="1019668"/>
          </p:xfrm>
          <a:graphic>
            <a:graphicData uri="http://schemas.openxmlformats.org/presentationml/2006/ole">
              <mc:AlternateContent xmlns:mc="http://schemas.openxmlformats.org/markup-compatibility/2006">
                <mc:Choice xmlns:v="urn:schemas-microsoft-com:vml" Requires="v">
                  <p:oleObj name="Equation" r:id="rId3" imgW="761760" imgH="507960" progId="Equation.DSMT4">
                    <p:embed/>
                  </p:oleObj>
                </mc:Choice>
                <mc:Fallback>
                  <p:oleObj name="Equation" r:id="rId3" imgW="761760" imgH="507960" progId="Equation.DSMT4">
                    <p:embed/>
                    <p:pic>
                      <p:nvPicPr>
                        <p:cNvPr id="10" name="Objeto 3">
                          <a:extLst>
                            <a:ext uri="{FF2B5EF4-FFF2-40B4-BE49-F238E27FC236}">
                              <a16:creationId xmlns:a16="http://schemas.microsoft.com/office/drawing/2014/main" id="{979EA839-87FF-4DAE-B4F2-E25C8B932D4E}"/>
                            </a:ext>
                          </a:extLst>
                        </p:cNvPr>
                        <p:cNvPicPr>
                          <a:picLocks noChangeAspect="1" noChangeArrowheads="1"/>
                        </p:cNvPicPr>
                        <p:nvPr/>
                      </p:nvPicPr>
                      <p:blipFill>
                        <a:blip r:embed="rId4"/>
                        <a:srcRect/>
                        <a:stretch>
                          <a:fillRect/>
                        </a:stretch>
                      </p:blipFill>
                      <p:spPr bwMode="auto">
                        <a:xfrm>
                          <a:off x="8400256" y="620688"/>
                          <a:ext cx="1658069" cy="1019668"/>
                        </a:xfrm>
                        <a:prstGeom prst="rect">
                          <a:avLst/>
                        </a:prstGeom>
                        <a:noFill/>
                        <a:ln>
                          <a:noFill/>
                        </a:ln>
                      </p:spPr>
                    </p:pic>
                  </p:oleObj>
                </mc:Fallback>
              </mc:AlternateContent>
            </a:graphicData>
          </a:graphic>
        </p:graphicFrame>
      </p:grpSp>
      <p:sp>
        <p:nvSpPr>
          <p:cNvPr id="12" name="CaixaDeTexto 11">
            <a:extLst>
              <a:ext uri="{FF2B5EF4-FFF2-40B4-BE49-F238E27FC236}">
                <a16:creationId xmlns:a16="http://schemas.microsoft.com/office/drawing/2014/main" id="{D31A4A9C-8C44-4EB9-9DDD-72053AD0C9E7}"/>
              </a:ext>
            </a:extLst>
          </p:cNvPr>
          <p:cNvSpPr txBox="1"/>
          <p:nvPr/>
        </p:nvSpPr>
        <p:spPr>
          <a:xfrm>
            <a:off x="2690193" y="830899"/>
            <a:ext cx="5206007" cy="492443"/>
          </a:xfrm>
          <a:prstGeom prst="rect">
            <a:avLst/>
          </a:prstGeom>
          <a:noFill/>
        </p:spPr>
        <p:txBody>
          <a:bodyPr wrap="square" rtlCol="0">
            <a:spAutoFit/>
          </a:bodyPr>
          <a:lstStyle/>
          <a:p>
            <a:r>
              <a:rPr lang="pt-BR" sz="2600" b="1" dirty="0">
                <a:solidFill>
                  <a:srgbClr val="002060"/>
                </a:solidFill>
                <a:latin typeface="Arial" panose="020B0604020202020204" pitchFamily="34" charset="0"/>
                <a:cs typeface="Arial" panose="020B0604020202020204" pitchFamily="34" charset="0"/>
              </a:rPr>
              <a:t>PIB </a:t>
            </a:r>
            <a:r>
              <a:rPr lang="pt-BR" sz="2600" b="1" i="1" dirty="0">
                <a:solidFill>
                  <a:srgbClr val="002060"/>
                </a:solidFill>
                <a:latin typeface="Arial" panose="020B0604020202020204" pitchFamily="34" charset="0"/>
                <a:cs typeface="Arial" panose="020B0604020202020204" pitchFamily="34" charset="0"/>
              </a:rPr>
              <a:t>per capita </a:t>
            </a:r>
            <a:r>
              <a:rPr lang="pt-BR" sz="2600" b="1" dirty="0">
                <a:solidFill>
                  <a:srgbClr val="002060"/>
                </a:solidFill>
                <a:latin typeface="Arial" panose="020B0604020202020204" pitchFamily="34" charset="0"/>
                <a:cs typeface="Arial" panose="020B0604020202020204" pitchFamily="34" charset="0"/>
              </a:rPr>
              <a:t>EUA (1870-2014)</a:t>
            </a:r>
          </a:p>
        </p:txBody>
      </p:sp>
    </p:spTree>
    <p:extLst>
      <p:ext uri="{BB962C8B-B14F-4D97-AF65-F5344CB8AC3E}">
        <p14:creationId xmlns:p14="http://schemas.microsoft.com/office/powerpoint/2010/main" val="33845549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1">
            <a:extLst>
              <a:ext uri="{FF2B5EF4-FFF2-40B4-BE49-F238E27FC236}">
                <a16:creationId xmlns:a16="http://schemas.microsoft.com/office/drawing/2014/main" id="{5498CA6E-EA6C-40B1-BE56-CAD9C2010C3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819150"/>
            <a:ext cx="8305800" cy="2743200"/>
          </a:xfrm>
        </p:spPr>
      </p:pic>
      <p:sp>
        <p:nvSpPr>
          <p:cNvPr id="5" name="Título 2">
            <a:extLst>
              <a:ext uri="{FF2B5EF4-FFF2-40B4-BE49-F238E27FC236}">
                <a16:creationId xmlns:a16="http://schemas.microsoft.com/office/drawing/2014/main" id="{BD2F9BA4-D99E-4009-8CB8-ADB509FC5BEF}"/>
              </a:ext>
            </a:extLst>
          </p:cNvPr>
          <p:cNvSpPr>
            <a:spLocks noGrp="1"/>
          </p:cNvSpPr>
          <p:nvPr>
            <p:ph type="title"/>
          </p:nvPr>
        </p:nvSpPr>
        <p:spPr>
          <a:xfrm>
            <a:off x="228600" y="114300"/>
            <a:ext cx="11582400" cy="857250"/>
          </a:xfrm>
        </p:spPr>
        <p:txBody>
          <a:bodyPr/>
          <a:lstStyle/>
          <a:p>
            <a:pPr>
              <a:defRPr/>
            </a:pPr>
            <a:r>
              <a:rPr lang="pt-BR" sz="3200" dirty="0">
                <a:solidFill>
                  <a:schemeClr val="tx1"/>
                </a:solidFill>
                <a:effectLst/>
                <a:latin typeface="Calibri" panose="020F0502020204030204" pitchFamily="34" charset="0"/>
                <a:cs typeface="Calibri" panose="020F0502020204030204" pitchFamily="34" charset="0"/>
              </a:rPr>
              <a:t>Exemplo 1: Questão 3 – 2010 – ANPEC</a:t>
            </a:r>
            <a:br>
              <a:rPr lang="pt-BR" sz="3200" dirty="0">
                <a:solidFill>
                  <a:schemeClr val="tx1"/>
                </a:solidFill>
                <a:effectLst/>
                <a:latin typeface="Calibri" panose="020F0502020204030204" pitchFamily="34" charset="0"/>
                <a:cs typeface="Calibri" panose="020F0502020204030204" pitchFamily="34" charset="0"/>
              </a:rPr>
            </a:br>
            <a:endParaRPr lang="en-US" sz="2800" b="0" dirty="0">
              <a:solidFill>
                <a:schemeClr val="tx1"/>
              </a:solidFill>
              <a:effectLst/>
              <a:latin typeface="Calibri" panose="020F0502020204030204" pitchFamily="34" charset="0"/>
              <a:cs typeface="Calibri" panose="020F0502020204030204" pitchFamily="34" charset="0"/>
            </a:endParaRPr>
          </a:p>
        </p:txBody>
      </p:sp>
      <p:pic>
        <p:nvPicPr>
          <p:cNvPr id="6" name="Imagem 5">
            <a:extLst>
              <a:ext uri="{FF2B5EF4-FFF2-40B4-BE49-F238E27FC236}">
                <a16:creationId xmlns:a16="http://schemas.microsoft.com/office/drawing/2014/main" id="{4E5AEAF0-CD06-4677-B345-D81FD5DAD0AD}"/>
              </a:ext>
            </a:extLst>
          </p:cNvPr>
          <p:cNvPicPr>
            <a:picLocks noChangeAspect="1"/>
          </p:cNvPicPr>
          <p:nvPr/>
        </p:nvPicPr>
        <p:blipFill>
          <a:blip r:embed="rId3"/>
          <a:stretch>
            <a:fillRect/>
          </a:stretch>
        </p:blipFill>
        <p:spPr>
          <a:xfrm>
            <a:off x="411840" y="3033189"/>
            <a:ext cx="9287325" cy="3054525"/>
          </a:xfrm>
          <a:prstGeom prst="rect">
            <a:avLst/>
          </a:prstGeom>
        </p:spPr>
      </p:pic>
      <p:sp>
        <p:nvSpPr>
          <p:cNvPr id="7" name="Título 2">
            <a:extLst>
              <a:ext uri="{FF2B5EF4-FFF2-40B4-BE49-F238E27FC236}">
                <a16:creationId xmlns:a16="http://schemas.microsoft.com/office/drawing/2014/main" id="{2F8292E1-9691-4654-A42A-6AFD9A50CD77}"/>
              </a:ext>
            </a:extLst>
          </p:cNvPr>
          <p:cNvSpPr txBox="1">
            <a:spLocks/>
          </p:cNvSpPr>
          <p:nvPr/>
        </p:nvSpPr>
        <p:spPr>
          <a:xfrm>
            <a:off x="261732" y="704026"/>
            <a:ext cx="11701668" cy="857250"/>
          </a:xfrm>
        </p:spPr>
        <p:txBody>
          <a:bodyPr/>
          <a:lstStyle>
            <a:lvl1pPr algn="l" rtl="0" eaLnBrk="1" latinLnBrk="0" hangingPunct="1">
              <a:spcBef>
                <a:spcPct val="0"/>
              </a:spcBef>
              <a:buNone/>
              <a:defRPr kumimoji="0" sz="5467"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just">
              <a:defRPr/>
            </a:pPr>
            <a:r>
              <a:rPr lang="pt-BR" sz="2800" b="0" dirty="0">
                <a:solidFill>
                  <a:schemeClr val="tx1"/>
                </a:solidFill>
                <a:effectLst/>
                <a:latin typeface="Calibri" panose="020F0502020204030204" pitchFamily="34" charset="0"/>
                <a:cs typeface="Calibri" panose="020F0502020204030204" pitchFamily="34" charset="0"/>
              </a:rPr>
              <a:t>Considere as informações contidas na tabela a seguir, sobre um país hipotético, para os anos de 2006 a 2008. Assuma que sejam produzidos apenas dois bens finais, chamados X e Y. O preço de cada bem é expresso em unidades monetárias ($). A unidade de medida de cada variável está entre parênteses. Com base nas informações da tabela, julgue as afirmativas a seguir:</a:t>
            </a:r>
            <a:endParaRPr lang="en-US" sz="2800" b="0"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81741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6532A1-9E19-4F1A-9B0C-BE3E4654F3B4}"/>
              </a:ext>
            </a:extLst>
          </p:cNvPr>
          <p:cNvSpPr txBox="1">
            <a:spLocks noChangeArrowheads="1"/>
          </p:cNvSpPr>
          <p:nvPr/>
        </p:nvSpPr>
        <p:spPr bwMode="auto">
          <a:xfrm>
            <a:off x="122583" y="81170"/>
            <a:ext cx="11870634"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5138" indent="-1714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642938" indent="-17145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857250" indent="-17145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1028700" indent="-17145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14859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19431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24003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28575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marL="0" indent="0" algn="just">
              <a:buClrTx/>
              <a:buNone/>
              <a:defRPr/>
            </a:pPr>
            <a:r>
              <a:rPr lang="pt-BR" altLang="en-US" sz="2600" b="1" dirty="0">
                <a:latin typeface="Calibri" panose="020F0502020204030204" pitchFamily="34" charset="0"/>
                <a:cs typeface="Calibri" panose="020F0502020204030204" pitchFamily="34" charset="0"/>
              </a:rPr>
              <a:t>(0)</a:t>
            </a:r>
            <a:r>
              <a:rPr lang="pt-BR" altLang="en-US" sz="2600" dirty="0">
                <a:latin typeface="Calibri" panose="020F0502020204030204" pitchFamily="34" charset="0"/>
                <a:cs typeface="Calibri" panose="020F0502020204030204" pitchFamily="34" charset="0"/>
              </a:rPr>
              <a:t> Houve uma redução de 10% no PIB real, à preços de 2006, entre os anos de 2007 e 2008.</a:t>
            </a:r>
          </a:p>
        </p:txBody>
      </p:sp>
      <p:graphicFrame>
        <p:nvGraphicFramePr>
          <p:cNvPr id="5" name="Objeto 1">
            <a:extLst>
              <a:ext uri="{FF2B5EF4-FFF2-40B4-BE49-F238E27FC236}">
                <a16:creationId xmlns:a16="http://schemas.microsoft.com/office/drawing/2014/main" id="{755425BE-4DE4-4433-9166-956D7791D60B}"/>
              </a:ext>
            </a:extLst>
          </p:cNvPr>
          <p:cNvGraphicFramePr>
            <a:graphicFrameLocks noChangeAspect="1"/>
          </p:cNvGraphicFramePr>
          <p:nvPr>
            <p:extLst>
              <p:ext uri="{D42A27DB-BD31-4B8C-83A1-F6EECF244321}">
                <p14:modId xmlns:p14="http://schemas.microsoft.com/office/powerpoint/2010/main" val="4132997803"/>
              </p:ext>
            </p:extLst>
          </p:nvPr>
        </p:nvGraphicFramePr>
        <p:xfrm>
          <a:off x="497203" y="1458654"/>
          <a:ext cx="6924013" cy="1784817"/>
        </p:xfrm>
        <a:graphic>
          <a:graphicData uri="http://schemas.openxmlformats.org/presentationml/2006/ole">
            <mc:AlternateContent xmlns:mc="http://schemas.openxmlformats.org/markup-compatibility/2006">
              <mc:Choice xmlns:v="urn:schemas-microsoft-com:vml" Requires="v">
                <p:oleObj name="Equation" r:id="rId2" imgW="2794000" imgH="774700" progId="Equation.DSMT4">
                  <p:embed/>
                </p:oleObj>
              </mc:Choice>
              <mc:Fallback>
                <p:oleObj name="Equation" r:id="rId2" imgW="2794000" imgH="774700" progId="Equation.DSMT4">
                  <p:embed/>
                  <p:pic>
                    <p:nvPicPr>
                      <p:cNvPr id="5" name="Objeto 1">
                        <a:extLst>
                          <a:ext uri="{FF2B5EF4-FFF2-40B4-BE49-F238E27FC236}">
                            <a16:creationId xmlns:a16="http://schemas.microsoft.com/office/drawing/2014/main" id="{AE03E7EB-1A65-4176-9BD7-EB930288A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3" y="1458654"/>
                        <a:ext cx="6924013" cy="1784817"/>
                      </a:xfrm>
                      <a:prstGeom prst="rect">
                        <a:avLst/>
                      </a:prstGeom>
                      <a:noFill/>
                      <a:ln>
                        <a:noFill/>
                      </a:ln>
                    </p:spPr>
                  </p:pic>
                </p:oleObj>
              </mc:Fallback>
            </mc:AlternateContent>
          </a:graphicData>
        </a:graphic>
      </p:graphicFrame>
      <p:grpSp>
        <p:nvGrpSpPr>
          <p:cNvPr id="6" name="Grupo 1">
            <a:extLst>
              <a:ext uri="{FF2B5EF4-FFF2-40B4-BE49-F238E27FC236}">
                <a16:creationId xmlns:a16="http://schemas.microsoft.com/office/drawing/2014/main" id="{11B34A5E-D2ED-4178-B990-CF4DCAAF0EF5}"/>
              </a:ext>
            </a:extLst>
          </p:cNvPr>
          <p:cNvGrpSpPr/>
          <p:nvPr/>
        </p:nvGrpSpPr>
        <p:grpSpPr>
          <a:xfrm>
            <a:off x="185523" y="3986425"/>
            <a:ext cx="9144007" cy="2785438"/>
            <a:chOff x="-27363" y="2800349"/>
            <a:chExt cx="6961562" cy="2274737"/>
          </a:xfrm>
        </p:grpSpPr>
        <p:graphicFrame>
          <p:nvGraphicFramePr>
            <p:cNvPr id="7" name="Objeto 3">
              <a:extLst>
                <a:ext uri="{FF2B5EF4-FFF2-40B4-BE49-F238E27FC236}">
                  <a16:creationId xmlns:a16="http://schemas.microsoft.com/office/drawing/2014/main" id="{12F0E198-7B90-4BBF-8521-02ED237F9DA6}"/>
                </a:ext>
              </a:extLst>
            </p:cNvPr>
            <p:cNvGraphicFramePr>
              <a:graphicFrameLocks noChangeAspect="1"/>
            </p:cNvGraphicFramePr>
            <p:nvPr>
              <p:extLst>
                <p:ext uri="{D42A27DB-BD31-4B8C-83A1-F6EECF244321}">
                  <p14:modId xmlns:p14="http://schemas.microsoft.com/office/powerpoint/2010/main" val="364055729"/>
                </p:ext>
              </p:extLst>
            </p:nvPr>
          </p:nvGraphicFramePr>
          <p:xfrm>
            <a:off x="236538" y="2800349"/>
            <a:ext cx="6697661" cy="885248"/>
          </p:xfrm>
          <a:graphic>
            <a:graphicData uri="http://schemas.openxmlformats.org/presentationml/2006/ole">
              <mc:AlternateContent xmlns:mc="http://schemas.openxmlformats.org/markup-compatibility/2006">
                <mc:Choice xmlns:v="urn:schemas-microsoft-com:vml" Requires="v">
                  <p:oleObj name="Equation" r:id="rId4" imgW="4140200" imgH="482600" progId="Equation.DSMT4">
                    <p:embed/>
                  </p:oleObj>
                </mc:Choice>
                <mc:Fallback>
                  <p:oleObj name="Equation" r:id="rId4" imgW="4140200" imgH="482600" progId="Equation.DSMT4">
                    <p:embed/>
                    <p:pic>
                      <p:nvPicPr>
                        <p:cNvPr id="8" name="Objeto 3">
                          <a:extLst>
                            <a:ext uri="{FF2B5EF4-FFF2-40B4-BE49-F238E27FC236}">
                              <a16:creationId xmlns:a16="http://schemas.microsoft.com/office/drawing/2014/main" id="{2007870C-29F7-414E-85B3-344EBA5668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8" y="2800349"/>
                          <a:ext cx="6697661" cy="885248"/>
                        </a:xfrm>
                        <a:prstGeom prst="rect">
                          <a:avLst/>
                        </a:prstGeom>
                        <a:noFill/>
                        <a:ln>
                          <a:noFill/>
                        </a:ln>
                      </p:spPr>
                    </p:pic>
                  </p:oleObj>
                </mc:Fallback>
              </mc:AlternateContent>
            </a:graphicData>
          </a:graphic>
        </p:graphicFrame>
        <p:sp>
          <p:nvSpPr>
            <p:cNvPr id="8" name="Espaço Reservado para Conteúdo 1">
              <a:extLst>
                <a:ext uri="{FF2B5EF4-FFF2-40B4-BE49-F238E27FC236}">
                  <a16:creationId xmlns:a16="http://schemas.microsoft.com/office/drawing/2014/main" id="{549E130B-7458-4DA5-8635-9C53EEC89545}"/>
                </a:ext>
              </a:extLst>
            </p:cNvPr>
            <p:cNvSpPr txBox="1">
              <a:spLocks/>
            </p:cNvSpPr>
            <p:nvPr/>
          </p:nvSpPr>
          <p:spPr bwMode="auto">
            <a:xfrm>
              <a:off x="-27363" y="3752561"/>
              <a:ext cx="6858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5138" indent="-1714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642938" indent="-17145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857250" indent="-17145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1028700" indent="-17145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14859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19431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24003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28575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marL="342900" indent="-342900">
                <a:buClrTx/>
                <a:buSzPct val="99000"/>
                <a:buFont typeface="Wingdings" panose="05000000000000000000" pitchFamily="2" charset="2"/>
                <a:buChar char="§"/>
              </a:pPr>
              <a:r>
                <a:rPr lang="pt-BR" altLang="en-US" sz="2400" dirty="0">
                  <a:latin typeface="Calibri" panose="020F0502020204030204" pitchFamily="34" charset="0"/>
                  <a:cs typeface="Calibri" panose="020F0502020204030204" pitchFamily="34" charset="0"/>
                </a:rPr>
                <a:t>Também podemos calcular a taxa de crescimento em 2007:</a:t>
              </a:r>
              <a:endParaRPr lang="en-US" altLang="en-US" sz="2400" dirty="0">
                <a:latin typeface="Calibri" panose="020F0502020204030204" pitchFamily="34" charset="0"/>
                <a:cs typeface="Calibri" panose="020F0502020204030204" pitchFamily="34" charset="0"/>
              </a:endParaRPr>
            </a:p>
          </p:txBody>
        </p:sp>
        <p:graphicFrame>
          <p:nvGraphicFramePr>
            <p:cNvPr id="9" name="Objeto 7">
              <a:extLst>
                <a:ext uri="{FF2B5EF4-FFF2-40B4-BE49-F238E27FC236}">
                  <a16:creationId xmlns:a16="http://schemas.microsoft.com/office/drawing/2014/main" id="{BD56FF4E-7870-4635-9F2D-B93838B8135D}"/>
                </a:ext>
              </a:extLst>
            </p:cNvPr>
            <p:cNvGraphicFramePr>
              <a:graphicFrameLocks noChangeAspect="1"/>
            </p:cNvGraphicFramePr>
            <p:nvPr>
              <p:extLst>
                <p:ext uri="{D42A27DB-BD31-4B8C-83A1-F6EECF244321}">
                  <p14:modId xmlns:p14="http://schemas.microsoft.com/office/powerpoint/2010/main" val="2625554754"/>
                </p:ext>
              </p:extLst>
            </p:nvPr>
          </p:nvGraphicFramePr>
          <p:xfrm>
            <a:off x="247649" y="4204559"/>
            <a:ext cx="6686550" cy="870527"/>
          </p:xfrm>
          <a:graphic>
            <a:graphicData uri="http://schemas.openxmlformats.org/presentationml/2006/ole">
              <mc:AlternateContent xmlns:mc="http://schemas.openxmlformats.org/markup-compatibility/2006">
                <mc:Choice xmlns:v="urn:schemas-microsoft-com:vml" Requires="v">
                  <p:oleObj name="Equation" r:id="rId6" imgW="4114800" imgH="482600" progId="Equation.DSMT4">
                    <p:embed/>
                  </p:oleObj>
                </mc:Choice>
                <mc:Fallback>
                  <p:oleObj name="Equation" r:id="rId6" imgW="4114800" imgH="482600" progId="Equation.DSMT4">
                    <p:embed/>
                    <p:pic>
                      <p:nvPicPr>
                        <p:cNvPr id="10" name="Objeto 7">
                          <a:extLst>
                            <a:ext uri="{FF2B5EF4-FFF2-40B4-BE49-F238E27FC236}">
                              <a16:creationId xmlns:a16="http://schemas.microsoft.com/office/drawing/2014/main" id="{6B4ECF08-D49B-43D8-8E70-ABA3C7AF20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649" y="4204559"/>
                          <a:ext cx="6686550" cy="870527"/>
                        </a:xfrm>
                        <a:prstGeom prst="rect">
                          <a:avLst/>
                        </a:prstGeom>
                        <a:noFill/>
                        <a:ln>
                          <a:noFill/>
                        </a:ln>
                      </p:spPr>
                    </p:pic>
                  </p:oleObj>
                </mc:Fallback>
              </mc:AlternateContent>
            </a:graphicData>
          </a:graphic>
        </p:graphicFrame>
      </p:grpSp>
      <p:sp>
        <p:nvSpPr>
          <p:cNvPr id="10" name="Rectangle 3">
            <a:extLst>
              <a:ext uri="{FF2B5EF4-FFF2-40B4-BE49-F238E27FC236}">
                <a16:creationId xmlns:a16="http://schemas.microsoft.com/office/drawing/2014/main" id="{CCA0D7BA-2F47-4F25-AC9E-0A6DBA591B7C}"/>
              </a:ext>
            </a:extLst>
          </p:cNvPr>
          <p:cNvSpPr txBox="1">
            <a:spLocks noChangeArrowheads="1"/>
          </p:cNvSpPr>
          <p:nvPr/>
        </p:nvSpPr>
        <p:spPr bwMode="auto">
          <a:xfrm>
            <a:off x="92765" y="922683"/>
            <a:ext cx="11907080" cy="5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5138" indent="-1714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642938" indent="-17145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857250" indent="-17145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1028700" indent="-17145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14859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19431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24003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28575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algn="just">
              <a:buClrTx/>
              <a:buSzPct val="99000"/>
              <a:buFont typeface="Wingdings" panose="05000000000000000000" pitchFamily="2" charset="2"/>
              <a:buChar char="§"/>
              <a:defRPr/>
            </a:pPr>
            <a:r>
              <a:rPr lang="pt-BR" altLang="en-US" sz="2600" dirty="0">
                <a:latin typeface="Calibri" panose="020F0502020204030204" pitchFamily="34" charset="0"/>
                <a:cs typeface="Calibri" panose="020F0502020204030204" pitchFamily="34" charset="0"/>
              </a:rPr>
              <a:t>Primeiramente, vamos calcular o PIB real de todos os anos, em moeda de 2006.</a:t>
            </a:r>
          </a:p>
        </p:txBody>
      </p:sp>
      <p:sp>
        <p:nvSpPr>
          <p:cNvPr id="11" name="Rectangle 3">
            <a:extLst>
              <a:ext uri="{FF2B5EF4-FFF2-40B4-BE49-F238E27FC236}">
                <a16:creationId xmlns:a16="http://schemas.microsoft.com/office/drawing/2014/main" id="{5D9AF416-2247-4178-BF45-FFFC428BF28C}"/>
              </a:ext>
            </a:extLst>
          </p:cNvPr>
          <p:cNvSpPr txBox="1">
            <a:spLocks noChangeArrowheads="1"/>
          </p:cNvSpPr>
          <p:nvPr/>
        </p:nvSpPr>
        <p:spPr bwMode="auto">
          <a:xfrm>
            <a:off x="135839" y="3380959"/>
            <a:ext cx="11870634" cy="5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5138" indent="-1714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642938" indent="-17145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857250" indent="-17145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1028700" indent="-17145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14859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19431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24003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28575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algn="just">
              <a:buClrTx/>
              <a:buSzPct val="99000"/>
              <a:buFont typeface="Wingdings" panose="05000000000000000000" pitchFamily="2" charset="2"/>
              <a:buChar char="§"/>
              <a:defRPr/>
            </a:pPr>
            <a:r>
              <a:rPr lang="pt-BR" altLang="en-US" sz="2600" dirty="0">
                <a:latin typeface="Calibri" panose="020F0502020204030204" pitchFamily="34" charset="0"/>
                <a:cs typeface="Calibri" panose="020F0502020204030204" pitchFamily="34" charset="0"/>
              </a:rPr>
              <a:t>Chamando a taxa de crescimento de </a:t>
            </a:r>
            <a:r>
              <a:rPr lang="pt-BR" altLang="en-US" sz="2600" i="1" dirty="0" err="1">
                <a:latin typeface="Times New Roman" panose="02020603050405020304" pitchFamily="18" charset="0"/>
                <a:cs typeface="Times New Roman" panose="02020603050405020304" pitchFamily="18" charset="0"/>
              </a:rPr>
              <a:t>g</a:t>
            </a:r>
            <a:r>
              <a:rPr lang="pt-BR" altLang="en-US" sz="1400" i="1" dirty="0" err="1">
                <a:latin typeface="Times New Roman" panose="02020603050405020304" pitchFamily="18" charset="0"/>
                <a:cs typeface="Times New Roman" panose="02020603050405020304" pitchFamily="18" charset="0"/>
              </a:rPr>
              <a:t>Y</a:t>
            </a:r>
            <a:r>
              <a:rPr lang="pt-BR" altLang="en-US" sz="2600" dirty="0">
                <a:latin typeface="Calibri" panose="020F0502020204030204" pitchFamily="34" charset="0"/>
                <a:cs typeface="Calibri" panose="020F0502020204030204" pitchFamily="34" charset="0"/>
              </a:rPr>
              <a:t> , temos:.</a:t>
            </a:r>
          </a:p>
        </p:txBody>
      </p:sp>
      <p:sp>
        <p:nvSpPr>
          <p:cNvPr id="12" name="CaixaDeTexto 11">
            <a:extLst>
              <a:ext uri="{FF2B5EF4-FFF2-40B4-BE49-F238E27FC236}">
                <a16:creationId xmlns:a16="http://schemas.microsoft.com/office/drawing/2014/main" id="{5BA90ABA-EAAA-4A1F-AC6D-9157C7C217CA}"/>
              </a:ext>
            </a:extLst>
          </p:cNvPr>
          <p:cNvSpPr txBox="1"/>
          <p:nvPr/>
        </p:nvSpPr>
        <p:spPr>
          <a:xfrm>
            <a:off x="1007155" y="463827"/>
            <a:ext cx="357808" cy="492443"/>
          </a:xfrm>
          <a:prstGeom prst="rect">
            <a:avLst/>
          </a:prstGeom>
          <a:noFill/>
        </p:spPr>
        <p:txBody>
          <a:bodyPr wrap="square" rtlCol="0">
            <a:spAutoFit/>
          </a:bodyPr>
          <a:lstStyle/>
          <a:p>
            <a:r>
              <a:rPr lang="pt-BR" sz="2600" b="1" dirty="0">
                <a:solidFill>
                  <a:srgbClr val="FF0000"/>
                </a:solidFill>
                <a:latin typeface="Calibri" panose="020F0502020204030204" pitchFamily="34" charset="0"/>
                <a:cs typeface="Calibri" panose="020F0502020204030204" pitchFamily="34" charset="0"/>
              </a:rPr>
              <a:t>V</a:t>
            </a:r>
          </a:p>
        </p:txBody>
      </p:sp>
    </p:spTree>
    <p:extLst>
      <p:ext uri="{BB962C8B-B14F-4D97-AF65-F5344CB8AC3E}">
        <p14:creationId xmlns:p14="http://schemas.microsoft.com/office/powerpoint/2010/main" val="4262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04F8F0-C207-4661-AE2B-1667665DA632}"/>
              </a:ext>
            </a:extLst>
          </p:cNvPr>
          <p:cNvSpPr txBox="1">
            <a:spLocks noChangeArrowheads="1"/>
          </p:cNvSpPr>
          <p:nvPr/>
        </p:nvSpPr>
        <p:spPr bwMode="auto">
          <a:xfrm>
            <a:off x="122583" y="107674"/>
            <a:ext cx="11870634"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5138" indent="-1714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642938" indent="-17145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857250" indent="-17145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1028700" indent="-17145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14859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19431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24003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28575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marL="0" indent="0" algn="just">
              <a:buClrTx/>
              <a:buNone/>
              <a:defRPr/>
            </a:pPr>
            <a:r>
              <a:rPr lang="pt-BR" altLang="en-US" sz="2600" b="1" dirty="0">
                <a:latin typeface="Calibri" panose="020F0502020204030204" pitchFamily="34" charset="0"/>
                <a:cs typeface="Calibri" panose="020F0502020204030204" pitchFamily="34" charset="0"/>
              </a:rPr>
              <a:t>(1)</a:t>
            </a:r>
            <a:r>
              <a:rPr lang="pt-BR" altLang="en-US" sz="2600" dirty="0">
                <a:latin typeface="Calibri" panose="020F0502020204030204" pitchFamily="34" charset="0"/>
                <a:cs typeface="Calibri" panose="020F0502020204030204" pitchFamily="34" charset="0"/>
              </a:rPr>
              <a:t> O PIB real para o ano de 2008, à preços de 2006, é igual a $ 210.000,00</a:t>
            </a:r>
          </a:p>
        </p:txBody>
      </p:sp>
      <p:sp>
        <p:nvSpPr>
          <p:cNvPr id="5" name="CaixaDeTexto 4">
            <a:extLst>
              <a:ext uri="{FF2B5EF4-FFF2-40B4-BE49-F238E27FC236}">
                <a16:creationId xmlns:a16="http://schemas.microsoft.com/office/drawing/2014/main" id="{62317EF2-AFEA-4A63-B77D-4E4BEB08310C}"/>
              </a:ext>
            </a:extLst>
          </p:cNvPr>
          <p:cNvSpPr txBox="1"/>
          <p:nvPr/>
        </p:nvSpPr>
        <p:spPr>
          <a:xfrm>
            <a:off x="10190927" y="119273"/>
            <a:ext cx="357808" cy="492443"/>
          </a:xfrm>
          <a:prstGeom prst="rect">
            <a:avLst/>
          </a:prstGeom>
          <a:noFill/>
        </p:spPr>
        <p:txBody>
          <a:bodyPr wrap="square" rtlCol="0">
            <a:spAutoFit/>
          </a:bodyPr>
          <a:lstStyle/>
          <a:p>
            <a:r>
              <a:rPr lang="pt-BR" sz="2600" b="1" dirty="0">
                <a:solidFill>
                  <a:srgbClr val="FF0000"/>
                </a:solidFill>
                <a:latin typeface="Calibri" panose="020F0502020204030204" pitchFamily="34" charset="0"/>
                <a:cs typeface="Calibri" panose="020F0502020204030204" pitchFamily="34" charset="0"/>
              </a:rPr>
              <a:t>F</a:t>
            </a:r>
          </a:p>
        </p:txBody>
      </p:sp>
      <p:sp>
        <p:nvSpPr>
          <p:cNvPr id="6" name="Rectangle 3">
            <a:extLst>
              <a:ext uri="{FF2B5EF4-FFF2-40B4-BE49-F238E27FC236}">
                <a16:creationId xmlns:a16="http://schemas.microsoft.com/office/drawing/2014/main" id="{62EDA718-9329-4339-BD90-9C6E465B991E}"/>
              </a:ext>
            </a:extLst>
          </p:cNvPr>
          <p:cNvSpPr txBox="1">
            <a:spLocks noChangeArrowheads="1"/>
          </p:cNvSpPr>
          <p:nvPr/>
        </p:nvSpPr>
        <p:spPr bwMode="auto">
          <a:xfrm>
            <a:off x="159025" y="631137"/>
            <a:ext cx="11907080" cy="5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5138" indent="-1714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642938" indent="-17145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857250" indent="-17145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1028700" indent="-17145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14859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19431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24003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28575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algn="just">
              <a:buClrTx/>
              <a:buSzPct val="99000"/>
              <a:buFont typeface="Wingdings" panose="05000000000000000000" pitchFamily="2" charset="2"/>
              <a:buChar char="§"/>
              <a:defRPr/>
            </a:pPr>
            <a:r>
              <a:rPr lang="pt-BR" altLang="en-US" sz="2600" dirty="0">
                <a:latin typeface="Calibri" panose="020F0502020204030204" pitchFamily="34" charset="0"/>
                <a:cs typeface="Calibri" panose="020F0502020204030204" pitchFamily="34" charset="0"/>
              </a:rPr>
              <a:t>Conforme vimos, é igual a $ 450.000,00.</a:t>
            </a:r>
          </a:p>
        </p:txBody>
      </p:sp>
      <p:sp>
        <p:nvSpPr>
          <p:cNvPr id="7" name="Rectangle 3">
            <a:extLst>
              <a:ext uri="{FF2B5EF4-FFF2-40B4-BE49-F238E27FC236}">
                <a16:creationId xmlns:a16="http://schemas.microsoft.com/office/drawing/2014/main" id="{9B6629A1-12A5-44FC-923E-AC1B211EC6A0}"/>
              </a:ext>
            </a:extLst>
          </p:cNvPr>
          <p:cNvSpPr txBox="1">
            <a:spLocks noChangeArrowheads="1"/>
          </p:cNvSpPr>
          <p:nvPr/>
        </p:nvSpPr>
        <p:spPr bwMode="auto">
          <a:xfrm>
            <a:off x="129211" y="1306997"/>
            <a:ext cx="11870634"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5138" indent="-1714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642938" indent="-17145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857250" indent="-17145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1028700" indent="-17145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14859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19431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24003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28575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marL="0" indent="0" algn="just">
              <a:buClrTx/>
              <a:buNone/>
              <a:defRPr/>
            </a:pPr>
            <a:r>
              <a:rPr lang="pt-BR" altLang="en-US" sz="2600" b="1" dirty="0">
                <a:latin typeface="Calibri" panose="020F0502020204030204" pitchFamily="34" charset="0"/>
                <a:cs typeface="Calibri" panose="020F0502020204030204" pitchFamily="34" charset="0"/>
              </a:rPr>
              <a:t>(2)</a:t>
            </a:r>
            <a:r>
              <a:rPr lang="pt-BR" altLang="en-US" sz="2600" dirty="0">
                <a:latin typeface="Calibri" panose="020F0502020204030204" pitchFamily="34" charset="0"/>
                <a:cs typeface="Calibri" panose="020F0502020204030204" pitchFamily="34" charset="0"/>
              </a:rPr>
              <a:t> O PIB real </a:t>
            </a:r>
            <a:r>
              <a:rPr lang="pt-BR" altLang="en-US" sz="2600" i="1" dirty="0">
                <a:latin typeface="Calibri" panose="020F0502020204030204" pitchFamily="34" charset="0"/>
                <a:cs typeface="Calibri" panose="020F0502020204030204" pitchFamily="34" charset="0"/>
              </a:rPr>
              <a:t>per capita</a:t>
            </a:r>
            <a:r>
              <a:rPr lang="pt-BR" altLang="en-US" sz="2600" dirty="0">
                <a:latin typeface="Calibri" panose="020F0502020204030204" pitchFamily="34" charset="0"/>
                <a:cs typeface="Calibri" panose="020F0502020204030204" pitchFamily="34" charset="0"/>
              </a:rPr>
              <a:t>, a preços de 2006, cresceu 40%, entre os anos de 2006 e 2007.</a:t>
            </a:r>
          </a:p>
        </p:txBody>
      </p:sp>
      <p:sp>
        <p:nvSpPr>
          <p:cNvPr id="8" name="CaixaDeTexto 7">
            <a:extLst>
              <a:ext uri="{FF2B5EF4-FFF2-40B4-BE49-F238E27FC236}">
                <a16:creationId xmlns:a16="http://schemas.microsoft.com/office/drawing/2014/main" id="{7AA2DA16-9B2B-4758-9078-EBD7FF5464A3}"/>
              </a:ext>
            </a:extLst>
          </p:cNvPr>
          <p:cNvSpPr txBox="1"/>
          <p:nvPr/>
        </p:nvSpPr>
        <p:spPr>
          <a:xfrm>
            <a:off x="11801065" y="1305346"/>
            <a:ext cx="357808" cy="492443"/>
          </a:xfrm>
          <a:prstGeom prst="rect">
            <a:avLst/>
          </a:prstGeom>
          <a:noFill/>
        </p:spPr>
        <p:txBody>
          <a:bodyPr wrap="square" rtlCol="0">
            <a:spAutoFit/>
          </a:bodyPr>
          <a:lstStyle/>
          <a:p>
            <a:r>
              <a:rPr lang="pt-BR" sz="2600" b="1" dirty="0">
                <a:solidFill>
                  <a:srgbClr val="FF0000"/>
                </a:solidFill>
                <a:latin typeface="Calibri" panose="020F0502020204030204" pitchFamily="34" charset="0"/>
                <a:cs typeface="Calibri" panose="020F0502020204030204" pitchFamily="34" charset="0"/>
              </a:rPr>
              <a:t>F</a:t>
            </a:r>
          </a:p>
        </p:txBody>
      </p:sp>
      <p:sp>
        <p:nvSpPr>
          <p:cNvPr id="9" name="Rectangle 3">
            <a:extLst>
              <a:ext uri="{FF2B5EF4-FFF2-40B4-BE49-F238E27FC236}">
                <a16:creationId xmlns:a16="http://schemas.microsoft.com/office/drawing/2014/main" id="{57950F9E-6C37-4721-B15D-05B3F517DF01}"/>
              </a:ext>
            </a:extLst>
          </p:cNvPr>
          <p:cNvSpPr txBox="1">
            <a:spLocks noChangeArrowheads="1"/>
          </p:cNvSpPr>
          <p:nvPr/>
        </p:nvSpPr>
        <p:spPr bwMode="auto">
          <a:xfrm>
            <a:off x="165653" y="1856964"/>
            <a:ext cx="11907080" cy="5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5138" indent="-1714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642938" indent="-17145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857250" indent="-17145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1028700" indent="-17145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14859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19431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24003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28575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algn="just">
              <a:buClrTx/>
              <a:buSzPct val="99000"/>
              <a:buFont typeface="Wingdings" panose="05000000000000000000" pitchFamily="2" charset="2"/>
              <a:buChar char="§"/>
              <a:defRPr/>
            </a:pPr>
            <a:r>
              <a:rPr lang="pt-BR" altLang="en-US" sz="2600" dirty="0">
                <a:latin typeface="Calibri" panose="020F0502020204030204" pitchFamily="34" charset="0"/>
                <a:cs typeface="Calibri" panose="020F0502020204030204" pitchFamily="34" charset="0"/>
              </a:rPr>
              <a:t>No item (0) calculamos o PIB real em 2006 e 2007 (em moeda de 2006). Considerando a população nesses dois anos, podemos calcular o PIB real </a:t>
            </a:r>
            <a:r>
              <a:rPr lang="pt-BR" altLang="en-US" sz="2600" i="1" dirty="0">
                <a:latin typeface="Calibri" panose="020F0502020204030204" pitchFamily="34" charset="0"/>
                <a:cs typeface="Calibri" panose="020F0502020204030204" pitchFamily="34" charset="0"/>
              </a:rPr>
              <a:t>per capita</a:t>
            </a:r>
            <a:r>
              <a:rPr lang="pt-BR" altLang="en-US" sz="2600" dirty="0">
                <a:latin typeface="Calibri" panose="020F0502020204030204" pitchFamily="34" charset="0"/>
                <a:cs typeface="Calibri" panose="020F0502020204030204" pitchFamily="34" charset="0"/>
              </a:rPr>
              <a:t>.</a:t>
            </a:r>
          </a:p>
        </p:txBody>
      </p:sp>
      <p:graphicFrame>
        <p:nvGraphicFramePr>
          <p:cNvPr id="10" name="Objeto 1">
            <a:extLst>
              <a:ext uri="{FF2B5EF4-FFF2-40B4-BE49-F238E27FC236}">
                <a16:creationId xmlns:a16="http://schemas.microsoft.com/office/drawing/2014/main" id="{F58401C9-1BB4-4950-9E63-ED4E64F0F7D3}"/>
              </a:ext>
            </a:extLst>
          </p:cNvPr>
          <p:cNvGraphicFramePr>
            <a:graphicFrameLocks noChangeAspect="1"/>
          </p:cNvGraphicFramePr>
          <p:nvPr>
            <p:extLst>
              <p:ext uri="{D42A27DB-BD31-4B8C-83A1-F6EECF244321}">
                <p14:modId xmlns:p14="http://schemas.microsoft.com/office/powerpoint/2010/main" val="645948288"/>
              </p:ext>
            </p:extLst>
          </p:nvPr>
        </p:nvGraphicFramePr>
        <p:xfrm>
          <a:off x="605525" y="4063539"/>
          <a:ext cx="2611437" cy="555625"/>
        </p:xfrm>
        <a:graphic>
          <a:graphicData uri="http://schemas.openxmlformats.org/presentationml/2006/ole">
            <mc:AlternateContent xmlns:mc="http://schemas.openxmlformats.org/markup-compatibility/2006">
              <mc:Choice xmlns:v="urn:schemas-microsoft-com:vml" Requires="v">
                <p:oleObj name="Equation" r:id="rId2" imgW="1054080" imgH="241200" progId="Equation.DSMT4">
                  <p:embed/>
                </p:oleObj>
              </mc:Choice>
              <mc:Fallback>
                <p:oleObj name="Equation" r:id="rId2" imgW="1054080" imgH="241200" progId="Equation.DSMT4">
                  <p:embed/>
                  <p:pic>
                    <p:nvPicPr>
                      <p:cNvPr id="10" name="Objeto 1">
                        <a:extLst>
                          <a:ext uri="{FF2B5EF4-FFF2-40B4-BE49-F238E27FC236}">
                            <a16:creationId xmlns:a16="http://schemas.microsoft.com/office/drawing/2014/main" id="{08362206-298A-47AE-9A52-97F6811CBEB5}"/>
                          </a:ext>
                        </a:extLst>
                      </p:cNvPr>
                      <p:cNvPicPr>
                        <a:picLocks noChangeAspect="1" noChangeArrowheads="1"/>
                      </p:cNvPicPr>
                      <p:nvPr/>
                    </p:nvPicPr>
                    <p:blipFill>
                      <a:blip r:embed="rId3"/>
                      <a:srcRect/>
                      <a:stretch>
                        <a:fillRect/>
                      </a:stretch>
                    </p:blipFill>
                    <p:spPr bwMode="auto">
                      <a:xfrm>
                        <a:off x="605525" y="4063539"/>
                        <a:ext cx="2611437" cy="555625"/>
                      </a:xfrm>
                      <a:prstGeom prst="rect">
                        <a:avLst/>
                      </a:prstGeom>
                      <a:noFill/>
                      <a:ln>
                        <a:noFill/>
                      </a:ln>
                    </p:spPr>
                  </p:pic>
                </p:oleObj>
              </mc:Fallback>
            </mc:AlternateContent>
          </a:graphicData>
        </a:graphic>
      </p:graphicFrame>
      <p:graphicFrame>
        <p:nvGraphicFramePr>
          <p:cNvPr id="11" name="Objeto 1">
            <a:extLst>
              <a:ext uri="{FF2B5EF4-FFF2-40B4-BE49-F238E27FC236}">
                <a16:creationId xmlns:a16="http://schemas.microsoft.com/office/drawing/2014/main" id="{93B545AE-76E4-4BFB-A906-055F16C66CDE}"/>
              </a:ext>
            </a:extLst>
          </p:cNvPr>
          <p:cNvGraphicFramePr>
            <a:graphicFrameLocks noChangeAspect="1"/>
          </p:cNvGraphicFramePr>
          <p:nvPr>
            <p:extLst>
              <p:ext uri="{D42A27DB-BD31-4B8C-83A1-F6EECF244321}">
                <p14:modId xmlns:p14="http://schemas.microsoft.com/office/powerpoint/2010/main" val="1570487310"/>
              </p:ext>
            </p:extLst>
          </p:nvPr>
        </p:nvGraphicFramePr>
        <p:xfrm>
          <a:off x="3751401" y="2942902"/>
          <a:ext cx="6042025" cy="1871662"/>
        </p:xfrm>
        <a:graphic>
          <a:graphicData uri="http://schemas.openxmlformats.org/presentationml/2006/ole">
            <mc:AlternateContent xmlns:mc="http://schemas.openxmlformats.org/markup-compatibility/2006">
              <mc:Choice xmlns:v="urn:schemas-microsoft-com:vml" Requires="v">
                <p:oleObj name="Equation" r:id="rId4" imgW="2438280" imgH="812520" progId="Equation.DSMT4">
                  <p:embed/>
                </p:oleObj>
              </mc:Choice>
              <mc:Fallback>
                <p:oleObj name="Equation" r:id="rId4" imgW="2438280" imgH="812520" progId="Equation.DSMT4">
                  <p:embed/>
                  <p:pic>
                    <p:nvPicPr>
                      <p:cNvPr id="11" name="Objeto 1">
                        <a:extLst>
                          <a:ext uri="{FF2B5EF4-FFF2-40B4-BE49-F238E27FC236}">
                            <a16:creationId xmlns:a16="http://schemas.microsoft.com/office/drawing/2014/main" id="{A0390940-70E6-4FFF-9C5D-402AEB98C64F}"/>
                          </a:ext>
                        </a:extLst>
                      </p:cNvPr>
                      <p:cNvPicPr>
                        <a:picLocks noChangeAspect="1" noChangeArrowheads="1"/>
                      </p:cNvPicPr>
                      <p:nvPr/>
                    </p:nvPicPr>
                    <p:blipFill>
                      <a:blip r:embed="rId5"/>
                      <a:srcRect/>
                      <a:stretch>
                        <a:fillRect/>
                      </a:stretch>
                    </p:blipFill>
                    <p:spPr bwMode="auto">
                      <a:xfrm>
                        <a:off x="3751401" y="2942902"/>
                        <a:ext cx="6042025" cy="1871662"/>
                      </a:xfrm>
                      <a:prstGeom prst="rect">
                        <a:avLst/>
                      </a:prstGeom>
                      <a:noFill/>
                      <a:ln>
                        <a:solidFill>
                          <a:schemeClr val="tx1"/>
                        </a:solidFill>
                      </a:ln>
                    </p:spPr>
                  </p:pic>
                </p:oleObj>
              </mc:Fallback>
            </mc:AlternateContent>
          </a:graphicData>
        </a:graphic>
      </p:graphicFrame>
      <p:graphicFrame>
        <p:nvGraphicFramePr>
          <p:cNvPr id="12" name="Objeto 1">
            <a:extLst>
              <a:ext uri="{FF2B5EF4-FFF2-40B4-BE49-F238E27FC236}">
                <a16:creationId xmlns:a16="http://schemas.microsoft.com/office/drawing/2014/main" id="{FBC7C58D-A3A5-4401-BBC4-E33C0B03391F}"/>
              </a:ext>
            </a:extLst>
          </p:cNvPr>
          <p:cNvGraphicFramePr>
            <a:graphicFrameLocks noChangeAspect="1"/>
          </p:cNvGraphicFramePr>
          <p:nvPr>
            <p:extLst>
              <p:ext uri="{D42A27DB-BD31-4B8C-83A1-F6EECF244321}">
                <p14:modId xmlns:p14="http://schemas.microsoft.com/office/powerpoint/2010/main" val="2646615334"/>
              </p:ext>
            </p:extLst>
          </p:nvPr>
        </p:nvGraphicFramePr>
        <p:xfrm>
          <a:off x="618778" y="3130336"/>
          <a:ext cx="2611437" cy="555625"/>
        </p:xfrm>
        <a:graphic>
          <a:graphicData uri="http://schemas.openxmlformats.org/presentationml/2006/ole">
            <mc:AlternateContent xmlns:mc="http://schemas.openxmlformats.org/markup-compatibility/2006">
              <mc:Choice xmlns:v="urn:schemas-microsoft-com:vml" Requires="v">
                <p:oleObj name="Equation" r:id="rId6" imgW="1054080" imgH="241200" progId="Equation.DSMT4">
                  <p:embed/>
                </p:oleObj>
              </mc:Choice>
              <mc:Fallback>
                <p:oleObj name="Equation" r:id="rId6" imgW="1054080" imgH="241200" progId="Equation.DSMT4">
                  <p:embed/>
                  <p:pic>
                    <p:nvPicPr>
                      <p:cNvPr id="12" name="Objeto 1">
                        <a:extLst>
                          <a:ext uri="{FF2B5EF4-FFF2-40B4-BE49-F238E27FC236}">
                            <a16:creationId xmlns:a16="http://schemas.microsoft.com/office/drawing/2014/main" id="{522CE018-C07C-44A0-A73B-BE45F49A7846}"/>
                          </a:ext>
                        </a:extLst>
                      </p:cNvPr>
                      <p:cNvPicPr>
                        <a:picLocks noChangeAspect="1" noChangeArrowheads="1"/>
                      </p:cNvPicPr>
                      <p:nvPr/>
                    </p:nvPicPr>
                    <p:blipFill>
                      <a:blip r:embed="rId7"/>
                      <a:srcRect/>
                      <a:stretch>
                        <a:fillRect/>
                      </a:stretch>
                    </p:blipFill>
                    <p:spPr bwMode="auto">
                      <a:xfrm>
                        <a:off x="618778" y="3130336"/>
                        <a:ext cx="2611437" cy="555625"/>
                      </a:xfrm>
                      <a:prstGeom prst="rect">
                        <a:avLst/>
                      </a:prstGeom>
                      <a:noFill/>
                      <a:ln>
                        <a:noFill/>
                      </a:ln>
                    </p:spPr>
                  </p:pic>
                </p:oleObj>
              </mc:Fallback>
            </mc:AlternateContent>
          </a:graphicData>
        </a:graphic>
      </p:graphicFrame>
      <p:sp>
        <p:nvSpPr>
          <p:cNvPr id="13" name="Retângulo 12">
            <a:extLst>
              <a:ext uri="{FF2B5EF4-FFF2-40B4-BE49-F238E27FC236}">
                <a16:creationId xmlns:a16="http://schemas.microsoft.com/office/drawing/2014/main" id="{B4456498-BC28-45AA-8ED5-F1EE69EE4A88}"/>
              </a:ext>
            </a:extLst>
          </p:cNvPr>
          <p:cNvSpPr/>
          <p:nvPr/>
        </p:nvSpPr>
        <p:spPr>
          <a:xfrm>
            <a:off x="539265" y="2942902"/>
            <a:ext cx="2787030" cy="18716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4" name="Conector de Seta Reta 13">
            <a:extLst>
              <a:ext uri="{FF2B5EF4-FFF2-40B4-BE49-F238E27FC236}">
                <a16:creationId xmlns:a16="http://schemas.microsoft.com/office/drawing/2014/main" id="{386878FE-D684-4B2C-B54D-D28CFDF264B8}"/>
              </a:ext>
            </a:extLst>
          </p:cNvPr>
          <p:cNvCxnSpPr>
            <a:cxnSpLocks/>
          </p:cNvCxnSpPr>
          <p:nvPr/>
        </p:nvCxnSpPr>
        <p:spPr>
          <a:xfrm>
            <a:off x="3326295" y="3858237"/>
            <a:ext cx="42510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Objeto 1">
            <a:extLst>
              <a:ext uri="{FF2B5EF4-FFF2-40B4-BE49-F238E27FC236}">
                <a16:creationId xmlns:a16="http://schemas.microsoft.com/office/drawing/2014/main" id="{FE0795DA-453B-461E-9C87-8449E1E75D59}"/>
              </a:ext>
            </a:extLst>
          </p:cNvPr>
          <p:cNvGraphicFramePr>
            <a:graphicFrameLocks noChangeAspect="1"/>
          </p:cNvGraphicFramePr>
          <p:nvPr>
            <p:extLst>
              <p:ext uri="{D42A27DB-BD31-4B8C-83A1-F6EECF244321}">
                <p14:modId xmlns:p14="http://schemas.microsoft.com/office/powerpoint/2010/main" val="608620389"/>
              </p:ext>
            </p:extLst>
          </p:nvPr>
        </p:nvGraphicFramePr>
        <p:xfrm>
          <a:off x="507654" y="5077172"/>
          <a:ext cx="7143750" cy="1045332"/>
        </p:xfrm>
        <a:graphic>
          <a:graphicData uri="http://schemas.openxmlformats.org/presentationml/2006/ole">
            <mc:AlternateContent xmlns:mc="http://schemas.openxmlformats.org/markup-compatibility/2006">
              <mc:Choice xmlns:v="urn:schemas-microsoft-com:vml" Requires="v">
                <p:oleObj name="Equation" r:id="rId8" imgW="2882880" imgH="431640" progId="Equation.DSMT4">
                  <p:embed/>
                </p:oleObj>
              </mc:Choice>
              <mc:Fallback>
                <p:oleObj name="Equation" r:id="rId8" imgW="2882880" imgH="431640" progId="Equation.DSMT4">
                  <p:embed/>
                  <p:pic>
                    <p:nvPicPr>
                      <p:cNvPr id="16" name="Objeto 1">
                        <a:extLst>
                          <a:ext uri="{FF2B5EF4-FFF2-40B4-BE49-F238E27FC236}">
                            <a16:creationId xmlns:a16="http://schemas.microsoft.com/office/drawing/2014/main" id="{29E7DE34-C6F6-4E00-8588-26669C1CFA1B}"/>
                          </a:ext>
                        </a:extLst>
                      </p:cNvPr>
                      <p:cNvPicPr>
                        <a:picLocks noChangeAspect="1" noChangeArrowheads="1"/>
                      </p:cNvPicPr>
                      <p:nvPr/>
                    </p:nvPicPr>
                    <p:blipFill>
                      <a:blip r:embed="rId9"/>
                      <a:srcRect/>
                      <a:stretch>
                        <a:fillRect/>
                      </a:stretch>
                    </p:blipFill>
                    <p:spPr bwMode="auto">
                      <a:xfrm>
                        <a:off x="507654" y="5077172"/>
                        <a:ext cx="7143750" cy="10453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41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1">
            <a:extLst>
              <a:ext uri="{FF2B5EF4-FFF2-40B4-BE49-F238E27FC236}">
                <a16:creationId xmlns:a16="http://schemas.microsoft.com/office/drawing/2014/main" id="{A521907D-6713-4A8F-A7B0-6538AA2299E7}"/>
              </a:ext>
            </a:extLst>
          </p:cNvPr>
          <p:cNvGraphicFramePr>
            <a:graphicFrameLocks noGrp="1" noChangeAspect="1"/>
          </p:cNvGraphicFramePr>
          <p:nvPr>
            <p:ph idx="1"/>
            <p:extLst>
              <p:ext uri="{D42A27DB-BD31-4B8C-83A1-F6EECF244321}">
                <p14:modId xmlns:p14="http://schemas.microsoft.com/office/powerpoint/2010/main" val="2005273536"/>
              </p:ext>
            </p:extLst>
          </p:nvPr>
        </p:nvGraphicFramePr>
        <p:xfrm>
          <a:off x="258347" y="857177"/>
          <a:ext cx="8978779" cy="1170402"/>
        </p:xfrm>
        <a:graphic>
          <a:graphicData uri="http://schemas.openxmlformats.org/presentationml/2006/ole">
            <mc:AlternateContent xmlns:mc="http://schemas.openxmlformats.org/markup-compatibility/2006">
              <mc:Choice xmlns:v="urn:schemas-microsoft-com:vml" Requires="v">
                <p:oleObj name="Equation" r:id="rId2" imgW="3898800" imgH="507960" progId="Equation.DSMT4">
                  <p:embed/>
                </p:oleObj>
              </mc:Choice>
              <mc:Fallback>
                <p:oleObj name="Equation" r:id="rId2" imgW="3898800" imgH="507960" progId="Equation.DSMT4">
                  <p:embed/>
                  <p:pic>
                    <p:nvPicPr>
                      <p:cNvPr id="4" name="Object 21">
                        <a:extLst>
                          <a:ext uri="{FF2B5EF4-FFF2-40B4-BE49-F238E27FC236}">
                            <a16:creationId xmlns:a16="http://schemas.microsoft.com/office/drawing/2014/main" id="{BE42DD30-E97E-4672-B984-9D87F6E35793}"/>
                          </a:ext>
                        </a:extLst>
                      </p:cNvPr>
                      <p:cNvPicPr>
                        <a:picLocks noGrp="1" noChangeAspect="1" noChangeArrowheads="1"/>
                      </p:cNvPicPr>
                      <p:nvPr/>
                    </p:nvPicPr>
                    <p:blipFill>
                      <a:blip r:embed="rId3"/>
                      <a:srcRect/>
                      <a:stretch>
                        <a:fillRect/>
                      </a:stretch>
                    </p:blipFill>
                    <p:spPr bwMode="auto">
                      <a:xfrm>
                        <a:off x="258347" y="857177"/>
                        <a:ext cx="8978779" cy="1170402"/>
                      </a:xfrm>
                      <a:prstGeom prst="rect">
                        <a:avLst/>
                      </a:prstGeom>
                      <a:noFill/>
                      <a:ln>
                        <a:noFill/>
                      </a:ln>
                    </p:spPr>
                  </p:pic>
                </p:oleObj>
              </mc:Fallback>
            </mc:AlternateContent>
          </a:graphicData>
        </a:graphic>
      </p:graphicFrame>
      <p:graphicFrame>
        <p:nvGraphicFramePr>
          <p:cNvPr id="5" name="Object 21">
            <a:extLst>
              <a:ext uri="{FF2B5EF4-FFF2-40B4-BE49-F238E27FC236}">
                <a16:creationId xmlns:a16="http://schemas.microsoft.com/office/drawing/2014/main" id="{F9D225A5-E561-4CF5-B1EC-400222F7CC69}"/>
              </a:ext>
            </a:extLst>
          </p:cNvPr>
          <p:cNvGraphicFramePr>
            <a:graphicFrameLocks noChangeAspect="1"/>
          </p:cNvGraphicFramePr>
          <p:nvPr>
            <p:extLst>
              <p:ext uri="{D42A27DB-BD31-4B8C-83A1-F6EECF244321}">
                <p14:modId xmlns:p14="http://schemas.microsoft.com/office/powerpoint/2010/main" val="3861492999"/>
              </p:ext>
            </p:extLst>
          </p:nvPr>
        </p:nvGraphicFramePr>
        <p:xfrm>
          <a:off x="345039" y="3379783"/>
          <a:ext cx="7950822" cy="1042930"/>
        </p:xfrm>
        <a:graphic>
          <a:graphicData uri="http://schemas.openxmlformats.org/presentationml/2006/ole">
            <mc:AlternateContent xmlns:mc="http://schemas.openxmlformats.org/markup-compatibility/2006">
              <mc:Choice xmlns:v="urn:schemas-microsoft-com:vml" Requires="v">
                <p:oleObj name="Equation" r:id="rId4" imgW="3797280" imgH="457200" progId="Equation.DSMT4">
                  <p:embed/>
                </p:oleObj>
              </mc:Choice>
              <mc:Fallback>
                <p:oleObj name="Equation" r:id="rId4" imgW="3797280" imgH="457200" progId="Equation.DSMT4">
                  <p:embed/>
                  <p:pic>
                    <p:nvPicPr>
                      <p:cNvPr id="6" name="Object 21">
                        <a:extLst>
                          <a:ext uri="{FF2B5EF4-FFF2-40B4-BE49-F238E27FC236}">
                            <a16:creationId xmlns:a16="http://schemas.microsoft.com/office/drawing/2014/main" id="{C602A4A2-6D16-4A2E-9B78-7D4968CC494C}"/>
                          </a:ext>
                        </a:extLst>
                      </p:cNvPr>
                      <p:cNvPicPr>
                        <a:picLocks noChangeAspect="1" noChangeArrowheads="1"/>
                      </p:cNvPicPr>
                      <p:nvPr/>
                    </p:nvPicPr>
                    <p:blipFill>
                      <a:blip r:embed="rId5"/>
                      <a:srcRect/>
                      <a:stretch>
                        <a:fillRect/>
                      </a:stretch>
                    </p:blipFill>
                    <p:spPr bwMode="auto">
                      <a:xfrm>
                        <a:off x="345039" y="3379783"/>
                        <a:ext cx="7950822" cy="1042930"/>
                      </a:xfrm>
                      <a:prstGeom prst="rect">
                        <a:avLst/>
                      </a:prstGeom>
                      <a:noFill/>
                      <a:ln>
                        <a:noFill/>
                      </a:ln>
                    </p:spPr>
                  </p:pic>
                </p:oleObj>
              </mc:Fallback>
            </mc:AlternateContent>
          </a:graphicData>
        </a:graphic>
      </p:graphicFrame>
      <p:graphicFrame>
        <p:nvGraphicFramePr>
          <p:cNvPr id="6" name="Objeto 1">
            <a:extLst>
              <a:ext uri="{FF2B5EF4-FFF2-40B4-BE49-F238E27FC236}">
                <a16:creationId xmlns:a16="http://schemas.microsoft.com/office/drawing/2014/main" id="{DC529EE0-238D-4EC6-B423-0F0B62A5AB69}"/>
              </a:ext>
            </a:extLst>
          </p:cNvPr>
          <p:cNvGraphicFramePr>
            <a:graphicFrameLocks noChangeAspect="1"/>
          </p:cNvGraphicFramePr>
          <p:nvPr>
            <p:extLst>
              <p:ext uri="{D42A27DB-BD31-4B8C-83A1-F6EECF244321}">
                <p14:modId xmlns:p14="http://schemas.microsoft.com/office/powerpoint/2010/main" val="2571319816"/>
              </p:ext>
            </p:extLst>
          </p:nvPr>
        </p:nvGraphicFramePr>
        <p:xfrm>
          <a:off x="334963" y="2208072"/>
          <a:ext cx="10145712" cy="990600"/>
        </p:xfrm>
        <a:graphic>
          <a:graphicData uri="http://schemas.openxmlformats.org/presentationml/2006/ole">
            <mc:AlternateContent xmlns:mc="http://schemas.openxmlformats.org/markup-compatibility/2006">
              <mc:Choice xmlns:v="urn:schemas-microsoft-com:vml" Requires="v">
                <p:oleObj name="Equation" r:id="rId6" imgW="4572000" imgH="431640" progId="Equation.DSMT4">
                  <p:embed/>
                </p:oleObj>
              </mc:Choice>
              <mc:Fallback>
                <p:oleObj name="Equation" r:id="rId6" imgW="4572000" imgH="431640" progId="Equation.DSMT4">
                  <p:embed/>
                  <p:pic>
                    <p:nvPicPr>
                      <p:cNvPr id="7" name="Objeto 1">
                        <a:extLst>
                          <a:ext uri="{FF2B5EF4-FFF2-40B4-BE49-F238E27FC236}">
                            <a16:creationId xmlns:a16="http://schemas.microsoft.com/office/drawing/2014/main" id="{E95DBC25-C1E7-49EC-B079-B286DADD9D86}"/>
                          </a:ext>
                        </a:extLst>
                      </p:cNvPr>
                      <p:cNvPicPr>
                        <a:picLocks noChangeAspect="1" noChangeArrowheads="1"/>
                      </p:cNvPicPr>
                      <p:nvPr/>
                    </p:nvPicPr>
                    <p:blipFill>
                      <a:blip r:embed="rId7"/>
                      <a:srcRect/>
                      <a:stretch>
                        <a:fillRect/>
                      </a:stretch>
                    </p:blipFill>
                    <p:spPr bwMode="auto">
                      <a:xfrm>
                        <a:off x="334963" y="2208072"/>
                        <a:ext cx="10145712" cy="990600"/>
                      </a:xfrm>
                      <a:prstGeom prst="rect">
                        <a:avLst/>
                      </a:prstGeom>
                      <a:noFill/>
                      <a:ln>
                        <a:noFill/>
                      </a:ln>
                    </p:spPr>
                  </p:pic>
                </p:oleObj>
              </mc:Fallback>
            </mc:AlternateContent>
          </a:graphicData>
        </a:graphic>
      </p:graphicFrame>
      <p:sp>
        <p:nvSpPr>
          <p:cNvPr id="7" name="Rectangle 3">
            <a:extLst>
              <a:ext uri="{FF2B5EF4-FFF2-40B4-BE49-F238E27FC236}">
                <a16:creationId xmlns:a16="http://schemas.microsoft.com/office/drawing/2014/main" id="{5643A368-64B1-46E3-B524-8C2D7D347120}"/>
              </a:ext>
            </a:extLst>
          </p:cNvPr>
          <p:cNvSpPr txBox="1">
            <a:spLocks noChangeArrowheads="1"/>
          </p:cNvSpPr>
          <p:nvPr/>
        </p:nvSpPr>
        <p:spPr bwMode="auto">
          <a:xfrm>
            <a:off x="129211" y="273326"/>
            <a:ext cx="11870634"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5138" indent="-1714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642938" indent="-17145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857250" indent="-17145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1028700" indent="-17145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14859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19431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24003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28575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marL="0" indent="0" algn="just">
              <a:buClrTx/>
              <a:buNone/>
              <a:defRPr/>
            </a:pPr>
            <a:r>
              <a:rPr lang="pt-BR" altLang="en-US" sz="2600" b="1" dirty="0">
                <a:latin typeface="Calibri" panose="020F0502020204030204" pitchFamily="34" charset="0"/>
                <a:cs typeface="Calibri" panose="020F0502020204030204" pitchFamily="34" charset="0"/>
              </a:rPr>
              <a:t>(3)</a:t>
            </a:r>
            <a:r>
              <a:rPr lang="pt-BR" altLang="en-US" sz="2600" dirty="0">
                <a:latin typeface="Calibri" panose="020F0502020204030204" pitchFamily="34" charset="0"/>
                <a:cs typeface="Calibri" panose="020F0502020204030204" pitchFamily="34" charset="0"/>
              </a:rPr>
              <a:t> O deflator do PIB, a preços de 2006, sofreu queda de 50%, entre 2006 e 2007.</a:t>
            </a:r>
          </a:p>
        </p:txBody>
      </p:sp>
      <p:sp>
        <p:nvSpPr>
          <p:cNvPr id="8" name="CaixaDeTexto 7">
            <a:extLst>
              <a:ext uri="{FF2B5EF4-FFF2-40B4-BE49-F238E27FC236}">
                <a16:creationId xmlns:a16="http://schemas.microsoft.com/office/drawing/2014/main" id="{6A20882A-A8E0-4462-9918-3E0292063CC3}"/>
              </a:ext>
            </a:extLst>
          </p:cNvPr>
          <p:cNvSpPr txBox="1"/>
          <p:nvPr/>
        </p:nvSpPr>
        <p:spPr>
          <a:xfrm>
            <a:off x="11058942" y="271673"/>
            <a:ext cx="357808" cy="492443"/>
          </a:xfrm>
          <a:prstGeom prst="rect">
            <a:avLst/>
          </a:prstGeom>
          <a:noFill/>
        </p:spPr>
        <p:txBody>
          <a:bodyPr wrap="square" rtlCol="0">
            <a:spAutoFit/>
          </a:bodyPr>
          <a:lstStyle/>
          <a:p>
            <a:r>
              <a:rPr lang="pt-BR" sz="2600" b="1" dirty="0">
                <a:solidFill>
                  <a:srgbClr val="FF0000"/>
                </a:solidFill>
                <a:latin typeface="Calibri" panose="020F0502020204030204" pitchFamily="34" charset="0"/>
                <a:cs typeface="Calibri" panose="020F0502020204030204" pitchFamily="34" charset="0"/>
              </a:rPr>
              <a:t>V</a:t>
            </a:r>
          </a:p>
        </p:txBody>
      </p:sp>
    </p:spTree>
    <p:extLst>
      <p:ext uri="{BB962C8B-B14F-4D97-AF65-F5344CB8AC3E}">
        <p14:creationId xmlns:p14="http://schemas.microsoft.com/office/powerpoint/2010/main" val="422444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AA95A7-BD97-4318-A67C-12947E8117F2}"/>
              </a:ext>
            </a:extLst>
          </p:cNvPr>
          <p:cNvSpPr txBox="1">
            <a:spLocks noChangeArrowheads="1"/>
          </p:cNvSpPr>
          <p:nvPr/>
        </p:nvSpPr>
        <p:spPr bwMode="auto">
          <a:xfrm>
            <a:off x="129211" y="48042"/>
            <a:ext cx="11870634"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5138" indent="-1714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642938" indent="-17145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857250" indent="-17145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1028700" indent="-17145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14859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19431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24003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28575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marL="0" indent="0" algn="just">
              <a:buClrTx/>
              <a:buNone/>
              <a:defRPr/>
            </a:pPr>
            <a:r>
              <a:rPr lang="pt-BR" altLang="en-US" sz="2600" b="1" dirty="0">
                <a:latin typeface="Calibri" panose="020F0502020204030204" pitchFamily="34" charset="0"/>
                <a:cs typeface="Calibri" panose="020F0502020204030204" pitchFamily="34" charset="0"/>
              </a:rPr>
              <a:t>(4)</a:t>
            </a:r>
            <a:r>
              <a:rPr lang="pt-BR" altLang="en-US" sz="2600" dirty="0">
                <a:latin typeface="Calibri" panose="020F0502020204030204" pitchFamily="34" charset="0"/>
                <a:cs typeface="Calibri" panose="020F0502020204030204" pitchFamily="34" charset="0"/>
              </a:rPr>
              <a:t> A taxa de crescimento do PIB real </a:t>
            </a:r>
            <a:r>
              <a:rPr lang="pt-BR" altLang="en-US" sz="2600" i="1" dirty="0">
                <a:latin typeface="Calibri" panose="020F0502020204030204" pitchFamily="34" charset="0"/>
                <a:cs typeface="Calibri" panose="020F0502020204030204" pitchFamily="34" charset="0"/>
              </a:rPr>
              <a:t>per capita </a:t>
            </a:r>
            <a:r>
              <a:rPr lang="pt-BR" altLang="en-US" sz="2600" dirty="0">
                <a:latin typeface="Calibri" panose="020F0502020204030204" pitchFamily="34" charset="0"/>
                <a:cs typeface="Calibri" panose="020F0502020204030204" pitchFamily="34" charset="0"/>
              </a:rPr>
              <a:t>independe da escolha do ano-base para os preços.</a:t>
            </a:r>
          </a:p>
        </p:txBody>
      </p:sp>
      <p:sp>
        <p:nvSpPr>
          <p:cNvPr id="5" name="CaixaDeTexto 4">
            <a:extLst>
              <a:ext uri="{FF2B5EF4-FFF2-40B4-BE49-F238E27FC236}">
                <a16:creationId xmlns:a16="http://schemas.microsoft.com/office/drawing/2014/main" id="{01327CF7-508E-4F71-92C6-1728DE878E04}"/>
              </a:ext>
            </a:extLst>
          </p:cNvPr>
          <p:cNvSpPr txBox="1"/>
          <p:nvPr/>
        </p:nvSpPr>
        <p:spPr>
          <a:xfrm>
            <a:off x="2285988" y="443954"/>
            <a:ext cx="894534" cy="492443"/>
          </a:xfrm>
          <a:prstGeom prst="rect">
            <a:avLst/>
          </a:prstGeom>
          <a:noFill/>
        </p:spPr>
        <p:txBody>
          <a:bodyPr wrap="square" rtlCol="0">
            <a:spAutoFit/>
          </a:bodyPr>
          <a:lstStyle/>
          <a:p>
            <a:r>
              <a:rPr lang="pt-BR" sz="2600" b="1" dirty="0">
                <a:solidFill>
                  <a:srgbClr val="FF0000"/>
                </a:solidFill>
                <a:latin typeface="Calibri" panose="020F0502020204030204" pitchFamily="34" charset="0"/>
                <a:cs typeface="Calibri" panose="020F0502020204030204" pitchFamily="34" charset="0"/>
              </a:rPr>
              <a:t>F</a:t>
            </a:r>
          </a:p>
        </p:txBody>
      </p:sp>
      <p:graphicFrame>
        <p:nvGraphicFramePr>
          <p:cNvPr id="6" name="Objeto 1">
            <a:extLst>
              <a:ext uri="{FF2B5EF4-FFF2-40B4-BE49-F238E27FC236}">
                <a16:creationId xmlns:a16="http://schemas.microsoft.com/office/drawing/2014/main" id="{F1C88759-FD73-4743-A397-0DA345D2BDF9}"/>
              </a:ext>
            </a:extLst>
          </p:cNvPr>
          <p:cNvGraphicFramePr>
            <a:graphicFrameLocks noChangeAspect="1"/>
          </p:cNvGraphicFramePr>
          <p:nvPr>
            <p:extLst>
              <p:ext uri="{D42A27DB-BD31-4B8C-83A1-F6EECF244321}">
                <p14:modId xmlns:p14="http://schemas.microsoft.com/office/powerpoint/2010/main" val="2311763844"/>
              </p:ext>
            </p:extLst>
          </p:nvPr>
        </p:nvGraphicFramePr>
        <p:xfrm>
          <a:off x="504136" y="1830388"/>
          <a:ext cx="6672263" cy="1784350"/>
        </p:xfrm>
        <a:graphic>
          <a:graphicData uri="http://schemas.openxmlformats.org/presentationml/2006/ole">
            <mc:AlternateContent xmlns:mc="http://schemas.openxmlformats.org/markup-compatibility/2006">
              <mc:Choice xmlns:v="urn:schemas-microsoft-com:vml" Requires="v">
                <p:oleObj name="Equation" r:id="rId2" imgW="2692080" imgH="774360" progId="Equation.DSMT4">
                  <p:embed/>
                </p:oleObj>
              </mc:Choice>
              <mc:Fallback>
                <p:oleObj name="Equation" r:id="rId2" imgW="2692080" imgH="774360" progId="Equation.DSMT4">
                  <p:embed/>
                  <p:pic>
                    <p:nvPicPr>
                      <p:cNvPr id="6" name="Objeto 1">
                        <a:extLst>
                          <a:ext uri="{FF2B5EF4-FFF2-40B4-BE49-F238E27FC236}">
                            <a16:creationId xmlns:a16="http://schemas.microsoft.com/office/drawing/2014/main" id="{67E8847B-3C50-4A91-BE19-712A33F724B7}"/>
                          </a:ext>
                        </a:extLst>
                      </p:cNvPr>
                      <p:cNvPicPr>
                        <a:picLocks noChangeAspect="1" noChangeArrowheads="1"/>
                      </p:cNvPicPr>
                      <p:nvPr/>
                    </p:nvPicPr>
                    <p:blipFill>
                      <a:blip r:embed="rId3"/>
                      <a:srcRect/>
                      <a:stretch>
                        <a:fillRect/>
                      </a:stretch>
                    </p:blipFill>
                    <p:spPr bwMode="auto">
                      <a:xfrm>
                        <a:off x="504136" y="1830388"/>
                        <a:ext cx="6672263" cy="1784350"/>
                      </a:xfrm>
                      <a:prstGeom prst="rect">
                        <a:avLst/>
                      </a:prstGeom>
                      <a:noFill/>
                      <a:ln>
                        <a:noFill/>
                      </a:ln>
                    </p:spPr>
                  </p:pic>
                </p:oleObj>
              </mc:Fallback>
            </mc:AlternateContent>
          </a:graphicData>
        </a:graphic>
      </p:graphicFrame>
      <p:sp>
        <p:nvSpPr>
          <p:cNvPr id="7" name="Rectangle 3">
            <a:extLst>
              <a:ext uri="{FF2B5EF4-FFF2-40B4-BE49-F238E27FC236}">
                <a16:creationId xmlns:a16="http://schemas.microsoft.com/office/drawing/2014/main" id="{95E781EF-FD73-483C-AB30-E762078A3BF7}"/>
              </a:ext>
            </a:extLst>
          </p:cNvPr>
          <p:cNvSpPr txBox="1">
            <a:spLocks noChangeArrowheads="1"/>
          </p:cNvSpPr>
          <p:nvPr/>
        </p:nvSpPr>
        <p:spPr bwMode="auto">
          <a:xfrm>
            <a:off x="92765" y="922683"/>
            <a:ext cx="11907080" cy="5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spcBef>
                <a:spcPts val="300"/>
              </a:spcBef>
              <a:buClr>
                <a:schemeClr val="accent1"/>
              </a:buClr>
              <a:buSzPct val="68000"/>
              <a:buFont typeface="Wingdings 3" panose="05040102010807070707" pitchFamily="18" charset="2"/>
              <a:buChar char="•"/>
              <a:defRPr sz="1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5138" indent="-171450">
              <a:spcBef>
                <a:spcPts val="250"/>
              </a:spcBef>
              <a:buClr>
                <a:srgbClr val="C00000"/>
              </a:buClr>
              <a:buFont typeface="Wingdings" panose="05000000000000000000" pitchFamily="2" charset="2"/>
              <a:buChar char="ü"/>
              <a:defRPr sz="17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2pPr>
            <a:lvl3pPr marL="642938" indent="-171450">
              <a:spcBef>
                <a:spcPts val="263"/>
              </a:spcBef>
              <a:buClr>
                <a:srgbClr val="C00000"/>
              </a:buClr>
              <a:buSzPct val="100000"/>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3pPr>
            <a:lvl4pPr marL="857250" indent="-171450">
              <a:spcBef>
                <a:spcPts val="263"/>
              </a:spcBef>
              <a:buClr>
                <a:srgbClr val="C00000"/>
              </a:buClr>
              <a:buFont typeface="Wingdings" panose="05000000000000000000" pitchFamily="2" charset="2"/>
              <a:buChar char="ü"/>
              <a:defRPr sz="14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4pPr>
            <a:lvl5pPr marL="1028700" indent="-171450">
              <a:spcBef>
                <a:spcPts val="263"/>
              </a:spcBef>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5pPr>
            <a:lvl6pPr marL="14859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6pPr>
            <a:lvl7pPr marL="19431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7pPr>
            <a:lvl8pPr marL="24003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8pPr>
            <a:lvl9pPr marL="2857500" indent="-171450" eaLnBrk="0" fontAlgn="base" hangingPunct="0">
              <a:spcBef>
                <a:spcPts val="263"/>
              </a:spcBef>
              <a:spcAft>
                <a:spcPct val="0"/>
              </a:spcAft>
              <a:buClr>
                <a:srgbClr val="C00000"/>
              </a:buClr>
              <a:buFont typeface="Wingdings" panose="05000000000000000000" pitchFamily="2" charset="2"/>
              <a:buChar char="ü"/>
              <a:defRPr sz="1500">
                <a:solidFill>
                  <a:schemeClr val="tx1"/>
                </a:solidFill>
                <a:latin typeface="Lucida Sans Unicode" panose="020B0602030504020204" pitchFamily="34" charset="0"/>
                <a:ea typeface="Verdana" panose="020B0604030504040204" pitchFamily="34" charset="0"/>
                <a:cs typeface="Verdana" panose="020B0604030504040204" pitchFamily="34" charset="0"/>
              </a:defRPr>
            </a:lvl9pPr>
          </a:lstStyle>
          <a:p>
            <a:pPr algn="just">
              <a:buClrTx/>
              <a:buSzPct val="99000"/>
              <a:buFont typeface="Wingdings" panose="05000000000000000000" pitchFamily="2" charset="2"/>
              <a:buChar char="§"/>
              <a:defRPr/>
            </a:pPr>
            <a:r>
              <a:rPr lang="pt-BR" altLang="en-US" sz="2600" dirty="0">
                <a:latin typeface="Calibri" panose="020F0502020204030204" pitchFamily="34" charset="0"/>
                <a:cs typeface="Calibri" panose="020F0502020204030204" pitchFamily="34" charset="0"/>
              </a:rPr>
              <a:t>Primeiramente, vamos calcular o PIB real de todos os anos, em moeda de 2007; ou seja, agora consideraremos o ano de 2007 como ano-base.</a:t>
            </a:r>
          </a:p>
        </p:txBody>
      </p:sp>
      <p:sp>
        <p:nvSpPr>
          <p:cNvPr id="8" name="Seta: Curva para a Esquerda 7">
            <a:extLst>
              <a:ext uri="{FF2B5EF4-FFF2-40B4-BE49-F238E27FC236}">
                <a16:creationId xmlns:a16="http://schemas.microsoft.com/office/drawing/2014/main" id="{F1B8CF29-2621-4A6D-A3AF-4AF1511710F2}"/>
              </a:ext>
            </a:extLst>
          </p:cNvPr>
          <p:cNvSpPr/>
          <p:nvPr/>
        </p:nvSpPr>
        <p:spPr>
          <a:xfrm>
            <a:off x="7209185" y="1974577"/>
            <a:ext cx="424067" cy="715617"/>
          </a:xfrm>
          <a:prstGeom prst="curvedLef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Seta: Curva para a Esquerda 8">
            <a:extLst>
              <a:ext uri="{FF2B5EF4-FFF2-40B4-BE49-F238E27FC236}">
                <a16:creationId xmlns:a16="http://schemas.microsoft.com/office/drawing/2014/main" id="{0F8E63B7-4886-4D92-A6AD-C977C9F966F9}"/>
              </a:ext>
            </a:extLst>
          </p:cNvPr>
          <p:cNvSpPr/>
          <p:nvPr/>
        </p:nvSpPr>
        <p:spPr>
          <a:xfrm>
            <a:off x="7229065" y="2749828"/>
            <a:ext cx="424067" cy="715617"/>
          </a:xfrm>
          <a:prstGeom prst="curvedLef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extLst>
              <a:ext uri="{FF2B5EF4-FFF2-40B4-BE49-F238E27FC236}">
                <a16:creationId xmlns:a16="http://schemas.microsoft.com/office/drawing/2014/main" id="{74E40E33-0CF6-4450-9A2A-9491EFB02803}"/>
              </a:ext>
            </a:extLst>
          </p:cNvPr>
          <p:cNvSpPr txBox="1"/>
          <p:nvPr/>
        </p:nvSpPr>
        <p:spPr>
          <a:xfrm>
            <a:off x="7726018" y="2040837"/>
            <a:ext cx="1431235" cy="461665"/>
          </a:xfrm>
          <a:prstGeom prst="rect">
            <a:avLst/>
          </a:prstGeom>
          <a:noFill/>
        </p:spPr>
        <p:txBody>
          <a:bodyPr wrap="square" rtlCol="0">
            <a:spAutoFit/>
          </a:bodyPr>
          <a:lstStyle/>
          <a:p>
            <a:r>
              <a:rPr lang="pt-BR" sz="2400" b="1" dirty="0">
                <a:latin typeface="Calibri" panose="020F0502020204030204" pitchFamily="34" charset="0"/>
                <a:cs typeface="Calibri" panose="020F0502020204030204" pitchFamily="34" charset="0"/>
              </a:rPr>
              <a:t>100%</a:t>
            </a:r>
          </a:p>
        </p:txBody>
      </p:sp>
      <p:sp>
        <p:nvSpPr>
          <p:cNvPr id="11" name="Seta: Curva para a Esquerda 10">
            <a:extLst>
              <a:ext uri="{FF2B5EF4-FFF2-40B4-BE49-F238E27FC236}">
                <a16:creationId xmlns:a16="http://schemas.microsoft.com/office/drawing/2014/main" id="{36E6D36C-42E3-4744-97D9-0C77E3D3DE6B}"/>
              </a:ext>
            </a:extLst>
          </p:cNvPr>
          <p:cNvSpPr/>
          <p:nvPr/>
        </p:nvSpPr>
        <p:spPr>
          <a:xfrm>
            <a:off x="7209185" y="1987829"/>
            <a:ext cx="424067" cy="715617"/>
          </a:xfrm>
          <a:prstGeom prst="curvedLef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a:extLst>
              <a:ext uri="{FF2B5EF4-FFF2-40B4-BE49-F238E27FC236}">
                <a16:creationId xmlns:a16="http://schemas.microsoft.com/office/drawing/2014/main" id="{34200A8D-7215-4FD3-A6A0-4EC0C39FA93D}"/>
              </a:ext>
            </a:extLst>
          </p:cNvPr>
          <p:cNvSpPr txBox="1"/>
          <p:nvPr/>
        </p:nvSpPr>
        <p:spPr>
          <a:xfrm>
            <a:off x="7792278" y="2833330"/>
            <a:ext cx="1431235" cy="461665"/>
          </a:xfrm>
          <a:prstGeom prst="rect">
            <a:avLst/>
          </a:prstGeom>
          <a:noFill/>
        </p:spPr>
        <p:txBody>
          <a:bodyPr wrap="square" rtlCol="0">
            <a:spAutoFit/>
          </a:bodyPr>
          <a:lstStyle/>
          <a:p>
            <a:r>
              <a:rPr lang="pt-BR" sz="2400" b="1" dirty="0">
                <a:latin typeface="Calibri" panose="020F0502020204030204" pitchFamily="34" charset="0"/>
                <a:cs typeface="Calibri" panose="020F0502020204030204" pitchFamily="34" charset="0"/>
              </a:rPr>
              <a:t>-10%</a:t>
            </a:r>
          </a:p>
        </p:txBody>
      </p:sp>
      <p:sp>
        <p:nvSpPr>
          <p:cNvPr id="13" name="CaixaDeTexto 12">
            <a:extLst>
              <a:ext uri="{FF2B5EF4-FFF2-40B4-BE49-F238E27FC236}">
                <a16:creationId xmlns:a16="http://schemas.microsoft.com/office/drawing/2014/main" id="{79EB6B8D-A6C1-4A6E-9605-571FD2F7FC82}"/>
              </a:ext>
            </a:extLst>
          </p:cNvPr>
          <p:cNvSpPr txBox="1"/>
          <p:nvPr/>
        </p:nvSpPr>
        <p:spPr>
          <a:xfrm>
            <a:off x="251791" y="3737118"/>
            <a:ext cx="11734802" cy="3077766"/>
          </a:xfrm>
          <a:prstGeom prst="rect">
            <a:avLst/>
          </a:prstGeom>
          <a:noFill/>
        </p:spPr>
        <p:txBody>
          <a:bodyPr wrap="square" rtlCol="0">
            <a:spAutoFit/>
          </a:bodyPr>
          <a:lstStyle/>
          <a:p>
            <a:pPr marL="457200" indent="-457200" algn="just">
              <a:buFont typeface="Wingdings" panose="05000000000000000000" pitchFamily="2" charset="2"/>
              <a:buChar char="§"/>
            </a:pPr>
            <a:r>
              <a:rPr lang="pt-BR" sz="2600" dirty="0">
                <a:latin typeface="Calibri" panose="020F0502020204030204" pitchFamily="34" charset="0"/>
                <a:cs typeface="Calibri" panose="020F0502020204030204" pitchFamily="34" charset="0"/>
              </a:rPr>
              <a:t>Note que o valor do PIB real em todos os anos (moeda de 2007) ficou menor, pois os preços em 2007 diminuíram. Entretanto, as taxas de crescimento são as mesmas.</a:t>
            </a:r>
          </a:p>
          <a:p>
            <a:pPr marL="457200" indent="-457200" algn="just">
              <a:buFont typeface="Wingdings" panose="05000000000000000000" pitchFamily="2" charset="2"/>
              <a:buChar char="§"/>
            </a:pPr>
            <a:endParaRPr lang="pt-BR" sz="12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
            </a:pPr>
            <a:r>
              <a:rPr lang="pt-BR" sz="2600" dirty="0">
                <a:latin typeface="Calibri" panose="020F0502020204030204" pitchFamily="34" charset="0"/>
                <a:cs typeface="Calibri" panose="020F0502020204030204" pitchFamily="34" charset="0"/>
              </a:rPr>
              <a:t>Mas esse resultado seria mantido no caso da taxa de crescimento do PIB </a:t>
            </a:r>
            <a:r>
              <a:rPr lang="pt-BR" sz="2600" i="1" dirty="0">
                <a:latin typeface="Calibri" panose="020F0502020204030204" pitchFamily="34" charset="0"/>
                <a:cs typeface="Calibri" panose="020F0502020204030204" pitchFamily="34" charset="0"/>
              </a:rPr>
              <a:t>real per capita, </a:t>
            </a:r>
            <a:r>
              <a:rPr lang="pt-BR" sz="2600" dirty="0">
                <a:latin typeface="Calibri" panose="020F0502020204030204" pitchFamily="34" charset="0"/>
                <a:cs typeface="Calibri" panose="020F0502020204030204" pitchFamily="34" charset="0"/>
              </a:rPr>
              <a:t>considerando todos os anos ?</a:t>
            </a:r>
            <a:endParaRPr lang="pt-BR" sz="2600" i="1" dirty="0">
              <a:latin typeface="Calibri" panose="020F0502020204030204" pitchFamily="34" charset="0"/>
              <a:cs typeface="Calibri" panose="020F0502020204030204" pitchFamily="34" charset="0"/>
            </a:endParaRPr>
          </a:p>
          <a:p>
            <a:pPr marL="914400" lvl="1" indent="-457200" algn="just">
              <a:buFont typeface="Wingdings" panose="05000000000000000000" pitchFamily="2" charset="2"/>
              <a:buChar char="§"/>
            </a:pPr>
            <a:r>
              <a:rPr lang="pt-BR" sz="2600" dirty="0">
                <a:latin typeface="Calibri" panose="020F0502020204030204" pitchFamily="34" charset="0"/>
                <a:cs typeface="Calibri" panose="020F0502020204030204" pitchFamily="34" charset="0"/>
              </a:rPr>
              <a:t>Lembre-se que, considerando o PIB em moeda de 2006, a taxa de crescimento do PIB </a:t>
            </a:r>
            <a:r>
              <a:rPr lang="pt-BR" sz="2600" i="1" dirty="0">
                <a:latin typeface="Calibri" panose="020F0502020204030204" pitchFamily="34" charset="0"/>
                <a:cs typeface="Calibri" panose="020F0502020204030204" pitchFamily="34" charset="0"/>
              </a:rPr>
              <a:t>per capita </a:t>
            </a:r>
            <a:r>
              <a:rPr lang="pt-BR" sz="2600" dirty="0">
                <a:latin typeface="Calibri" panose="020F0502020204030204" pitchFamily="34" charset="0"/>
                <a:cs typeface="Calibri" panose="020F0502020204030204" pitchFamily="34" charset="0"/>
              </a:rPr>
              <a:t>em 2007 foi 60%.</a:t>
            </a:r>
          </a:p>
        </p:txBody>
      </p:sp>
    </p:spTree>
    <p:extLst>
      <p:ext uri="{BB962C8B-B14F-4D97-AF65-F5344CB8AC3E}">
        <p14:creationId xmlns:p14="http://schemas.microsoft.com/office/powerpoint/2010/main" val="308570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base">
                                        <p:cTn id="4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anim calcmode="lin" valueType="num">
                                      <p:cBhvr additive="base">
                                        <p:cTn id="4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xEl>
                                              <p:pRg st="3" end="3"/>
                                            </p:txEl>
                                          </p:spTgt>
                                        </p:tgtEl>
                                        <p:attrNameLst>
                                          <p:attrName>style.visibility</p:attrName>
                                        </p:attrNameLst>
                                      </p:cBhvr>
                                      <p:to>
                                        <p:strVal val="visible"/>
                                      </p:to>
                                    </p:set>
                                    <p:anim calcmode="lin" valueType="num">
                                      <p:cBhvr additive="base">
                                        <p:cTn id="5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p:bldP spid="11" grpId="0" animBg="1"/>
      <p:bldP spid="1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1">
            <a:extLst>
              <a:ext uri="{FF2B5EF4-FFF2-40B4-BE49-F238E27FC236}">
                <a16:creationId xmlns:a16="http://schemas.microsoft.com/office/drawing/2014/main" id="{36436AD2-D678-4A21-BFEE-F04D7F0531F3}"/>
              </a:ext>
            </a:extLst>
          </p:cNvPr>
          <p:cNvGraphicFramePr>
            <a:graphicFrameLocks noChangeAspect="1"/>
          </p:cNvGraphicFramePr>
          <p:nvPr>
            <p:extLst>
              <p:ext uri="{D42A27DB-BD31-4B8C-83A1-F6EECF244321}">
                <p14:modId xmlns:p14="http://schemas.microsoft.com/office/powerpoint/2010/main" val="1782069116"/>
              </p:ext>
            </p:extLst>
          </p:nvPr>
        </p:nvGraphicFramePr>
        <p:xfrm>
          <a:off x="771662" y="61226"/>
          <a:ext cx="7518400" cy="1871662"/>
        </p:xfrm>
        <a:graphic>
          <a:graphicData uri="http://schemas.openxmlformats.org/presentationml/2006/ole">
            <mc:AlternateContent xmlns:mc="http://schemas.openxmlformats.org/markup-compatibility/2006">
              <mc:Choice xmlns:v="urn:schemas-microsoft-com:vml" Requires="v">
                <p:oleObj name="Equation" r:id="rId2" imgW="3035160" imgH="812520" progId="Equation.DSMT4">
                  <p:embed/>
                </p:oleObj>
              </mc:Choice>
              <mc:Fallback>
                <p:oleObj name="Equation" r:id="rId2" imgW="3035160" imgH="812520" progId="Equation.DSMT4">
                  <p:embed/>
                  <p:pic>
                    <p:nvPicPr>
                      <p:cNvPr id="4" name="Objeto 1">
                        <a:extLst>
                          <a:ext uri="{FF2B5EF4-FFF2-40B4-BE49-F238E27FC236}">
                            <a16:creationId xmlns:a16="http://schemas.microsoft.com/office/drawing/2014/main" id="{759865C7-9102-4015-9BAA-1DD082D0ED64}"/>
                          </a:ext>
                        </a:extLst>
                      </p:cNvPr>
                      <p:cNvPicPr>
                        <a:picLocks noChangeAspect="1" noChangeArrowheads="1"/>
                      </p:cNvPicPr>
                      <p:nvPr/>
                    </p:nvPicPr>
                    <p:blipFill>
                      <a:blip r:embed="rId3"/>
                      <a:srcRect/>
                      <a:stretch>
                        <a:fillRect/>
                      </a:stretch>
                    </p:blipFill>
                    <p:spPr bwMode="auto">
                      <a:xfrm>
                        <a:off x="771662" y="61226"/>
                        <a:ext cx="7518400" cy="1871662"/>
                      </a:xfrm>
                      <a:prstGeom prst="rect">
                        <a:avLst/>
                      </a:prstGeom>
                      <a:noFill/>
                      <a:ln>
                        <a:noFill/>
                      </a:ln>
                    </p:spPr>
                  </p:pic>
                </p:oleObj>
              </mc:Fallback>
            </mc:AlternateContent>
          </a:graphicData>
        </a:graphic>
      </p:graphicFrame>
      <p:sp>
        <p:nvSpPr>
          <p:cNvPr id="5" name="Seta: Curva para a Esquerda 4">
            <a:extLst>
              <a:ext uri="{FF2B5EF4-FFF2-40B4-BE49-F238E27FC236}">
                <a16:creationId xmlns:a16="http://schemas.microsoft.com/office/drawing/2014/main" id="{62E8ADA9-571B-4393-A49E-8A8B082C9337}"/>
              </a:ext>
            </a:extLst>
          </p:cNvPr>
          <p:cNvSpPr/>
          <p:nvPr/>
        </p:nvSpPr>
        <p:spPr>
          <a:xfrm>
            <a:off x="8322366" y="477084"/>
            <a:ext cx="424067" cy="1086676"/>
          </a:xfrm>
          <a:prstGeom prst="curvedLef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CaixaDeTexto 5">
            <a:extLst>
              <a:ext uri="{FF2B5EF4-FFF2-40B4-BE49-F238E27FC236}">
                <a16:creationId xmlns:a16="http://schemas.microsoft.com/office/drawing/2014/main" id="{1101FED4-EC85-40C2-A099-0862C876DF7B}"/>
              </a:ext>
            </a:extLst>
          </p:cNvPr>
          <p:cNvSpPr txBox="1"/>
          <p:nvPr/>
        </p:nvSpPr>
        <p:spPr>
          <a:xfrm>
            <a:off x="8839199" y="742126"/>
            <a:ext cx="1431235" cy="461665"/>
          </a:xfrm>
          <a:prstGeom prst="rect">
            <a:avLst/>
          </a:prstGeom>
          <a:noFill/>
        </p:spPr>
        <p:txBody>
          <a:bodyPr wrap="square" rtlCol="0">
            <a:spAutoFit/>
          </a:bodyPr>
          <a:lstStyle/>
          <a:p>
            <a:r>
              <a:rPr lang="pt-BR" sz="2400" b="1" dirty="0">
                <a:latin typeface="Calibri" panose="020F0502020204030204" pitchFamily="34" charset="0"/>
                <a:cs typeface="Calibri" panose="020F0502020204030204" pitchFamily="34" charset="0"/>
              </a:rPr>
              <a:t>60%</a:t>
            </a:r>
          </a:p>
        </p:txBody>
      </p:sp>
      <p:sp>
        <p:nvSpPr>
          <p:cNvPr id="7" name="CaixaDeTexto 6">
            <a:extLst>
              <a:ext uri="{FF2B5EF4-FFF2-40B4-BE49-F238E27FC236}">
                <a16:creationId xmlns:a16="http://schemas.microsoft.com/office/drawing/2014/main" id="{44A26216-104D-456B-A56D-C99642CB56B7}"/>
              </a:ext>
            </a:extLst>
          </p:cNvPr>
          <p:cNvSpPr txBox="1"/>
          <p:nvPr/>
        </p:nvSpPr>
        <p:spPr>
          <a:xfrm>
            <a:off x="265043" y="2012401"/>
            <a:ext cx="11675166" cy="3493264"/>
          </a:xfrm>
          <a:prstGeom prst="rect">
            <a:avLst/>
          </a:prstGeom>
          <a:noFill/>
        </p:spPr>
        <p:txBody>
          <a:bodyPr wrap="square" rtlCol="0">
            <a:spAutoFit/>
          </a:bodyPr>
          <a:lstStyle/>
          <a:p>
            <a:pPr marL="457200" indent="-457200" algn="just">
              <a:buFont typeface="Wingdings" panose="05000000000000000000" pitchFamily="2" charset="2"/>
              <a:buChar char="§"/>
            </a:pPr>
            <a:r>
              <a:rPr lang="pt-BR" sz="2600" dirty="0">
                <a:latin typeface="Calibri" panose="020F0502020204030204" pitchFamily="34" charset="0"/>
                <a:cs typeface="Calibri" panose="020F0502020204030204" pitchFamily="34" charset="0"/>
              </a:rPr>
              <a:t>O resultado acima poderia nos levar a concluir que, como afirma o item, as taxas de crescimento independem do ano-base (PIB </a:t>
            </a:r>
            <a:r>
              <a:rPr lang="pt-BR" sz="2600" i="1" dirty="0">
                <a:latin typeface="Calibri" panose="020F0502020204030204" pitchFamily="34" charset="0"/>
                <a:cs typeface="Calibri" panose="020F0502020204030204" pitchFamily="34" charset="0"/>
              </a:rPr>
              <a:t>per capita </a:t>
            </a:r>
            <a:r>
              <a:rPr lang="pt-BR" sz="2600" dirty="0">
                <a:latin typeface="Calibri" panose="020F0502020204030204" pitchFamily="34" charset="0"/>
                <a:cs typeface="Calibri" panose="020F0502020204030204" pitchFamily="34" charset="0"/>
              </a:rPr>
              <a:t>ou não).</a:t>
            </a:r>
          </a:p>
          <a:p>
            <a:pPr marL="457200" indent="-457200" algn="just">
              <a:buFont typeface="Wingdings" panose="05000000000000000000" pitchFamily="2" charset="2"/>
              <a:buChar char="§"/>
            </a:pPr>
            <a:endParaRPr lang="pt-BR" sz="5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
            </a:pPr>
            <a:r>
              <a:rPr lang="pt-BR" sz="2600" b="1" dirty="0">
                <a:latin typeface="Calibri" panose="020F0502020204030204" pitchFamily="34" charset="0"/>
                <a:cs typeface="Calibri" panose="020F0502020204030204" pitchFamily="34" charset="0"/>
              </a:rPr>
              <a:t>Isto não é verdade </a:t>
            </a:r>
            <a:r>
              <a:rPr lang="pt-BR" sz="2600" b="1" dirty="0">
                <a:latin typeface="Calibri" panose="020F0502020204030204" pitchFamily="34" charset="0"/>
                <a:cs typeface="Calibri" panose="020F0502020204030204" pitchFamily="34" charset="0"/>
                <a:sym typeface="Symbol" panose="05050102010706020507" pitchFamily="18" charset="2"/>
              </a:rPr>
              <a:t></a:t>
            </a:r>
            <a:r>
              <a:rPr lang="pt-BR" sz="2600" dirty="0">
                <a:latin typeface="Calibri" panose="020F0502020204030204" pitchFamily="34" charset="0"/>
                <a:cs typeface="Calibri" panose="020F0502020204030204" pitchFamily="34" charset="0"/>
              </a:rPr>
              <a:t> o resultado acima foi o mesmo pois os pesos (dados pelas quantidades) em 2006 e 2007 são idênticos. Nesse caso, as taxas de crescimento serão as mesmas.</a:t>
            </a:r>
          </a:p>
          <a:p>
            <a:pPr marL="914400" lvl="1" indent="-457200" algn="just">
              <a:buFont typeface="Wingdings" panose="05000000000000000000" pitchFamily="2" charset="2"/>
              <a:buChar char="§"/>
            </a:pPr>
            <a:r>
              <a:rPr lang="pt-BR" sz="2600" dirty="0">
                <a:latin typeface="Calibri" panose="020F0502020204030204" pitchFamily="34" charset="0"/>
                <a:cs typeface="Calibri" panose="020F0502020204030204" pitchFamily="34" charset="0"/>
              </a:rPr>
              <a:t>Note que x/</a:t>
            </a:r>
            <a:r>
              <a:rPr lang="pt-BR" sz="2600" dirty="0" err="1">
                <a:latin typeface="Calibri" panose="020F0502020204030204" pitchFamily="34" charset="0"/>
                <a:cs typeface="Calibri" panose="020F0502020204030204" pitchFamily="34" charset="0"/>
              </a:rPr>
              <a:t>x+y</a:t>
            </a:r>
            <a:r>
              <a:rPr lang="pt-BR" sz="2600" dirty="0">
                <a:latin typeface="Calibri" panose="020F0502020204030204" pitchFamily="34" charset="0"/>
                <a:cs typeface="Calibri" panose="020F0502020204030204" pitchFamily="34" charset="0"/>
              </a:rPr>
              <a:t> = 1/3  e  y/</a:t>
            </a:r>
            <a:r>
              <a:rPr lang="pt-BR" sz="2600" dirty="0" err="1">
                <a:latin typeface="Calibri" panose="020F0502020204030204" pitchFamily="34" charset="0"/>
                <a:cs typeface="Calibri" panose="020F0502020204030204" pitchFamily="34" charset="0"/>
              </a:rPr>
              <a:t>x+y</a:t>
            </a:r>
            <a:r>
              <a:rPr lang="pt-BR" sz="2600" dirty="0">
                <a:latin typeface="Calibri" panose="020F0502020204030204" pitchFamily="34" charset="0"/>
                <a:cs typeface="Calibri" panose="020F0502020204030204" pitchFamily="34" charset="0"/>
              </a:rPr>
              <a:t> = 2/3.</a:t>
            </a:r>
          </a:p>
          <a:p>
            <a:pPr marL="914400" lvl="1" indent="-457200" algn="just">
              <a:buFont typeface="Wingdings" panose="05000000000000000000" pitchFamily="2" charset="2"/>
              <a:buChar char="§"/>
            </a:pPr>
            <a:endParaRPr lang="pt-BR" sz="8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
            </a:pPr>
            <a:r>
              <a:rPr lang="pt-BR" sz="2600" dirty="0">
                <a:latin typeface="Calibri" panose="020F0502020204030204" pitchFamily="34" charset="0"/>
                <a:cs typeface="Calibri" panose="020F0502020204030204" pitchFamily="34" charset="0"/>
              </a:rPr>
              <a:t>Caso calculássemos as taxas de crescimento, considerando o PIB real em moeda de 2008, as taxas de crescimento seriam diferentes (para o PIB total e </a:t>
            </a:r>
            <a:r>
              <a:rPr lang="pt-BR" sz="2600" i="1" dirty="0">
                <a:latin typeface="Calibri" panose="020F0502020204030204" pitchFamily="34" charset="0"/>
                <a:cs typeface="Calibri" panose="020F0502020204030204" pitchFamily="34" charset="0"/>
              </a:rPr>
              <a:t>per capita</a:t>
            </a:r>
            <a:r>
              <a:rPr lang="pt-BR" sz="2600" dirty="0">
                <a:latin typeface="Calibri" panose="020F0502020204030204" pitchFamily="34" charset="0"/>
                <a:cs typeface="Calibri" panose="020F0502020204030204" pitchFamily="34" charset="0"/>
              </a:rPr>
              <a:t>).</a:t>
            </a:r>
          </a:p>
        </p:txBody>
      </p:sp>
      <p:sp>
        <p:nvSpPr>
          <p:cNvPr id="8" name="CaixaDeTexto 7">
            <a:extLst>
              <a:ext uri="{FF2B5EF4-FFF2-40B4-BE49-F238E27FC236}">
                <a16:creationId xmlns:a16="http://schemas.microsoft.com/office/drawing/2014/main" id="{416B6ED0-5ECC-4E3D-B37E-1CACDCED441D}"/>
              </a:ext>
            </a:extLst>
          </p:cNvPr>
          <p:cNvSpPr txBox="1"/>
          <p:nvPr/>
        </p:nvSpPr>
        <p:spPr>
          <a:xfrm>
            <a:off x="9104251" y="5692311"/>
            <a:ext cx="2822708" cy="769441"/>
          </a:xfrm>
          <a:prstGeom prst="rect">
            <a:avLst/>
          </a:prstGeom>
          <a:solidFill>
            <a:schemeClr val="bg1">
              <a:lumMod val="95000"/>
            </a:schemeClr>
          </a:solidFill>
          <a:ln>
            <a:solidFill>
              <a:schemeClr val="tx1"/>
            </a:solidFill>
          </a:ln>
        </p:spPr>
        <p:txBody>
          <a:bodyPr wrap="square" rtlCol="0">
            <a:spAutoFit/>
          </a:bodyPr>
          <a:lstStyle/>
          <a:p>
            <a:r>
              <a:rPr lang="pt-BR" sz="2200" b="1" dirty="0">
                <a:latin typeface="Calibri" panose="020F0502020204030204" pitchFamily="34" charset="0"/>
                <a:cs typeface="Calibri" panose="020F0502020204030204" pitchFamily="34" charset="0"/>
              </a:rPr>
              <a:t>Experimente calcular para o PIB </a:t>
            </a:r>
            <a:r>
              <a:rPr lang="pt-BR" sz="2200" b="1" i="1" dirty="0">
                <a:latin typeface="Calibri" panose="020F0502020204030204" pitchFamily="34" charset="0"/>
                <a:cs typeface="Calibri" panose="020F0502020204030204" pitchFamily="34" charset="0"/>
              </a:rPr>
              <a:t>per capita</a:t>
            </a:r>
            <a:r>
              <a:rPr lang="pt-BR" sz="2200" b="1" dirty="0">
                <a:latin typeface="Calibri" panose="020F0502020204030204" pitchFamily="34" charset="0"/>
                <a:cs typeface="Calibri" panose="020F0502020204030204" pitchFamily="34" charset="0"/>
              </a:rPr>
              <a:t>...</a:t>
            </a:r>
          </a:p>
        </p:txBody>
      </p:sp>
      <p:graphicFrame>
        <p:nvGraphicFramePr>
          <p:cNvPr id="9" name="Objeto 1">
            <a:extLst>
              <a:ext uri="{FF2B5EF4-FFF2-40B4-BE49-F238E27FC236}">
                <a16:creationId xmlns:a16="http://schemas.microsoft.com/office/drawing/2014/main" id="{9E519328-8F75-44CD-A6F3-A78CA308D839}"/>
              </a:ext>
            </a:extLst>
          </p:cNvPr>
          <p:cNvGraphicFramePr>
            <a:graphicFrameLocks noChangeAspect="1"/>
          </p:cNvGraphicFramePr>
          <p:nvPr>
            <p:extLst>
              <p:ext uri="{D42A27DB-BD31-4B8C-83A1-F6EECF244321}">
                <p14:modId xmlns:p14="http://schemas.microsoft.com/office/powerpoint/2010/main" val="4060107210"/>
              </p:ext>
            </p:extLst>
          </p:nvPr>
        </p:nvGraphicFramePr>
        <p:xfrm>
          <a:off x="869676" y="5548655"/>
          <a:ext cx="6542088" cy="1111250"/>
        </p:xfrm>
        <a:graphic>
          <a:graphicData uri="http://schemas.openxmlformats.org/presentationml/2006/ole">
            <mc:AlternateContent xmlns:mc="http://schemas.openxmlformats.org/markup-compatibility/2006">
              <mc:Choice xmlns:v="urn:schemas-microsoft-com:vml" Requires="v">
                <p:oleObj name="Equation" r:id="rId4" imgW="2641320" imgH="482400" progId="Equation.DSMT4">
                  <p:embed/>
                </p:oleObj>
              </mc:Choice>
              <mc:Fallback>
                <p:oleObj name="Equation" r:id="rId4" imgW="2641320" imgH="482400" progId="Equation.DSMT4">
                  <p:embed/>
                  <p:pic>
                    <p:nvPicPr>
                      <p:cNvPr id="9" name="Objeto 1">
                        <a:extLst>
                          <a:ext uri="{FF2B5EF4-FFF2-40B4-BE49-F238E27FC236}">
                            <a16:creationId xmlns:a16="http://schemas.microsoft.com/office/drawing/2014/main" id="{6A270136-8551-4450-BAE2-93AA72F91596}"/>
                          </a:ext>
                        </a:extLst>
                      </p:cNvPr>
                      <p:cNvPicPr>
                        <a:picLocks noChangeAspect="1" noChangeArrowheads="1"/>
                      </p:cNvPicPr>
                      <p:nvPr/>
                    </p:nvPicPr>
                    <p:blipFill>
                      <a:blip r:embed="rId5"/>
                      <a:srcRect/>
                      <a:stretch>
                        <a:fillRect/>
                      </a:stretch>
                    </p:blipFill>
                    <p:spPr bwMode="auto">
                      <a:xfrm>
                        <a:off x="869676" y="5548655"/>
                        <a:ext cx="6542088" cy="1111250"/>
                      </a:xfrm>
                      <a:prstGeom prst="rect">
                        <a:avLst/>
                      </a:prstGeom>
                      <a:noFill/>
                      <a:ln>
                        <a:noFill/>
                      </a:ln>
                    </p:spPr>
                  </p:pic>
                </p:oleObj>
              </mc:Fallback>
            </mc:AlternateContent>
          </a:graphicData>
        </a:graphic>
      </p:graphicFrame>
      <p:sp>
        <p:nvSpPr>
          <p:cNvPr id="10" name="Seta: Curva para a Esquerda 9">
            <a:extLst>
              <a:ext uri="{FF2B5EF4-FFF2-40B4-BE49-F238E27FC236}">
                <a16:creationId xmlns:a16="http://schemas.microsoft.com/office/drawing/2014/main" id="{CB313EC6-F84D-490C-A9FF-0A98212EE2E9}"/>
              </a:ext>
            </a:extLst>
          </p:cNvPr>
          <p:cNvSpPr/>
          <p:nvPr/>
        </p:nvSpPr>
        <p:spPr>
          <a:xfrm>
            <a:off x="7414592" y="5678565"/>
            <a:ext cx="424067" cy="881258"/>
          </a:xfrm>
          <a:prstGeom prst="curvedLef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CaixaDeTexto 10">
            <a:extLst>
              <a:ext uri="{FF2B5EF4-FFF2-40B4-BE49-F238E27FC236}">
                <a16:creationId xmlns:a16="http://schemas.microsoft.com/office/drawing/2014/main" id="{5746F9D7-8AA1-4533-9752-01CA94668B59}"/>
              </a:ext>
            </a:extLst>
          </p:cNvPr>
          <p:cNvSpPr txBox="1"/>
          <p:nvPr/>
        </p:nvSpPr>
        <p:spPr>
          <a:xfrm>
            <a:off x="7931428" y="5864095"/>
            <a:ext cx="1106558" cy="461665"/>
          </a:xfrm>
          <a:prstGeom prst="rect">
            <a:avLst/>
          </a:prstGeom>
          <a:noFill/>
        </p:spPr>
        <p:txBody>
          <a:bodyPr wrap="square" rtlCol="0">
            <a:spAutoFit/>
          </a:bodyPr>
          <a:lstStyle/>
          <a:p>
            <a:r>
              <a:rPr lang="pt-BR" sz="2400" b="1" dirty="0">
                <a:latin typeface="Calibri" panose="020F0502020204030204" pitchFamily="34" charset="0"/>
                <a:cs typeface="Calibri" panose="020F0502020204030204" pitchFamily="34" charset="0"/>
              </a:rPr>
              <a:t>-12,5%</a:t>
            </a:r>
          </a:p>
        </p:txBody>
      </p:sp>
    </p:spTree>
    <p:extLst>
      <p:ext uri="{BB962C8B-B14F-4D97-AF65-F5344CB8AC3E}">
        <p14:creationId xmlns:p14="http://schemas.microsoft.com/office/powerpoint/2010/main" val="126174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additive="base">
                                        <p:cTn id="3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 calcmode="lin" valueType="num">
                                      <p:cBhvr additive="base">
                                        <p:cTn id="3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10" grpId="0" animBg="1"/>
      <p:bldP spid="1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60FD7E5-0670-4426-A949-3E345D4DA834}"/>
              </a:ext>
            </a:extLst>
          </p:cNvPr>
          <p:cNvSpPr>
            <a:spLocks noGrp="1" noChangeArrowheads="1"/>
          </p:cNvSpPr>
          <p:nvPr>
            <p:ph type="title"/>
          </p:nvPr>
        </p:nvSpPr>
        <p:spPr bwMode="auto">
          <a:xfrm>
            <a:off x="251791" y="-179036"/>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4BB5FA7E-DC1E-468E-BA07-7F6FA2E180F9}"/>
              </a:ext>
            </a:extLst>
          </p:cNvPr>
          <p:cNvSpPr txBox="1"/>
          <p:nvPr/>
        </p:nvSpPr>
        <p:spPr>
          <a:xfrm>
            <a:off x="251791" y="1003720"/>
            <a:ext cx="11688418" cy="3785652"/>
          </a:xfrm>
          <a:prstGeom prst="rect">
            <a:avLst/>
          </a:prstGeom>
          <a:noFill/>
        </p:spPr>
        <p:txBody>
          <a:bodyPr wrap="square" rtlCol="0">
            <a:spAutoFit/>
          </a:bodyPr>
          <a:lstStyle/>
          <a:p>
            <a:pPr marL="457200" indent="-457200" algn="just">
              <a:buFont typeface="Wingdings" panose="05000000000000000000" pitchFamily="2" charset="2"/>
              <a:buChar char="§"/>
            </a:pPr>
            <a:r>
              <a:rPr lang="pt-BR" sz="3000" dirty="0">
                <a:latin typeface="Arial" panose="020B0604020202020204" pitchFamily="34" charset="0"/>
                <a:cs typeface="Arial" panose="020B0604020202020204" pitchFamily="34" charset="0"/>
              </a:rPr>
              <a:t>Como vimos, números índices </a:t>
            </a:r>
            <a:r>
              <a:rPr lang="pt-BR" sz="3000" b="0" i="0" dirty="0">
                <a:solidFill>
                  <a:srgbClr val="202124"/>
                </a:solidFill>
                <a:effectLst/>
                <a:latin typeface="Arial" panose="020B0604020202020204" pitchFamily="34" charset="0"/>
                <a:cs typeface="Arial" panose="020B0604020202020204" pitchFamily="34" charset="0"/>
              </a:rPr>
              <a:t>são usados para indicar variações relativas em quantidades ou preços durante certo período de tempo. </a:t>
            </a:r>
          </a:p>
          <a:p>
            <a:pPr marL="457200" indent="-457200" algn="just">
              <a:buFont typeface="Wingdings" panose="05000000000000000000" pitchFamily="2" charset="2"/>
              <a:buChar char="§"/>
            </a:pPr>
            <a:r>
              <a:rPr lang="pt-BR" sz="3000" b="0" i="0" dirty="0">
                <a:solidFill>
                  <a:srgbClr val="202124"/>
                </a:solidFill>
                <a:effectLst/>
                <a:latin typeface="Arial" panose="020B0604020202020204" pitchFamily="34" charset="0"/>
                <a:cs typeface="Arial" panose="020B0604020202020204" pitchFamily="34" charset="0"/>
              </a:rPr>
              <a:t>Como veremos, existem vários tipos de índices.</a:t>
            </a:r>
          </a:p>
          <a:p>
            <a:pPr marL="914400" lvl="1" indent="-457200" algn="just">
              <a:buFont typeface="Wingdings" panose="05000000000000000000" pitchFamily="2" charset="2"/>
              <a:buChar char="§"/>
            </a:pPr>
            <a:r>
              <a:rPr lang="pt-BR" sz="3000" dirty="0">
                <a:solidFill>
                  <a:srgbClr val="202124"/>
                </a:solidFill>
                <a:latin typeface="Arial" panose="020B0604020202020204" pitchFamily="34" charset="0"/>
                <a:cs typeface="Arial" panose="020B0604020202020204" pitchFamily="34" charset="0"/>
              </a:rPr>
              <a:t>Será que a inflação calculada pelo IBGE (IPCA) utiliza a mesma metodologia do DIP ?</a:t>
            </a:r>
            <a:endParaRPr lang="pt-BR" sz="3000" b="0" i="0" dirty="0">
              <a:solidFill>
                <a:srgbClr val="202124"/>
              </a:solidFill>
              <a:effectLst/>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endParaRPr lang="pt-BR" sz="3000" b="0" i="0" dirty="0">
              <a:solidFill>
                <a:srgbClr val="202124"/>
              </a:solidFill>
              <a:effectLst/>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endParaRPr lang="pt-BR"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73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5F00794B-D015-42D9-B631-1F499144DAFE}"/>
              </a:ext>
            </a:extLst>
          </p:cNvPr>
          <p:cNvSpPr>
            <a:spLocks noChangeArrowheads="1"/>
          </p:cNvSpPr>
          <p:nvPr/>
        </p:nvSpPr>
        <p:spPr bwMode="auto">
          <a:xfrm>
            <a:off x="138113" y="708374"/>
            <a:ext cx="7843837"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lIns="80988" tIns="40494" rIns="80988" bIns="40494"/>
          <a:lstStyle>
            <a:lvl1pPr marL="350838" indent="-350838">
              <a:defRPr>
                <a:solidFill>
                  <a:schemeClr val="tx1"/>
                </a:solidFill>
                <a:latin typeface="Arial" panose="020B0604020202020204" pitchFamily="34" charset="0"/>
              </a:defRPr>
            </a:lvl1pPr>
            <a:lvl2pPr marL="796925"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20000"/>
              </a:spcBef>
              <a:buFont typeface="Wingdings" panose="05000000000000000000" pitchFamily="2" charset="2"/>
              <a:buChar char="§"/>
            </a:pPr>
            <a:r>
              <a:rPr lang="pt-BR" altLang="pt-BR" sz="2800" b="1" dirty="0"/>
              <a:t>Construindo Números Índices</a:t>
            </a:r>
          </a:p>
        </p:txBody>
      </p:sp>
      <p:sp>
        <p:nvSpPr>
          <p:cNvPr id="5" name="Rectangle 7">
            <a:extLst>
              <a:ext uri="{FF2B5EF4-FFF2-40B4-BE49-F238E27FC236}">
                <a16:creationId xmlns:a16="http://schemas.microsoft.com/office/drawing/2014/main" id="{A99924F9-9F26-481B-8661-5E3D5881C6E1}"/>
              </a:ext>
            </a:extLst>
          </p:cNvPr>
          <p:cNvSpPr>
            <a:spLocks noChangeArrowheads="1"/>
          </p:cNvSpPr>
          <p:nvPr/>
        </p:nvSpPr>
        <p:spPr bwMode="auto">
          <a:xfrm>
            <a:off x="147637" y="1175236"/>
            <a:ext cx="11906249"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lIns="80988" tIns="40494" rIns="80988" bIns="40494"/>
          <a:lstStyle>
            <a:lvl1pPr marL="350838" indent="-350838">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defRPr>
            </a:lvl1pPr>
            <a:lvl2pPr marL="796925" indent="-285750">
              <a:spcBef>
                <a:spcPct val="20000"/>
              </a:spcBef>
              <a:buClr>
                <a:schemeClr val="folHlink"/>
              </a:buClr>
              <a:buSzPct val="85000"/>
              <a:buFont typeface="Wingdings 2" panose="05020102010507070707" pitchFamily="18" charset="2"/>
              <a:buChar char=""/>
              <a:defRPr sz="2000">
                <a:solidFill>
                  <a:schemeClr val="tx1"/>
                </a:solidFill>
                <a:latin typeface="Arial" panose="020B0604020202020204" pitchFamily="34" charset="0"/>
              </a:defRPr>
            </a:lvl2pPr>
            <a:lvl3pPr>
              <a:spcBef>
                <a:spcPct val="20000"/>
              </a:spcBef>
              <a:buClr>
                <a:schemeClr val="folHlink"/>
              </a:buClr>
              <a:buSzPct val="85000"/>
              <a:buFont typeface="Wingdings 2" panose="05020102010507070707" pitchFamily="18" charset="2"/>
              <a:buChar char=""/>
              <a:defRPr>
                <a:solidFill>
                  <a:schemeClr val="tx1"/>
                </a:solidFill>
                <a:latin typeface="Arial" panose="020B0604020202020204" pitchFamily="34" charset="0"/>
              </a:defRPr>
            </a:lvl3pPr>
            <a:lvl4pPr>
              <a:spcBef>
                <a:spcPct val="20000"/>
              </a:spcBef>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4pPr>
            <a:lvl5pPr>
              <a:spcBef>
                <a:spcPct val="20000"/>
              </a:spcBef>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5pPr>
            <a:lvl6pPr fontAlgn="base">
              <a:spcBef>
                <a:spcPct val="20000"/>
              </a:spcBef>
              <a:spcAft>
                <a:spcPct val="0"/>
              </a:spcAft>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6pPr>
            <a:lvl7pPr fontAlgn="base">
              <a:spcBef>
                <a:spcPct val="20000"/>
              </a:spcBef>
              <a:spcAft>
                <a:spcPct val="0"/>
              </a:spcAft>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7pPr>
            <a:lvl8pPr fontAlgn="base">
              <a:spcBef>
                <a:spcPct val="20000"/>
              </a:spcBef>
              <a:spcAft>
                <a:spcPct val="0"/>
              </a:spcAft>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8pPr>
            <a:lvl9pPr fontAlgn="base">
              <a:spcBef>
                <a:spcPct val="20000"/>
              </a:spcBef>
              <a:spcAft>
                <a:spcPct val="0"/>
              </a:spcAft>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just">
              <a:buClrTx/>
              <a:buFont typeface="Wingdings" panose="05000000000000000000" pitchFamily="2" charset="2"/>
              <a:buChar char="§"/>
              <a:defRPr/>
            </a:pPr>
            <a:r>
              <a:rPr lang="pt-BR" sz="2600" dirty="0"/>
              <a:t>Suponha que estejamos fazendo um estudo das exportações da </a:t>
            </a:r>
            <a:r>
              <a:rPr lang="pt-BR" sz="2600" dirty="0" err="1"/>
              <a:t>Xenodávia</a:t>
            </a:r>
            <a:r>
              <a:rPr lang="pt-BR" sz="2600" dirty="0"/>
              <a:t>, medidas em  milhões de </a:t>
            </a:r>
            <a:r>
              <a:rPr lang="pt-BR" sz="2600" dirty="0" err="1"/>
              <a:t>Xenodávios</a:t>
            </a:r>
            <a:r>
              <a:rPr lang="pt-BR" sz="2600" dirty="0"/>
              <a:t> (X$). </a:t>
            </a:r>
            <a:endParaRPr lang="en-US" altLang="pt-BR" sz="2600" dirty="0">
              <a:latin typeface="+mn-lt"/>
            </a:endParaRPr>
          </a:p>
        </p:txBody>
      </p:sp>
      <p:sp>
        <p:nvSpPr>
          <p:cNvPr id="6" name="Rectangle 7">
            <a:extLst>
              <a:ext uri="{FF2B5EF4-FFF2-40B4-BE49-F238E27FC236}">
                <a16:creationId xmlns:a16="http://schemas.microsoft.com/office/drawing/2014/main" id="{3F36CF13-C535-4A33-AAA6-21875B919A0E}"/>
              </a:ext>
            </a:extLst>
          </p:cNvPr>
          <p:cNvSpPr>
            <a:spLocks noChangeArrowheads="1"/>
          </p:cNvSpPr>
          <p:nvPr/>
        </p:nvSpPr>
        <p:spPr bwMode="auto">
          <a:xfrm>
            <a:off x="152400" y="5623064"/>
            <a:ext cx="773588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lIns="80988" tIns="40494" rIns="80988" bIns="40494"/>
          <a:lstStyle>
            <a:lvl1pPr marL="350838" indent="-350838">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defRPr>
            </a:lvl1pPr>
            <a:lvl2pPr marL="796925" indent="-285750">
              <a:spcBef>
                <a:spcPct val="20000"/>
              </a:spcBef>
              <a:buClr>
                <a:schemeClr val="folHlink"/>
              </a:buClr>
              <a:buSzPct val="85000"/>
              <a:buFont typeface="Wingdings 2" panose="05020102010507070707" pitchFamily="18" charset="2"/>
              <a:buChar char=""/>
              <a:defRPr sz="2000">
                <a:solidFill>
                  <a:schemeClr val="tx1"/>
                </a:solidFill>
                <a:latin typeface="Arial" panose="020B0604020202020204" pitchFamily="34" charset="0"/>
              </a:defRPr>
            </a:lvl2pPr>
            <a:lvl3pPr>
              <a:spcBef>
                <a:spcPct val="20000"/>
              </a:spcBef>
              <a:buClr>
                <a:schemeClr val="folHlink"/>
              </a:buClr>
              <a:buSzPct val="85000"/>
              <a:buFont typeface="Wingdings 2" panose="05020102010507070707" pitchFamily="18" charset="2"/>
              <a:buChar char=""/>
              <a:defRPr>
                <a:solidFill>
                  <a:schemeClr val="tx1"/>
                </a:solidFill>
                <a:latin typeface="Arial" panose="020B0604020202020204" pitchFamily="34" charset="0"/>
              </a:defRPr>
            </a:lvl3pPr>
            <a:lvl4pPr>
              <a:spcBef>
                <a:spcPct val="20000"/>
              </a:spcBef>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4pPr>
            <a:lvl5pPr>
              <a:spcBef>
                <a:spcPct val="20000"/>
              </a:spcBef>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5pPr>
            <a:lvl6pPr fontAlgn="base">
              <a:spcBef>
                <a:spcPct val="20000"/>
              </a:spcBef>
              <a:spcAft>
                <a:spcPct val="0"/>
              </a:spcAft>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6pPr>
            <a:lvl7pPr fontAlgn="base">
              <a:spcBef>
                <a:spcPct val="20000"/>
              </a:spcBef>
              <a:spcAft>
                <a:spcPct val="0"/>
              </a:spcAft>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7pPr>
            <a:lvl8pPr fontAlgn="base">
              <a:spcBef>
                <a:spcPct val="20000"/>
              </a:spcBef>
              <a:spcAft>
                <a:spcPct val="0"/>
              </a:spcAft>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8pPr>
            <a:lvl9pPr fontAlgn="base">
              <a:spcBef>
                <a:spcPct val="20000"/>
              </a:spcBef>
              <a:spcAft>
                <a:spcPct val="0"/>
              </a:spcAft>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9pPr>
          </a:lstStyle>
          <a:p>
            <a:pPr marL="0" indent="0" algn="just">
              <a:buClrTx/>
              <a:buFont typeface="Wingdings" panose="05000000000000000000" pitchFamily="2" charset="2"/>
              <a:buNone/>
              <a:defRPr/>
            </a:pPr>
            <a:endParaRPr lang="en-US" altLang="pt-BR" sz="2400" dirty="0">
              <a:latin typeface="+mn-lt"/>
            </a:endParaRPr>
          </a:p>
        </p:txBody>
      </p:sp>
      <p:sp>
        <p:nvSpPr>
          <p:cNvPr id="7" name="Rectangle 7">
            <a:extLst>
              <a:ext uri="{FF2B5EF4-FFF2-40B4-BE49-F238E27FC236}">
                <a16:creationId xmlns:a16="http://schemas.microsoft.com/office/drawing/2014/main" id="{7F192555-493D-4D85-B09D-E3CFBCAD32E3}"/>
              </a:ext>
            </a:extLst>
          </p:cNvPr>
          <p:cNvSpPr>
            <a:spLocks noChangeArrowheads="1"/>
          </p:cNvSpPr>
          <p:nvPr/>
        </p:nvSpPr>
        <p:spPr bwMode="auto">
          <a:xfrm>
            <a:off x="152400" y="5542378"/>
            <a:ext cx="11901486"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lIns="80988" tIns="40494" rIns="80988" bIns="40494"/>
          <a:lstStyle>
            <a:lvl1pPr marL="350838" indent="-350838">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defRPr>
            </a:lvl1pPr>
            <a:lvl2pPr marL="796925" indent="-285750">
              <a:spcBef>
                <a:spcPct val="20000"/>
              </a:spcBef>
              <a:buClr>
                <a:schemeClr val="folHlink"/>
              </a:buClr>
              <a:buSzPct val="85000"/>
              <a:buFont typeface="Wingdings 2" panose="05020102010507070707" pitchFamily="18" charset="2"/>
              <a:buChar char=""/>
              <a:defRPr sz="2000">
                <a:solidFill>
                  <a:schemeClr val="tx1"/>
                </a:solidFill>
                <a:latin typeface="Arial" panose="020B0604020202020204" pitchFamily="34" charset="0"/>
              </a:defRPr>
            </a:lvl2pPr>
            <a:lvl3pPr>
              <a:spcBef>
                <a:spcPct val="20000"/>
              </a:spcBef>
              <a:buClr>
                <a:schemeClr val="folHlink"/>
              </a:buClr>
              <a:buSzPct val="85000"/>
              <a:buFont typeface="Wingdings 2" panose="05020102010507070707" pitchFamily="18" charset="2"/>
              <a:buChar char=""/>
              <a:defRPr>
                <a:solidFill>
                  <a:schemeClr val="tx1"/>
                </a:solidFill>
                <a:latin typeface="Arial" panose="020B0604020202020204" pitchFamily="34" charset="0"/>
              </a:defRPr>
            </a:lvl3pPr>
            <a:lvl4pPr>
              <a:spcBef>
                <a:spcPct val="20000"/>
              </a:spcBef>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4pPr>
            <a:lvl5pPr>
              <a:spcBef>
                <a:spcPct val="20000"/>
              </a:spcBef>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5pPr>
            <a:lvl6pPr fontAlgn="base">
              <a:spcBef>
                <a:spcPct val="20000"/>
              </a:spcBef>
              <a:spcAft>
                <a:spcPct val="0"/>
              </a:spcAft>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6pPr>
            <a:lvl7pPr fontAlgn="base">
              <a:spcBef>
                <a:spcPct val="20000"/>
              </a:spcBef>
              <a:spcAft>
                <a:spcPct val="0"/>
              </a:spcAft>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7pPr>
            <a:lvl8pPr fontAlgn="base">
              <a:spcBef>
                <a:spcPct val="20000"/>
              </a:spcBef>
              <a:spcAft>
                <a:spcPct val="0"/>
              </a:spcAft>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8pPr>
            <a:lvl9pPr fontAlgn="base">
              <a:spcBef>
                <a:spcPct val="20000"/>
              </a:spcBef>
              <a:spcAft>
                <a:spcPct val="0"/>
              </a:spcAft>
              <a:buClr>
                <a:schemeClr val="folHlink"/>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just">
              <a:buClrTx/>
              <a:buFont typeface="Wingdings" panose="05000000000000000000" pitchFamily="2" charset="2"/>
              <a:buChar char="§"/>
              <a:defRPr/>
            </a:pPr>
            <a:r>
              <a:rPr lang="pt-BR" sz="2600" dirty="0"/>
              <a:t>O principal objetivo da tabela é mostrar a evolução das exportações ao longo da década (não temos noção do que significam um milhão de </a:t>
            </a:r>
            <a:r>
              <a:rPr lang="pt-BR" sz="2600" dirty="0" err="1"/>
              <a:t>xenodávios</a:t>
            </a:r>
            <a:r>
              <a:rPr lang="pt-BR" sz="2600" dirty="0"/>
              <a:t>). Sendo assim, a apresentação dos valores em si não é tão importante. </a:t>
            </a:r>
            <a:endParaRPr lang="en-US" altLang="pt-BR" sz="2600" dirty="0">
              <a:latin typeface="+mn-lt"/>
            </a:endParaRPr>
          </a:p>
        </p:txBody>
      </p:sp>
      <p:pic>
        <p:nvPicPr>
          <p:cNvPr id="8" name="Imagem 8">
            <a:extLst>
              <a:ext uri="{FF2B5EF4-FFF2-40B4-BE49-F238E27FC236}">
                <a16:creationId xmlns:a16="http://schemas.microsoft.com/office/drawing/2014/main" id="{33A443EC-80C6-465A-B160-9E37F4E2D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19438"/>
            <a:ext cx="7686261" cy="352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E2F1B687-47F4-481A-89BA-C7D5318493A9}"/>
              </a:ext>
            </a:extLst>
          </p:cNvPr>
          <p:cNvSpPr>
            <a:spLocks noGrp="1" noChangeArrowheads="1"/>
          </p:cNvSpPr>
          <p:nvPr>
            <p:ph type="title"/>
          </p:nvPr>
        </p:nvSpPr>
        <p:spPr bwMode="auto">
          <a:xfrm>
            <a:off x="251791" y="-179036"/>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8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1">
            <a:extLst>
              <a:ext uri="{FF2B5EF4-FFF2-40B4-BE49-F238E27FC236}">
                <a16:creationId xmlns:a16="http://schemas.microsoft.com/office/drawing/2014/main" id="{1CAC1C55-BAE0-42FE-8CE8-F77DCAEA2BBF}"/>
              </a:ext>
            </a:extLst>
          </p:cNvPr>
          <p:cNvSpPr txBox="1">
            <a:spLocks noChangeArrowheads="1"/>
          </p:cNvSpPr>
          <p:nvPr/>
        </p:nvSpPr>
        <p:spPr bwMode="auto">
          <a:xfrm>
            <a:off x="147638" y="685527"/>
            <a:ext cx="1189858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
            </a:pPr>
            <a:r>
              <a:rPr lang="pt-BR" altLang="pt-BR" sz="2500" b="1" dirty="0"/>
              <a:t>Número Índice </a:t>
            </a:r>
            <a:r>
              <a:rPr lang="pt-BR" altLang="pt-BR" sz="2500" b="1" dirty="0">
                <a:latin typeface="Calibri" panose="020F0502020204030204" pitchFamily="34" charset="0"/>
                <a:cs typeface="Calibri" panose="020F0502020204030204" pitchFamily="34" charset="0"/>
              </a:rPr>
              <a:t>→</a:t>
            </a:r>
            <a:r>
              <a:rPr lang="pt-BR" altLang="pt-BR" sz="2500" dirty="0"/>
              <a:t> é uma sequência que apresenta a mesma evolução da sequência original (isto é, os números mantêm a mesma proporção entre si) mas, com números mais “amigáveis”.</a:t>
            </a:r>
          </a:p>
          <a:p>
            <a:pPr algn="just">
              <a:buFont typeface="Wingdings" panose="05000000000000000000" pitchFamily="2" charset="2"/>
              <a:buChar char="§"/>
            </a:pPr>
            <a:r>
              <a:rPr lang="pt-BR" altLang="pt-BR" sz="2500" dirty="0"/>
              <a:t>Construção do Número Índice: escolhemos, arbitrariamente, um valor qualquer da tabela e atribuímos a este ano o valor </a:t>
            </a:r>
            <a:r>
              <a:rPr lang="pt-BR" altLang="pt-BR" sz="2500" b="1" dirty="0"/>
              <a:t>100.</a:t>
            </a:r>
          </a:p>
          <a:p>
            <a:pPr algn="just">
              <a:buFont typeface="Wingdings" panose="05000000000000000000" pitchFamily="2" charset="2"/>
              <a:buChar char="§"/>
            </a:pPr>
            <a:r>
              <a:rPr lang="pt-BR" altLang="pt-BR" sz="2500" dirty="0"/>
              <a:t>Partimos do valor de 1995 (que será então o ano </a:t>
            </a:r>
            <a:r>
              <a:rPr lang="pt-BR" altLang="pt-BR" sz="2500" b="1" dirty="0"/>
              <a:t>base</a:t>
            </a:r>
            <a:r>
              <a:rPr lang="pt-BR" altLang="pt-BR" sz="2500" dirty="0"/>
              <a:t>) para encontrarmos os valores dos demais anos, o que pode ser feito através de uma regra de três simples. </a:t>
            </a:r>
          </a:p>
        </p:txBody>
      </p:sp>
      <p:graphicFrame>
        <p:nvGraphicFramePr>
          <p:cNvPr id="5" name="Object 9">
            <a:extLst>
              <a:ext uri="{FF2B5EF4-FFF2-40B4-BE49-F238E27FC236}">
                <a16:creationId xmlns:a16="http://schemas.microsoft.com/office/drawing/2014/main" id="{9EC552D1-3AF2-4166-BF50-CEF94E346FCD}"/>
              </a:ext>
            </a:extLst>
          </p:cNvPr>
          <p:cNvGraphicFramePr>
            <a:graphicFrameLocks noChangeAspect="1"/>
          </p:cNvGraphicFramePr>
          <p:nvPr>
            <p:extLst>
              <p:ext uri="{D42A27DB-BD31-4B8C-83A1-F6EECF244321}">
                <p14:modId xmlns:p14="http://schemas.microsoft.com/office/powerpoint/2010/main" val="847499764"/>
              </p:ext>
            </p:extLst>
          </p:nvPr>
        </p:nvGraphicFramePr>
        <p:xfrm>
          <a:off x="6430423" y="3720963"/>
          <a:ext cx="1779299" cy="933611"/>
        </p:xfrm>
        <a:graphic>
          <a:graphicData uri="http://schemas.openxmlformats.org/presentationml/2006/ole">
            <mc:AlternateContent xmlns:mc="http://schemas.openxmlformats.org/markup-compatibility/2006">
              <mc:Choice xmlns:v="urn:schemas-microsoft-com:vml" Requires="v">
                <p:oleObj name="Equation" r:id="rId2" imgW="876300" imgH="457200" progId="Equation.DSMT4">
                  <p:embed/>
                </p:oleObj>
              </mc:Choice>
              <mc:Fallback>
                <p:oleObj name="Equation" r:id="rId2" imgW="876300" imgH="457200" progId="Equation.DSMT4">
                  <p:embed/>
                  <p:pic>
                    <p:nvPicPr>
                      <p:cNvPr id="3" name="Object 9">
                        <a:extLst>
                          <a:ext uri="{FF2B5EF4-FFF2-40B4-BE49-F238E27FC236}">
                            <a16:creationId xmlns:a16="http://schemas.microsoft.com/office/drawing/2014/main" id="{986F2B73-1CB4-4FB5-96A2-4CB3A80B3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423" y="3720963"/>
                        <a:ext cx="1779299" cy="933611"/>
                      </a:xfrm>
                      <a:prstGeom prst="rect">
                        <a:avLst/>
                      </a:prstGeom>
                      <a:solidFill>
                        <a:srgbClr val="F2F2F2"/>
                      </a:solidFill>
                      <a:ln w="9525">
                        <a:solidFill>
                          <a:schemeClr val="tx1"/>
                        </a:solidFill>
                        <a:miter lim="800000"/>
                        <a:headEnd/>
                        <a:tailEnd/>
                      </a:ln>
                    </p:spPr>
                  </p:pic>
                </p:oleObj>
              </mc:Fallback>
            </mc:AlternateContent>
          </a:graphicData>
        </a:graphic>
      </p:graphicFrame>
      <p:pic>
        <p:nvPicPr>
          <p:cNvPr id="6" name="Imagem 4">
            <a:extLst>
              <a:ext uri="{FF2B5EF4-FFF2-40B4-BE49-F238E27FC236}">
                <a16:creationId xmlns:a16="http://schemas.microsoft.com/office/drawing/2014/main" id="{F7271E1D-9717-4F49-ABCE-055D8C8CAE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139" y="3429000"/>
            <a:ext cx="4008783" cy="328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9">
            <a:extLst>
              <a:ext uri="{FF2B5EF4-FFF2-40B4-BE49-F238E27FC236}">
                <a16:creationId xmlns:a16="http://schemas.microsoft.com/office/drawing/2014/main" id="{98F9DB0D-CDFE-4446-A17E-C8245E90B26E}"/>
              </a:ext>
            </a:extLst>
          </p:cNvPr>
          <p:cNvGraphicFramePr>
            <a:graphicFrameLocks noChangeAspect="1"/>
          </p:cNvGraphicFramePr>
          <p:nvPr>
            <p:extLst>
              <p:ext uri="{D42A27DB-BD31-4B8C-83A1-F6EECF244321}">
                <p14:modId xmlns:p14="http://schemas.microsoft.com/office/powerpoint/2010/main" val="2152295468"/>
              </p:ext>
            </p:extLst>
          </p:nvPr>
        </p:nvGraphicFramePr>
        <p:xfrm>
          <a:off x="6420838" y="4745038"/>
          <a:ext cx="1651255" cy="933611"/>
        </p:xfrm>
        <a:graphic>
          <a:graphicData uri="http://schemas.openxmlformats.org/presentationml/2006/ole">
            <mc:AlternateContent xmlns:mc="http://schemas.openxmlformats.org/markup-compatibility/2006">
              <mc:Choice xmlns:v="urn:schemas-microsoft-com:vml" Requires="v">
                <p:oleObj name="Equation" r:id="rId5" imgW="812447" imgH="457002" progId="Equation.DSMT4">
                  <p:embed/>
                </p:oleObj>
              </mc:Choice>
              <mc:Fallback>
                <p:oleObj name="Equation" r:id="rId5" imgW="812447" imgH="457002" progId="Equation.DSMT4">
                  <p:embed/>
                  <p:pic>
                    <p:nvPicPr>
                      <p:cNvPr id="6" name="Object 9">
                        <a:extLst>
                          <a:ext uri="{FF2B5EF4-FFF2-40B4-BE49-F238E27FC236}">
                            <a16:creationId xmlns:a16="http://schemas.microsoft.com/office/drawing/2014/main" id="{25DFD22E-9577-4A75-BACB-173D526B90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0838" y="4745038"/>
                        <a:ext cx="1651255" cy="933611"/>
                      </a:xfrm>
                      <a:prstGeom prst="rect">
                        <a:avLst/>
                      </a:prstGeom>
                      <a:solidFill>
                        <a:srgbClr val="F2F2F2"/>
                      </a:solidFill>
                      <a:ln w="9525">
                        <a:solidFill>
                          <a:schemeClr val="tx1"/>
                        </a:solidFill>
                        <a:miter lim="800000"/>
                        <a:headEnd/>
                        <a:tailEnd/>
                      </a:ln>
                    </p:spPr>
                  </p:pic>
                </p:oleObj>
              </mc:Fallback>
            </mc:AlternateContent>
          </a:graphicData>
        </a:graphic>
      </p:graphicFrame>
      <p:graphicFrame>
        <p:nvGraphicFramePr>
          <p:cNvPr id="8" name="Object 9">
            <a:extLst>
              <a:ext uri="{FF2B5EF4-FFF2-40B4-BE49-F238E27FC236}">
                <a16:creationId xmlns:a16="http://schemas.microsoft.com/office/drawing/2014/main" id="{8269ACDA-5D76-4F94-BB64-41BBE8F5A48D}"/>
              </a:ext>
            </a:extLst>
          </p:cNvPr>
          <p:cNvGraphicFramePr>
            <a:graphicFrameLocks noChangeAspect="1"/>
          </p:cNvGraphicFramePr>
          <p:nvPr>
            <p:extLst>
              <p:ext uri="{D42A27DB-BD31-4B8C-83A1-F6EECF244321}">
                <p14:modId xmlns:p14="http://schemas.microsoft.com/office/powerpoint/2010/main" val="3732142886"/>
              </p:ext>
            </p:extLst>
          </p:nvPr>
        </p:nvGraphicFramePr>
        <p:xfrm>
          <a:off x="6424612" y="5768009"/>
          <a:ext cx="2737127" cy="860455"/>
        </p:xfrm>
        <a:graphic>
          <a:graphicData uri="http://schemas.openxmlformats.org/presentationml/2006/ole">
            <mc:AlternateContent xmlns:mc="http://schemas.openxmlformats.org/markup-compatibility/2006">
              <mc:Choice xmlns:v="urn:schemas-microsoft-com:vml" Requires="v">
                <p:oleObj name="Equation" r:id="rId7" imgW="1256755" imgH="393529" progId="Equation.DSMT4">
                  <p:embed/>
                </p:oleObj>
              </mc:Choice>
              <mc:Fallback>
                <p:oleObj name="Equation" r:id="rId7" imgW="1256755" imgH="393529" progId="Equation.DSMT4">
                  <p:embed/>
                  <p:pic>
                    <p:nvPicPr>
                      <p:cNvPr id="7" name="Object 9">
                        <a:extLst>
                          <a:ext uri="{FF2B5EF4-FFF2-40B4-BE49-F238E27FC236}">
                            <a16:creationId xmlns:a16="http://schemas.microsoft.com/office/drawing/2014/main" id="{C93BF342-D0A0-4BF5-809F-BA25412657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4612" y="5768009"/>
                        <a:ext cx="2737127" cy="860455"/>
                      </a:xfrm>
                      <a:prstGeom prst="rect">
                        <a:avLst/>
                      </a:prstGeom>
                      <a:solidFill>
                        <a:srgbClr val="F2F2F2"/>
                      </a:solidFill>
                      <a:ln w="9525">
                        <a:solidFill>
                          <a:schemeClr val="tx1"/>
                        </a:solidFill>
                        <a:miter lim="800000"/>
                        <a:headEnd/>
                        <a:tailEnd/>
                      </a:ln>
                    </p:spPr>
                  </p:pic>
                </p:oleObj>
              </mc:Fallback>
            </mc:AlternateContent>
          </a:graphicData>
        </a:graphic>
      </p:graphicFrame>
      <p:sp>
        <p:nvSpPr>
          <p:cNvPr id="9" name="Rectangle 2">
            <a:extLst>
              <a:ext uri="{FF2B5EF4-FFF2-40B4-BE49-F238E27FC236}">
                <a16:creationId xmlns:a16="http://schemas.microsoft.com/office/drawing/2014/main" id="{7A7B504E-2BEA-4C15-9F04-141FD3F55114}"/>
              </a:ext>
            </a:extLst>
          </p:cNvPr>
          <p:cNvSpPr>
            <a:spLocks noGrp="1" noChangeArrowheads="1"/>
          </p:cNvSpPr>
          <p:nvPr>
            <p:ph type="title"/>
          </p:nvPr>
        </p:nvSpPr>
        <p:spPr bwMode="auto">
          <a:xfrm>
            <a:off x="251791" y="-179036"/>
            <a:ext cx="115293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algn="ctr" eaLnBrk="1" hangingPunct="1"/>
            <a:r>
              <a:rPr lang="pt-BR" altLang="en-US" sz="3600" dirty="0">
                <a:solidFill>
                  <a:srgbClr val="000000"/>
                </a:solidFill>
                <a:effectLst/>
                <a:latin typeface="Arial" panose="020B0604020202020204" pitchFamily="34" charset="0"/>
                <a:cs typeface="Arial" panose="020B0604020202020204" pitchFamily="34" charset="0"/>
              </a:rPr>
              <a:t>Observações Sobre Números Índices</a:t>
            </a:r>
            <a:endParaRPr lang="pt-BR" altLang="en-US" sz="36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4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MODELO_SLIDES_CEO - Copia</Template>
  <TotalTime>3061</TotalTime>
  <Words>19882</Words>
  <Application>Microsoft Office PowerPoint</Application>
  <PresentationFormat>Widescreen</PresentationFormat>
  <Paragraphs>1681</Paragraphs>
  <Slides>276</Slides>
  <Notes>0</Notes>
  <HiddenSlides>0</HiddenSlides>
  <MMClips>0</MMClips>
  <ScaleCrop>false</ScaleCrop>
  <HeadingPairs>
    <vt:vector size="8" baseType="variant">
      <vt:variant>
        <vt:lpstr>Fontes usadas</vt:lpstr>
      </vt:variant>
      <vt:variant>
        <vt:i4>13</vt:i4>
      </vt:variant>
      <vt:variant>
        <vt:lpstr>Tema</vt:lpstr>
      </vt:variant>
      <vt:variant>
        <vt:i4>1</vt:i4>
      </vt:variant>
      <vt:variant>
        <vt:lpstr>Servidores OLE inseridos</vt:lpstr>
      </vt:variant>
      <vt:variant>
        <vt:i4>1</vt:i4>
      </vt:variant>
      <vt:variant>
        <vt:lpstr>Títulos de slides</vt:lpstr>
      </vt:variant>
      <vt:variant>
        <vt:i4>276</vt:i4>
      </vt:variant>
    </vt:vector>
  </HeadingPairs>
  <TitlesOfParts>
    <vt:vector size="291" baseType="lpstr">
      <vt:lpstr>Arial</vt:lpstr>
      <vt:lpstr>Arial Narrow</vt:lpstr>
      <vt:lpstr>Calibri</vt:lpstr>
      <vt:lpstr>Calibri Light</vt:lpstr>
      <vt:lpstr>Lucida Sans Unicode</vt:lpstr>
      <vt:lpstr>Symbol</vt:lpstr>
      <vt:lpstr>Times New Roman</vt:lpstr>
      <vt:lpstr>TimesNewRoman</vt:lpstr>
      <vt:lpstr>Tw Cen MT</vt:lpstr>
      <vt:lpstr>Verdana</vt:lpstr>
      <vt:lpstr>Wingdings</vt:lpstr>
      <vt:lpstr>Wingdings 2</vt:lpstr>
      <vt:lpstr>Wingdings 3</vt:lpstr>
      <vt:lpstr>Concurso</vt:lpstr>
      <vt:lpstr>Equation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Evitando a Dupla Contagem: O Método do Valor Adicionado.</vt:lpstr>
      <vt:lpstr>Apresentação do PowerPoint</vt:lpstr>
      <vt:lpstr>Apresentação do PowerPoint</vt:lpstr>
      <vt:lpstr>Apresentação do PowerPoint</vt:lpstr>
      <vt:lpstr>Apresentação do PowerPoint</vt:lpstr>
      <vt:lpstr>PIB Nominal X PIB Real</vt:lpstr>
      <vt:lpstr>PIB Nominal X PIB Real</vt:lpstr>
      <vt:lpstr>Observações Sobre a Inflação</vt:lpstr>
      <vt:lpstr>Observações Sobre a Inflação</vt:lpstr>
      <vt:lpstr>Observações Sobre a Inflação</vt:lpstr>
      <vt:lpstr>Observações Sobre a Inflação</vt:lpstr>
      <vt:lpstr>Observações Sobre a Inflação</vt:lpstr>
      <vt:lpstr>Observações Sobre a Inflação</vt:lpstr>
      <vt:lpstr>Observações Sobre a Inflação</vt:lpstr>
      <vt:lpstr>Observações Sobre a Inflação</vt:lpstr>
      <vt:lpstr>Observações Sobre a Inflação</vt:lpstr>
      <vt:lpstr>Apresentação do PowerPoint</vt:lpstr>
      <vt:lpstr>Apresentação do PowerPoint</vt:lpstr>
      <vt:lpstr>Apresentação do PowerPoint</vt:lpstr>
      <vt:lpstr>As Moedas do Brasil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Preço Real Versus Nominal</vt:lpstr>
      <vt:lpstr>Preço Real Versus Nominal</vt:lpstr>
      <vt:lpstr>Preço Real Versus Nominal</vt:lpstr>
      <vt:lpstr>Preço Real Versus Nominal</vt:lpstr>
      <vt:lpstr>Preço Real Versus Nominal</vt:lpstr>
      <vt:lpstr>Um Exemplo: Calculando o Preço Real do Leite</vt:lpstr>
      <vt:lpstr>Um Exemplo: Calculando o Preço Real do Leite</vt:lpstr>
      <vt:lpstr>Calculando Preços Reais: Um Exemplo – Ovos e Ensino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Observações Sobre a Variável Relevante</vt:lpstr>
      <vt:lpstr>Apresentação do PowerPoint</vt:lpstr>
      <vt:lpstr>Observações Sobre a Variável Relevante</vt:lpstr>
      <vt:lpstr>O Índice de Desenvolvimento Humano (IDH)</vt:lpstr>
      <vt:lpstr>O Índice de Desenvolvimento Humano (IDH)</vt:lpstr>
      <vt:lpstr>Apresentação do PowerPoint</vt:lpstr>
      <vt:lpstr>Gráficos e Escala Logarítmica</vt:lpstr>
      <vt:lpstr>Gráficos e Escala Logarítmica</vt:lpstr>
      <vt:lpstr>Apresentação do PowerPoint</vt:lpstr>
      <vt:lpstr>Apresentação do PowerPoint</vt:lpstr>
      <vt:lpstr>Apresentação do PowerPoint</vt:lpstr>
      <vt:lpstr>Exemplo 1: Questão 3 – 2010 – ANPEC </vt:lpstr>
      <vt:lpstr>Apresentação do PowerPoint</vt:lpstr>
      <vt:lpstr>Apresentação do PowerPoint</vt:lpstr>
      <vt:lpstr>Apresentação do PowerPoint</vt:lpstr>
      <vt:lpstr>Apresentação do PowerPoint</vt:lpstr>
      <vt:lpstr>Apresentação do PowerPoint</vt:lpstr>
      <vt:lpstr>Observações Sobre Números Índices</vt:lpstr>
      <vt:lpstr>Observações Sobre Números Índices</vt:lpstr>
      <vt:lpstr>Observações Sobre Números Índices</vt:lpstr>
      <vt:lpstr>Observações Sobre Números Índices</vt:lpstr>
      <vt:lpstr>Observações Sobre Números Índices</vt:lpstr>
      <vt:lpstr>Observações Sobre Números Índices</vt:lpstr>
      <vt:lpstr>Observações Sobre Números Índices</vt:lpstr>
      <vt:lpstr>Observações Sobre Números Índices</vt:lpstr>
      <vt:lpstr>Observações Sobre Números Índices</vt:lpstr>
      <vt:lpstr>Observações Sobre Números Índices</vt:lpstr>
      <vt:lpstr>Observações Sobre Números Índices</vt:lpstr>
      <vt:lpstr>Observações Sobre Números Índices</vt:lpstr>
      <vt:lpstr>Observações Sobre Números Índices</vt:lpstr>
      <vt:lpstr>Observações Sobre Números Índices</vt:lpstr>
      <vt:lpstr>Observações Sobre Números Índices</vt:lpstr>
      <vt:lpstr>Observações Sobre Números Índices</vt:lpstr>
      <vt:lpstr>Observações Sobre Números Índices</vt:lpstr>
      <vt:lpstr>Apresentação do PowerPoint</vt:lpstr>
      <vt:lpstr>Apresentação do PowerPoint</vt:lpstr>
      <vt:lpstr>Apresentação do PowerPoint</vt:lpstr>
      <vt:lpstr>Apresentação do PowerPoint</vt:lpstr>
      <vt:lpstr>Apresentação do PowerPoint</vt:lpstr>
      <vt:lpstr>A Identidade Fundamental (Economia Fechada)   </vt:lpstr>
      <vt:lpstr>Apresentação do PowerPoint</vt:lpstr>
      <vt:lpstr>Produto, Renda e Despesa </vt:lpstr>
      <vt:lpstr>Apresentação do PowerPoint</vt:lpstr>
      <vt:lpstr>Observação</vt:lpstr>
      <vt:lpstr>Observação</vt:lpstr>
      <vt:lpstr>Apresentação do PowerPoint</vt:lpstr>
      <vt:lpstr>Apresentação do PowerPoint</vt:lpstr>
      <vt:lpstr>Apresentação do PowerPoint</vt:lpstr>
      <vt:lpstr>Apresentação do PowerPoint</vt:lpstr>
      <vt:lpstr>Apresentação do PowerPoint</vt:lpstr>
      <vt:lpstr>Apresentação do PowerPoint</vt:lpstr>
      <vt:lpstr>Déficit Nominal X Déficit Primário</vt:lpstr>
      <vt:lpstr>A Restrição Orçamentária Intertemporal do Governo e a Razão Dívida/PIB</vt:lpstr>
      <vt:lpstr>A Restrição Orçamentária Intertemporal do Governo e a Razão Dívida/PIB</vt:lpstr>
      <vt:lpstr>A Restrição Orçamentária Intertemporal do Governo e a Razão Dívida/PIB</vt:lpstr>
      <vt:lpstr>A Restrição Orçamentária Intertemporal do Governo e a Razão Dívida/PIB</vt:lpstr>
      <vt:lpstr>A Restrição Orçamentária Intertemporal do Governo e a Razão Dívida/PIB</vt:lpstr>
      <vt:lpstr>A Restrição Orçamentária Intertemporal do Governo e a Razão Dívida/PIB</vt:lpstr>
      <vt:lpstr>A Restrição Orçamentária Intertemporal do Governo e a Razão Dívida/PIB</vt:lpstr>
      <vt:lpstr>Resultados Primário e Nominal</vt:lpstr>
      <vt:lpstr>Resultados Primário e Nominal</vt:lpstr>
      <vt:lpstr>Resultados Primário e Nominal</vt:lpstr>
      <vt:lpstr>Apresentação do PowerPoint</vt:lpstr>
      <vt:lpstr>Conceitos de Dívida Governamental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Conceitos Importantes</vt:lpstr>
      <vt:lpstr>PIB x PNB (Produto Nacional Bruto)</vt:lpstr>
      <vt:lpstr>Identidades com Economia Aberta</vt:lpstr>
      <vt:lpstr>Apresentação do PowerPoint</vt:lpstr>
      <vt:lpstr>Identidades com Economia Aberta</vt:lpstr>
      <vt:lpstr>Identidades com Economia Aberta</vt:lpstr>
      <vt:lpstr>O Significado do Resultado em CC</vt:lpstr>
      <vt:lpstr>O Significado do Resultado em CC</vt:lpstr>
      <vt:lpstr>Apresentação do PowerPoint</vt:lpstr>
      <vt:lpstr>Apresentação do PowerPoint</vt:lpstr>
      <vt:lpstr>Apresentação do PowerPoint</vt:lpstr>
      <vt:lpstr>Apresentação do PowerPoint</vt:lpstr>
      <vt:lpstr>Apresentação do PowerPoint</vt:lpstr>
      <vt:lpstr>Calculando o PIB Pela Ótica da Renda</vt:lpstr>
      <vt:lpstr>Calculando o PIB Pela Ótica da Renda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Taxa de Rotatividade</vt:lpstr>
      <vt:lpstr>Taxa de Rotatividade</vt:lpstr>
      <vt:lpstr>Mercado de Trabalho: Políticas Ativas e Passivas</vt:lpstr>
      <vt:lpstr>Apresentação do PowerPoint</vt:lpstr>
      <vt:lpstr>Apresentação do PowerPoint</vt:lpstr>
      <vt:lpstr>Apresentação do PowerPoint</vt:lpstr>
      <vt:lpstr>Apresentação do PowerPoint</vt:lpstr>
      <vt:lpstr>Apresentação do PowerPoint</vt:lpstr>
      <vt:lpstr>Apresentação do PowerPoint</vt:lpstr>
      <vt:lpstr>Componentes das Séries de Tempo</vt:lpstr>
      <vt:lpstr>Apresentação do PowerPoint</vt:lpstr>
      <vt:lpstr>Apresentação do PowerPoint</vt:lpstr>
      <vt:lpstr>Como São Apresentados os Dados do PIB</vt:lpstr>
      <vt:lpstr>Apresentação do PowerPoint</vt:lpstr>
      <vt:lpstr>Apresentação do PowerPoint</vt:lpstr>
      <vt:lpstr>Como São Apresentados os Dados do PIB</vt:lpstr>
      <vt:lpstr>Como São Apresentados os Dados do PIB</vt:lpstr>
      <vt:lpstr>Como São Apresentados os Dados do PIB</vt:lpstr>
      <vt:lpstr>Como São Apresentados os Dados do PIB</vt:lpstr>
      <vt:lpstr>Apresentação do PowerPoint</vt:lpstr>
      <vt:lpstr>Apresentação do PowerPoint</vt:lpstr>
      <vt:lpstr>Apresentação do PowerPoint</vt:lpstr>
      <vt:lpstr>Apresentação do PowerPoint</vt:lpstr>
      <vt:lpstr>Apresentação do PowerPoint</vt:lpstr>
      <vt:lpstr>Taxa Real de Câmbio</vt:lpstr>
      <vt:lpstr>A Taxa de Câmbio Durante o Plano Real</vt:lpstr>
      <vt:lpstr>Apresentação do PowerPoint</vt:lpstr>
      <vt:lpstr>A Taxa de Câmbio Durante o Plano Real</vt:lpstr>
      <vt:lpstr>Apresentação do PowerPoint</vt:lpstr>
      <vt:lpstr>Apresentação do PowerPoint</vt:lpstr>
      <vt:lpstr>Apresentação do PowerPoint</vt:lpstr>
      <vt:lpstr>O Novo Sistema de Contas Nacionais </vt:lpstr>
      <vt:lpstr>O Novo Sistema de Contas Nacionais </vt:lpstr>
      <vt:lpstr>O Novo Sistema de Contas Nacionais </vt:lpstr>
      <vt:lpstr>O Novo Sistema de Contas Nacionais </vt:lpstr>
      <vt:lpstr>O Novo Sistema de Contas Nacionais </vt:lpstr>
      <vt:lpstr>Conta de Operações de Bens e Serviços</vt:lpstr>
      <vt:lpstr>Conta de Operações de Bens e Serviços</vt:lpstr>
      <vt:lpstr>Apresentação do PowerPoint</vt:lpstr>
      <vt:lpstr>Conta de Operações de Bens e Serviços</vt:lpstr>
      <vt:lpstr>Conta de Operações de Bens e Serviços</vt:lpstr>
      <vt:lpstr>Conta de Operações de Bens e Serviços</vt:lpstr>
      <vt:lpstr>Conta de Operações de Bens e Serviços</vt:lpstr>
      <vt:lpstr>Conta de Operações de Bens e Serviços</vt:lpstr>
      <vt:lpstr>Conta de Operações de Bens e Serviços</vt:lpstr>
      <vt:lpstr>CEIs: Contas Correntes  Conta de Produção (Conta 1)</vt:lpstr>
      <vt:lpstr>CEIs: Contas Correntes – Conta de Renda (Conta 2)</vt:lpstr>
      <vt:lpstr>CEIs: Contas Correntes – Conta de Renda (Conta 2)</vt:lpstr>
      <vt:lpstr>CEIs: Contas Correntes – Conta de Renda (Conta 2)</vt:lpstr>
      <vt:lpstr>CEIs: Contas Correntes – Conta de Geração da Renda (Conta 2.1.1)</vt:lpstr>
      <vt:lpstr>CEIs: Contas Correntes – Conta de Alocação da Renda (Conta 2.1.2)</vt:lpstr>
      <vt:lpstr>CEIs: Contas Correntes – Conta de Alocação da Renda (Conta 2.1.2)</vt:lpstr>
      <vt:lpstr>CEIs: Contas Correntes – Conta de Alocação da Renda (Conta 2.1.2)</vt:lpstr>
      <vt:lpstr>CEIs: Contas Correntes – Conta de Distribuição Secundária Renda (Conta 2.2)</vt:lpstr>
      <vt:lpstr>CEIs: Contas Correntes – Conta de Distribuição Secundária Renda (Conta 2.2)</vt:lpstr>
      <vt:lpstr>CEIs: Contas Correntes – Conta de Uso da Renda (Conta 2.3)</vt:lpstr>
      <vt:lpstr>CEIs: Conta de Acumulação – Conta de Capital (Conta 3)</vt:lpstr>
      <vt:lpstr>CEIs: Conta de Acumulação – Conta de Capital (conta 3)</vt:lpstr>
      <vt:lpstr>Conta de Operações Correntes com o Resto do Mundo</vt:lpstr>
      <vt:lpstr>Conta de Operações Correntes com o Resto do Mundo</vt:lpstr>
      <vt:lpstr>Conta de Operações Correntes com o Resto do Mundo</vt:lpstr>
      <vt:lpstr>Conta de Operações Correntes com o Resto do Mundo</vt:lpstr>
      <vt:lpstr>Conta de Operações Correntes com o Resto do Mundo</vt:lpstr>
      <vt:lpstr>Apresentação do PowerPoint</vt:lpstr>
      <vt:lpstr>Resumo das Identidades Contábeis das CEIs</vt:lpstr>
      <vt:lpstr>Resumo das Identidades Contábeis das CEIs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Antonio Carlos Assumpção</dc:creator>
  <cp:lastModifiedBy>Antonio Carlos Assumpção</cp:lastModifiedBy>
  <cp:revision>175</cp:revision>
  <dcterms:created xsi:type="dcterms:W3CDTF">2017-11-18T23:35:48Z</dcterms:created>
  <dcterms:modified xsi:type="dcterms:W3CDTF">2021-07-28T13:15:17Z</dcterms:modified>
</cp:coreProperties>
</file>