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639" r:id="rId3"/>
    <p:sldId id="640" r:id="rId4"/>
    <p:sldId id="641" r:id="rId5"/>
    <p:sldId id="642" r:id="rId6"/>
    <p:sldId id="643" r:id="rId7"/>
    <p:sldId id="644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4733"/>
    <a:srgbClr val="3333CC"/>
    <a:srgbClr val="FFC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>
      <p:cViewPr varScale="1">
        <p:scale>
          <a:sx n="95" d="100"/>
          <a:sy n="95" d="100"/>
        </p:scale>
        <p:origin x="60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32BB6-13C8-449D-AB90-9274CCE9E0AA}" type="datetimeFigureOut">
              <a:rPr lang="pt-BR" smtClean="0"/>
              <a:t>05/09/2022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95B8E-CB2F-46A4-A7CA-51BCA516C0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8774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95B8E-CB2F-46A4-A7CA-51BCA516C07F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5D0A5EA-2DDB-41DE-AFE7-C60B9CE6F3DD}"/>
              </a:ext>
            </a:extLst>
          </p:cNvPr>
          <p:cNvSpPr/>
          <p:nvPr userDrawn="1"/>
        </p:nvSpPr>
        <p:spPr>
          <a:xfrm>
            <a:off x="3203848" y="1275606"/>
            <a:ext cx="2952328" cy="30243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2B5ED67-AD32-49FF-9F4E-236F5BF072C9}"/>
              </a:ext>
            </a:extLst>
          </p:cNvPr>
          <p:cNvSpPr/>
          <p:nvPr userDrawn="1"/>
        </p:nvSpPr>
        <p:spPr>
          <a:xfrm>
            <a:off x="0" y="19878"/>
            <a:ext cx="9144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C217AA28-0FEB-4E28-9D49-662787BF2809}"/>
              </a:ext>
            </a:extLst>
          </p:cNvPr>
          <p:cNvSpPr/>
          <p:nvPr userDrawn="1"/>
        </p:nvSpPr>
        <p:spPr>
          <a:xfrm>
            <a:off x="0" y="5098774"/>
            <a:ext cx="9144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9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836A50E9-B5E8-F2FB-7E3C-A387DFDABE9A}"/>
              </a:ext>
            </a:extLst>
          </p:cNvPr>
          <p:cNvSpPr/>
          <p:nvPr/>
        </p:nvSpPr>
        <p:spPr>
          <a:xfrm>
            <a:off x="731596" y="3003798"/>
            <a:ext cx="7632849" cy="1015663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E08CBEA-81BA-B880-E9D1-ED94FF441A84}"/>
              </a:ext>
            </a:extLst>
          </p:cNvPr>
          <p:cNvSpPr/>
          <p:nvPr/>
        </p:nvSpPr>
        <p:spPr>
          <a:xfrm>
            <a:off x="731597" y="1697196"/>
            <a:ext cx="7632848" cy="1232223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6" name="CaixaDeTexto 15">
            <a:extLst>
              <a:ext uri="{FF2B5EF4-FFF2-40B4-BE49-F238E27FC236}">
                <a16:creationId xmlns:a16="http://schemas.microsoft.com/office/drawing/2014/main" id="{56A1888D-FCA1-3067-D583-B840143BE15C}"/>
              </a:ext>
            </a:extLst>
          </p:cNvPr>
          <p:cNvSpPr txBox="1"/>
          <p:nvPr/>
        </p:nvSpPr>
        <p:spPr>
          <a:xfrm>
            <a:off x="4753911" y="5131205"/>
            <a:ext cx="5192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8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Prof.: Antonio Carlos Assumpção</a:t>
            </a:r>
          </a:p>
        </p:txBody>
      </p:sp>
      <p:pic>
        <p:nvPicPr>
          <p:cNvPr id="7" name="Picture 2" descr="O que mais cai na UERJ - Vestibular UERJ - EducaBras">
            <a:extLst>
              <a:ext uri="{FF2B5EF4-FFF2-40B4-BE49-F238E27FC236}">
                <a16:creationId xmlns:a16="http://schemas.microsoft.com/office/drawing/2014/main" id="{0E425997-9224-507D-833E-8BBB46828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8097"/>
            <a:ext cx="1331640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m 8" descr="Uma imagem contendo brinquedo, lego&#10;&#10;Descrição gerada automaticamente">
            <a:extLst>
              <a:ext uri="{FF2B5EF4-FFF2-40B4-BE49-F238E27FC236}">
                <a16:creationId xmlns:a16="http://schemas.microsoft.com/office/drawing/2014/main" id="{2918BC57-2E57-13CD-CAFC-93A6C473C4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8" y="1847512"/>
            <a:ext cx="971550" cy="923925"/>
          </a:xfrm>
          <a:prstGeom prst="rect">
            <a:avLst/>
          </a:prstGeom>
        </p:spPr>
      </p:pic>
      <p:sp>
        <p:nvSpPr>
          <p:cNvPr id="10" name="CaixaDeTexto 10">
            <a:extLst>
              <a:ext uri="{FF2B5EF4-FFF2-40B4-BE49-F238E27FC236}">
                <a16:creationId xmlns:a16="http://schemas.microsoft.com/office/drawing/2014/main" id="{016EEA03-477F-0C6B-922D-660159A07B7E}"/>
              </a:ext>
            </a:extLst>
          </p:cNvPr>
          <p:cNvSpPr txBox="1"/>
          <p:nvPr/>
        </p:nvSpPr>
        <p:spPr>
          <a:xfrm>
            <a:off x="1763688" y="2067694"/>
            <a:ext cx="66487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000" b="1" dirty="0">
                <a:solidFill>
                  <a:srgbClr val="002060"/>
                </a:solidFill>
              </a:rPr>
              <a:t>Faculdade de Ciências Econômicas 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9B987A0A-D71F-A013-DA27-0138280F6350}"/>
              </a:ext>
            </a:extLst>
          </p:cNvPr>
          <p:cNvSpPr txBox="1"/>
          <p:nvPr/>
        </p:nvSpPr>
        <p:spPr>
          <a:xfrm>
            <a:off x="1331641" y="505584"/>
            <a:ext cx="76328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000" b="1" dirty="0">
                <a:solidFill>
                  <a:srgbClr val="002060"/>
                </a:solidFill>
              </a:rPr>
              <a:t>Universidade Estadual do Rio de Janeiro </a:t>
            </a:r>
          </a:p>
        </p:txBody>
      </p:sp>
      <p:sp>
        <p:nvSpPr>
          <p:cNvPr id="14" name="CaixaDeTexto 12">
            <a:extLst>
              <a:ext uri="{FF2B5EF4-FFF2-40B4-BE49-F238E27FC236}">
                <a16:creationId xmlns:a16="http://schemas.microsoft.com/office/drawing/2014/main" id="{FDD930D2-3ADA-F82D-880F-45389C453632}"/>
              </a:ext>
            </a:extLst>
          </p:cNvPr>
          <p:cNvSpPr txBox="1"/>
          <p:nvPr/>
        </p:nvSpPr>
        <p:spPr>
          <a:xfrm>
            <a:off x="1157717" y="3057803"/>
            <a:ext cx="69426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800" b="1" dirty="0">
                <a:solidFill>
                  <a:srgbClr val="002060"/>
                </a:solidFill>
              </a:rPr>
              <a:t>Disciplina: Economia de Empresas</a:t>
            </a:r>
          </a:p>
          <a:p>
            <a:pPr algn="ctr"/>
            <a:r>
              <a:rPr lang="pt-BR" sz="2800" b="1" dirty="0">
                <a:solidFill>
                  <a:srgbClr val="002060"/>
                </a:solidFill>
              </a:rPr>
              <a:t>Exercício – Tarifa em Duas Partes </a:t>
            </a:r>
          </a:p>
        </p:txBody>
      </p:sp>
      <p:sp>
        <p:nvSpPr>
          <p:cNvPr id="16" name="Text Box 20">
            <a:extLst>
              <a:ext uri="{FF2B5EF4-FFF2-40B4-BE49-F238E27FC236}">
                <a16:creationId xmlns:a16="http://schemas.microsoft.com/office/drawing/2014/main" id="{82D457B9-2522-F932-7D43-2826F5BC4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928" y="4083918"/>
            <a:ext cx="446449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000" b="1" i="1" dirty="0">
                <a:solidFill>
                  <a:srgbClr val="002060"/>
                </a:solidFill>
              </a:rPr>
              <a:t>Prof.: Antonio Carlos Assumpção</a:t>
            </a:r>
          </a:p>
          <a:p>
            <a:pPr algn="ctr">
              <a:defRPr/>
            </a:pPr>
            <a:r>
              <a:rPr lang="en-US" sz="2000" b="1" i="1" dirty="0" err="1">
                <a:solidFill>
                  <a:srgbClr val="002060"/>
                </a:solidFill>
              </a:rPr>
              <a:t>Doutor</a:t>
            </a:r>
            <a:r>
              <a:rPr lang="en-US" sz="2000" b="1" i="1" dirty="0">
                <a:solidFill>
                  <a:srgbClr val="002060"/>
                </a:solidFill>
              </a:rPr>
              <a:t> </a:t>
            </a:r>
            <a:r>
              <a:rPr lang="en-US" sz="2000" b="1" i="1" dirty="0" err="1">
                <a:solidFill>
                  <a:srgbClr val="002060"/>
                </a:solidFill>
              </a:rPr>
              <a:t>em</a:t>
            </a:r>
            <a:r>
              <a:rPr lang="en-US" sz="2000" b="1" i="1" dirty="0">
                <a:solidFill>
                  <a:srgbClr val="002060"/>
                </a:solidFill>
              </a:rPr>
              <a:t> Economia – UFF</a:t>
            </a:r>
          </a:p>
          <a:p>
            <a:pPr algn="ctr">
              <a:defRPr/>
            </a:pPr>
            <a:r>
              <a:rPr lang="en-US" sz="2000" b="1" i="1" dirty="0">
                <a:solidFill>
                  <a:srgbClr val="002060"/>
                </a:solidFill>
              </a:rPr>
              <a:t>Site: acjassumpcao.com</a:t>
            </a:r>
            <a:endParaRPr lang="pt-BR" sz="2000" b="1" i="1" dirty="0">
              <a:solidFill>
                <a:srgbClr val="002060"/>
              </a:solidFill>
            </a:endParaRP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6709191D-0DE8-8E65-4806-719A641CBBC9}"/>
              </a:ext>
            </a:extLst>
          </p:cNvPr>
          <p:cNvSpPr/>
          <p:nvPr/>
        </p:nvSpPr>
        <p:spPr>
          <a:xfrm>
            <a:off x="0" y="0"/>
            <a:ext cx="9144000" cy="12347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4C56D340-409C-7415-4CD2-7E2F0012EC00}"/>
              </a:ext>
            </a:extLst>
          </p:cNvPr>
          <p:cNvSpPr/>
          <p:nvPr/>
        </p:nvSpPr>
        <p:spPr>
          <a:xfrm>
            <a:off x="0" y="5064369"/>
            <a:ext cx="9144000" cy="6683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2262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2C078ED-5BAE-48AC-A08E-9BFA0D0909A9}"/>
              </a:ext>
            </a:extLst>
          </p:cNvPr>
          <p:cNvSpPr txBox="1"/>
          <p:nvPr/>
        </p:nvSpPr>
        <p:spPr>
          <a:xfrm>
            <a:off x="35496" y="54947"/>
            <a:ext cx="9108504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200" b="1" i="0" dirty="0">
                <a:solidFill>
                  <a:srgbClr val="000000"/>
                </a:solidFill>
                <a:effectLst/>
                <a:latin typeface="Arial-BoldMT"/>
              </a:rPr>
              <a:t>QUESTÃO 10 – 2009 </a:t>
            </a:r>
            <a:r>
              <a:rPr lang="pt-BR" sz="2200" dirty="0">
                <a:solidFill>
                  <a:srgbClr val="000000"/>
                </a:solidFill>
                <a:latin typeface="Arial-BoldMT"/>
                <a:cs typeface="Calibri" panose="020F0502020204030204" pitchFamily="34" charset="0"/>
              </a:rPr>
              <a:t>→ </a:t>
            </a:r>
            <a:r>
              <a:rPr lang="pt-BR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monopolista produz um certo bem de acordo com uma tecnologia para a qual o custo marginal de produção é constante e igual a </a:t>
            </a:r>
            <a:r>
              <a:rPr lang="pt-BR" sz="19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Existem </a:t>
            </a:r>
            <a:r>
              <a:rPr lang="pt-BR" sz="19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pt-BR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consumidores idênticos e de tal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sorte que a demanda inversa agregada por esse bem é dada por </a:t>
            </a:r>
            <a:r>
              <a:rPr lang="pt-BR" sz="19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 = 10 – Q</a:t>
            </a:r>
            <a:r>
              <a:rPr lang="pt-BR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em que </a:t>
            </a:r>
            <a:r>
              <a:rPr lang="pt-BR" sz="19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pt-BR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 o preço e </a:t>
            </a:r>
            <a:r>
              <a:rPr lang="pt-BR" sz="19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 </a:t>
            </a:r>
            <a:r>
              <a:rPr lang="pt-BR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quantidade total demandada. Julgue as seguintes afirmativas:</a:t>
            </a:r>
          </a:p>
          <a:p>
            <a:pPr algn="just"/>
            <a:r>
              <a:rPr lang="pt-BR" sz="1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(0)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o monopolista aplica a regra de </a:t>
            </a:r>
            <a:r>
              <a:rPr lang="pt-BR" sz="19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mark-u</a:t>
            </a:r>
            <a:r>
              <a:rPr lang="pt-BR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 como regra de preço, então o preço de monopólio é </a:t>
            </a:r>
            <a:r>
              <a:rPr lang="pt-BR" sz="19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Pm</a:t>
            </a:r>
            <a:r>
              <a:rPr lang="pt-BR" sz="19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7 </a:t>
            </a:r>
            <a:r>
              <a:rPr lang="pt-BR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 a quantidade produzida é </a:t>
            </a:r>
            <a:r>
              <a:rPr lang="pt-BR" sz="19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Qm</a:t>
            </a:r>
            <a:r>
              <a:rPr lang="pt-BR" sz="19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3</a:t>
            </a:r>
            <a:r>
              <a:rPr lang="pt-BR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1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perda de bem-estar (ou </a:t>
            </a:r>
            <a:r>
              <a:rPr lang="pt-BR" sz="19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deadweight</a:t>
            </a:r>
            <a:r>
              <a:rPr lang="pt-BR" sz="19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9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r>
              <a:rPr lang="pt-BR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decorrente do uso da regra de </a:t>
            </a:r>
            <a:r>
              <a:rPr lang="pt-BR" sz="19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mark-u</a:t>
            </a:r>
            <a:r>
              <a:rPr lang="pt-BR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 pelo monopolista é </a:t>
            </a:r>
            <a:r>
              <a:rPr lang="pt-BR" sz="19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DWL = 9</a:t>
            </a:r>
            <a:r>
              <a:rPr lang="pt-BR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1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Suponha que em vez da regra de </a:t>
            </a:r>
            <a:r>
              <a:rPr lang="pt-BR" sz="19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mark-up</a:t>
            </a:r>
            <a:r>
              <a:rPr lang="pt-BR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o monopolista adota uma tarifa bipartite (</a:t>
            </a:r>
            <a:r>
              <a:rPr lang="pt-BR" sz="19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two-part</a:t>
            </a:r>
            <a:r>
              <a:rPr lang="pt-BR" sz="19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9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tariff</a:t>
            </a:r>
            <a:r>
              <a:rPr lang="pt-BR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), segundo a qual ele cobra, de cada consumidor, uma tarifa de entrada igual a </a:t>
            </a:r>
            <a:r>
              <a:rPr lang="pt-BR" sz="19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 = 18/N </a:t>
            </a:r>
            <a:r>
              <a:rPr lang="pt-BR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 depois cobra o custo marginal por cada unidade ofertada. Então o monopolista produzirá a quantidade socialmente eficiente.</a:t>
            </a:r>
          </a:p>
          <a:p>
            <a:pPr algn="just"/>
            <a:r>
              <a:rPr lang="pt-BR" sz="1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Adotando uma tarifa bipartite, o monopolista jamais poderá obter um lucro maior do que aquele obtido mediante a regra de </a:t>
            </a:r>
            <a:r>
              <a:rPr lang="pt-BR" sz="19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mark-up</a:t>
            </a:r>
            <a:r>
              <a:rPr lang="pt-BR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1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</a:t>
            </a:r>
            <a:r>
              <a:rPr lang="pt-BR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o monopolista pratica discriminação perfeita de preços, então seu lucro privado coincidirá com o excedente social.</a:t>
            </a:r>
            <a:endParaRPr lang="pt-BR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B532957-3F57-4E2B-9523-227158FE0C5C}"/>
              </a:ext>
            </a:extLst>
          </p:cNvPr>
          <p:cNvSpPr txBox="1"/>
          <p:nvPr/>
        </p:nvSpPr>
        <p:spPr>
          <a:xfrm>
            <a:off x="7236296" y="1855147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08AA965-56C1-411B-A4A7-F2F2524670DF}"/>
              </a:ext>
            </a:extLst>
          </p:cNvPr>
          <p:cNvSpPr txBox="1"/>
          <p:nvPr/>
        </p:nvSpPr>
        <p:spPr>
          <a:xfrm>
            <a:off x="4211960" y="242191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B939440-1DBB-400D-A65E-BBB670B590C5}"/>
              </a:ext>
            </a:extLst>
          </p:cNvPr>
          <p:cNvSpPr txBox="1"/>
          <p:nvPr/>
        </p:nvSpPr>
        <p:spPr>
          <a:xfrm>
            <a:off x="8244408" y="358333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EFDE11B-12D4-43E3-BF83-A433546C92BB}"/>
              </a:ext>
            </a:extLst>
          </p:cNvPr>
          <p:cNvSpPr txBox="1"/>
          <p:nvPr/>
        </p:nvSpPr>
        <p:spPr>
          <a:xfrm>
            <a:off x="6300192" y="415940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3E410A9-C7AD-4E27-81CB-213338DB5FA5}"/>
              </a:ext>
            </a:extLst>
          </p:cNvPr>
          <p:cNvSpPr txBox="1"/>
          <p:nvPr/>
        </p:nvSpPr>
        <p:spPr>
          <a:xfrm>
            <a:off x="4644008" y="472617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49109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0F2FFDF2-E592-4145-9A0F-8E51946596EE}"/>
              </a:ext>
            </a:extLst>
          </p:cNvPr>
          <p:cNvSpPr txBox="1">
            <a:spLocks/>
          </p:cNvSpPr>
          <p:nvPr/>
        </p:nvSpPr>
        <p:spPr>
          <a:xfrm>
            <a:off x="35496" y="83247"/>
            <a:ext cx="9036496" cy="2488503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Tx/>
              <a:buSzPct val="100000"/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 questão trata, entre outras coisas, da tarifa em duas partes.</a:t>
            </a:r>
          </a:p>
          <a:p>
            <a:pPr lvl="1" algn="just">
              <a:buClrTx/>
              <a:buSzPct val="100000"/>
              <a:buFont typeface="Wingdings" panose="05000000000000000000" pitchFamily="2" charset="2"/>
              <a:buChar char="§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Possibilidade de uma firma com poder de mercado aumentar o seu lucro utilizando a </a:t>
            </a: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tarifa em duas partes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i)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uma </a:t>
            </a:r>
            <a:r>
              <a:rPr lang="en-US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taxa de entrada </a:t>
            </a:r>
            <a:r>
              <a:rPr lang="en-US" altLang="en-US" sz="2100" i="1" dirty="0">
                <a:latin typeface="Arial" panose="020B0604020202020204" pitchFamily="34" charset="0"/>
                <a:cs typeface="Arial" panose="020B0604020202020204" pitchFamily="34" charset="0"/>
              </a:rPr>
              <a:t>(T)</a:t>
            </a:r>
            <a:r>
              <a:rPr lang="en-US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ii)</a:t>
            </a:r>
            <a:r>
              <a:rPr lang="en-US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taxa de </a:t>
            </a:r>
            <a:r>
              <a:rPr lang="en-US" alt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utilização</a:t>
            </a:r>
            <a:r>
              <a:rPr lang="en-US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en-US" sz="2100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buClrTx/>
              <a:buSzPct val="100000"/>
              <a:buFont typeface="Wingdings" panose="05000000000000000000" pitchFamily="2" charset="2"/>
              <a:buChar char="§"/>
            </a:pPr>
            <a:endParaRPr lang="en-US" altLang="en-US" sz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alt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Quando</a:t>
            </a:r>
            <a:r>
              <a:rPr lang="en-US" alt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essa</a:t>
            </a:r>
            <a:r>
              <a:rPr lang="en-US" alt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estratégia</a:t>
            </a:r>
            <a:r>
              <a:rPr lang="en-US" alt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é </a:t>
            </a:r>
            <a:r>
              <a:rPr lang="en-US" alt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eficiente</a:t>
            </a:r>
            <a:r>
              <a:rPr lang="en-US" alt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  <a:p>
            <a:pPr lvl="1" algn="just">
              <a:buClrTx/>
              <a:buSzPct val="100000"/>
              <a:buFont typeface="Wingdings" panose="05000000000000000000" pitchFamily="2" charset="2"/>
              <a:buChar char="§"/>
            </a:pPr>
            <a:r>
              <a:rPr lang="pt-BR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Quando as demandas forem homogêneas </a:t>
            </a:r>
            <a:r>
              <a:rPr lang="pt-BR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altLang="en-US" sz="21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mesma curva de demanda ou preferências idênticas, ou ainda,  um único consumidor</a:t>
            </a:r>
            <a:r>
              <a:rPr lang="pt-BR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) → elevada taxa de entrada e baixa taxa de utilização (P = </a:t>
            </a:r>
            <a:r>
              <a:rPr lang="pt-BR" alt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CMg</a:t>
            </a:r>
            <a:r>
              <a:rPr lang="pt-BR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lvl="1" algn="just">
              <a:buClrTx/>
              <a:buSzPct val="100000"/>
              <a:buFont typeface="Wingdings" panose="05000000000000000000" pitchFamily="2" charset="2"/>
              <a:buChar char="§"/>
            </a:pPr>
            <a:endParaRPr lang="pt-BR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buSzPct val="100000"/>
              <a:buFont typeface="Wingdings" panose="05000000000000000000" pitchFamily="2" charset="2"/>
              <a:buChar char="§"/>
            </a:pPr>
            <a:r>
              <a:rPr lang="pt-BR" alt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A melhor maneira de perceber isso</a:t>
            </a:r>
            <a:r>
              <a:rPr lang="pt-BR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é notar que, caso a firma cobre P = </a:t>
            </a:r>
            <a:r>
              <a:rPr lang="pt-BR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CMg</a:t>
            </a:r>
            <a:r>
              <a:rPr lang="pt-BR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(para todos – demandas homogêneas) e uma taxa de entrada (para todos – demandas homogêneas) que capture todo o excedente do consumidor, ela estará em uma situação equivalente a situação de discriminação perfeita.</a:t>
            </a:r>
          </a:p>
        </p:txBody>
      </p:sp>
    </p:spTree>
    <p:extLst>
      <p:ext uri="{BB962C8B-B14F-4D97-AF65-F5344CB8AC3E}">
        <p14:creationId xmlns:p14="http://schemas.microsoft.com/office/powerpoint/2010/main" val="53509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4D537671-C8CE-4D0A-8747-9E7A0DEF0FE7}"/>
              </a:ext>
            </a:extLst>
          </p:cNvPr>
          <p:cNvGrpSpPr/>
          <p:nvPr/>
        </p:nvGrpSpPr>
        <p:grpSpPr>
          <a:xfrm>
            <a:off x="537975" y="908014"/>
            <a:ext cx="8426513" cy="1800027"/>
            <a:chOff x="641435" y="4029843"/>
            <a:chExt cx="8426513" cy="1800027"/>
          </a:xfrm>
        </p:grpSpPr>
        <p:sp>
          <p:nvSpPr>
            <p:cNvPr id="3" name="Triângulo retângulo 29">
              <a:extLst>
                <a:ext uri="{FF2B5EF4-FFF2-40B4-BE49-F238E27FC236}">
                  <a16:creationId xmlns:a16="http://schemas.microsoft.com/office/drawing/2014/main" id="{E45FDF37-366B-41DF-905E-B114DCA127EC}"/>
                </a:ext>
              </a:extLst>
            </p:cNvPr>
            <p:cNvSpPr/>
            <p:nvPr/>
          </p:nvSpPr>
          <p:spPr>
            <a:xfrm>
              <a:off x="641435" y="4367285"/>
              <a:ext cx="1885676" cy="1462585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57D48833-135A-489B-B571-6BBA1D64DF34}"/>
                </a:ext>
              </a:extLst>
            </p:cNvPr>
            <p:cNvSpPr txBox="1"/>
            <p:nvPr/>
          </p:nvSpPr>
          <p:spPr>
            <a:xfrm>
              <a:off x="1865572" y="4029843"/>
              <a:ext cx="7202376" cy="101566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03399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pt-BR" sz="2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Observe que, nesse caso, para capturar todo o excedente do consumidor a firma deveria cobrar P = 2 e uma taxa de entrada do tamanho da área azul = ((8 x 8) / 2) = 32</a:t>
              </a:r>
              <a:endPara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" name="Conector de seta reta 40">
              <a:extLst>
                <a:ext uri="{FF2B5EF4-FFF2-40B4-BE49-F238E27FC236}">
                  <a16:creationId xmlns:a16="http://schemas.microsoft.com/office/drawing/2014/main" id="{E7F13A8A-80B7-4E4D-86C5-7F6312DFA49C}"/>
                </a:ext>
              </a:extLst>
            </p:cNvPr>
            <p:cNvCxnSpPr>
              <a:cxnSpLocks/>
              <a:stCxn id="4" idx="1"/>
            </p:cNvCxnSpPr>
            <p:nvPr/>
          </p:nvCxnSpPr>
          <p:spPr>
            <a:xfrm flipH="1">
              <a:off x="1119107" y="4537675"/>
              <a:ext cx="746465" cy="940761"/>
            </a:xfrm>
            <a:prstGeom prst="straightConnector1">
              <a:avLst/>
            </a:prstGeom>
            <a:ln>
              <a:solidFill>
                <a:srgbClr val="00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Conector de seta reta 8">
            <a:extLst>
              <a:ext uri="{FF2B5EF4-FFF2-40B4-BE49-F238E27FC236}">
                <a16:creationId xmlns:a16="http://schemas.microsoft.com/office/drawing/2014/main" id="{ADBBE0F7-298F-43AD-8811-A028A676EF2B}"/>
              </a:ext>
            </a:extLst>
          </p:cNvPr>
          <p:cNvCxnSpPr/>
          <p:nvPr/>
        </p:nvCxnSpPr>
        <p:spPr>
          <a:xfrm flipV="1">
            <a:off x="540561" y="931557"/>
            <a:ext cx="0" cy="222458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9">
            <a:extLst>
              <a:ext uri="{FF2B5EF4-FFF2-40B4-BE49-F238E27FC236}">
                <a16:creationId xmlns:a16="http://schemas.microsoft.com/office/drawing/2014/main" id="{55D69314-9662-4C88-B7F3-516485786128}"/>
              </a:ext>
            </a:extLst>
          </p:cNvPr>
          <p:cNvCxnSpPr/>
          <p:nvPr/>
        </p:nvCxnSpPr>
        <p:spPr>
          <a:xfrm>
            <a:off x="530316" y="3156142"/>
            <a:ext cx="296156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0AB3D77F-D82E-4AAE-9C24-3C3527266AED}"/>
              </a:ext>
            </a:extLst>
          </p:cNvPr>
          <p:cNvSpPr txBox="1"/>
          <p:nvPr/>
        </p:nvSpPr>
        <p:spPr>
          <a:xfrm>
            <a:off x="185722" y="699541"/>
            <a:ext cx="2866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9AFC9FED-745D-4623-B247-67283AF50F79}"/>
              </a:ext>
            </a:extLst>
          </p:cNvPr>
          <p:cNvSpPr txBox="1"/>
          <p:nvPr/>
        </p:nvSpPr>
        <p:spPr>
          <a:xfrm>
            <a:off x="3286046" y="3117475"/>
            <a:ext cx="2866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F1EE36F8-9D3A-4904-A650-579B9FD6819E}"/>
              </a:ext>
            </a:extLst>
          </p:cNvPr>
          <p:cNvCxnSpPr/>
          <p:nvPr/>
        </p:nvCxnSpPr>
        <p:spPr>
          <a:xfrm>
            <a:off x="540561" y="1243094"/>
            <a:ext cx="2497541" cy="1913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1048D8C-1EA5-431F-8351-815BA22DCF6B}"/>
              </a:ext>
            </a:extLst>
          </p:cNvPr>
          <p:cNvSpPr txBox="1"/>
          <p:nvPr/>
        </p:nvSpPr>
        <p:spPr>
          <a:xfrm>
            <a:off x="2833386" y="3173712"/>
            <a:ext cx="477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7D0B6BB1-DBB1-46DD-A331-78E3861FC732}"/>
              </a:ext>
            </a:extLst>
          </p:cNvPr>
          <p:cNvSpPr txBox="1"/>
          <p:nvPr/>
        </p:nvSpPr>
        <p:spPr>
          <a:xfrm>
            <a:off x="132311" y="1081595"/>
            <a:ext cx="477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D3491B60-BF9E-4E85-A71B-649E1C6197F8}"/>
              </a:ext>
            </a:extLst>
          </p:cNvPr>
          <p:cNvSpPr txBox="1"/>
          <p:nvPr/>
        </p:nvSpPr>
        <p:spPr>
          <a:xfrm>
            <a:off x="2953508" y="2850489"/>
            <a:ext cx="682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D</a:t>
            </a:r>
            <a:endParaRPr lang="en-US" b="1" dirty="0"/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264E87AD-1896-45FC-95D0-1CB6C9D6B8DD}"/>
              </a:ext>
            </a:extLst>
          </p:cNvPr>
          <p:cNvCxnSpPr/>
          <p:nvPr/>
        </p:nvCxnSpPr>
        <p:spPr>
          <a:xfrm>
            <a:off x="554209" y="2728937"/>
            <a:ext cx="27591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A45AEFE-9ADD-4157-AE78-854EBA9B09F3}"/>
              </a:ext>
            </a:extLst>
          </p:cNvPr>
          <p:cNvSpPr txBox="1"/>
          <p:nvPr/>
        </p:nvSpPr>
        <p:spPr>
          <a:xfrm>
            <a:off x="258502" y="2530537"/>
            <a:ext cx="3775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046AEA1-7153-48D2-878E-89F884135FE2}"/>
              </a:ext>
            </a:extLst>
          </p:cNvPr>
          <p:cNvSpPr txBox="1"/>
          <p:nvPr/>
        </p:nvSpPr>
        <p:spPr>
          <a:xfrm>
            <a:off x="3275856" y="2562457"/>
            <a:ext cx="682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/>
              <a:t>CMg</a:t>
            </a:r>
            <a:endParaRPr lang="en-US" b="1" dirty="0"/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3D08B8AD-DA15-4D98-8B20-680412ABD5FC}"/>
              </a:ext>
            </a:extLst>
          </p:cNvPr>
          <p:cNvCxnSpPr/>
          <p:nvPr/>
        </p:nvCxnSpPr>
        <p:spPr>
          <a:xfrm>
            <a:off x="2492189" y="2733065"/>
            <a:ext cx="0" cy="409433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2F5E5ABF-BB15-4BEA-82DB-690611FA992C}"/>
              </a:ext>
            </a:extLst>
          </p:cNvPr>
          <p:cNvSpPr txBox="1"/>
          <p:nvPr/>
        </p:nvSpPr>
        <p:spPr>
          <a:xfrm>
            <a:off x="2344338" y="3173712"/>
            <a:ext cx="477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Objeto 18">
            <a:extLst>
              <a:ext uri="{FF2B5EF4-FFF2-40B4-BE49-F238E27FC236}">
                <a16:creationId xmlns:a16="http://schemas.microsoft.com/office/drawing/2014/main" id="{BAAD0766-B151-4654-A08B-1A84236B67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756247"/>
              </p:ext>
            </p:extLst>
          </p:nvPr>
        </p:nvGraphicFramePr>
        <p:xfrm>
          <a:off x="323528" y="195485"/>
          <a:ext cx="4396797" cy="464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86000" imgH="228600" progId="Equation.DSMT4">
                  <p:embed/>
                </p:oleObj>
              </mc:Choice>
              <mc:Fallback>
                <p:oleObj name="Equation" r:id="rId2" imgW="2286000" imgH="228600" progId="Equation.DSMT4">
                  <p:embed/>
                  <p:pic>
                    <p:nvPicPr>
                      <p:cNvPr id="19" name="Objeto 18">
                        <a:extLst>
                          <a:ext uri="{FF2B5EF4-FFF2-40B4-BE49-F238E27FC236}">
                            <a16:creationId xmlns:a16="http://schemas.microsoft.com/office/drawing/2014/main" id="{351C5E50-D497-49C0-A5E0-C0A3E1665F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3528" y="195485"/>
                        <a:ext cx="4396797" cy="464342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solidFill>
                          <a:srgbClr val="00206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Espaço Reservado para Conteúdo 2">
            <a:extLst>
              <a:ext uri="{FF2B5EF4-FFF2-40B4-BE49-F238E27FC236}">
                <a16:creationId xmlns:a16="http://schemas.microsoft.com/office/drawing/2014/main" id="{78DBCD3D-EE97-4505-A118-7FCF552B0B86}"/>
              </a:ext>
            </a:extLst>
          </p:cNvPr>
          <p:cNvSpPr txBox="1">
            <a:spLocks/>
          </p:cNvSpPr>
          <p:nvPr/>
        </p:nvSpPr>
        <p:spPr>
          <a:xfrm>
            <a:off x="103321" y="3507854"/>
            <a:ext cx="8933175" cy="1728192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Tx/>
              <a:buSzPct val="100000"/>
              <a:buFont typeface="Wingdings" panose="05000000000000000000" pitchFamily="2" charset="2"/>
              <a:buChar char="§"/>
            </a:pPr>
            <a:r>
              <a:rPr lang="pt-B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Note que a firma não conseguiria praticar T = 32 caso a demanda de um outro grupo fosse, por exemplo,  Q = 8 – P.</a:t>
            </a:r>
          </a:p>
          <a:p>
            <a:pPr lvl="1" algn="just">
              <a:buClrTx/>
              <a:buSzPct val="100000"/>
              <a:buFont typeface="Wingdings" panose="05000000000000000000" pitchFamily="2" charset="2"/>
              <a:buChar char="§"/>
            </a:pPr>
            <a:r>
              <a:rPr lang="pt-B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Logo, para a tarifa em duas partes funcionar bem as demandas devem ser homogêneas.</a:t>
            </a:r>
          </a:p>
          <a:p>
            <a:pPr algn="just">
              <a:buClrTx/>
              <a:buSzPct val="100000"/>
              <a:buFont typeface="Wingdings" panose="05000000000000000000" pitchFamily="2" charset="2"/>
              <a:buChar char="§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97D56E1-739F-4560-8F52-02550F2E5EFE}"/>
              </a:ext>
            </a:extLst>
          </p:cNvPr>
          <p:cNvSpPr txBox="1"/>
          <p:nvPr/>
        </p:nvSpPr>
        <p:spPr>
          <a:xfrm>
            <a:off x="107504" y="94442"/>
            <a:ext cx="892899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relação a questão, primeiramente, devemos lembrar que podemos obter o preço ótimo cobrado pela firma monopolista em função do </a:t>
            </a:r>
            <a:r>
              <a:rPr lang="pt-BR" sz="2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CMg</a:t>
            </a: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da elasticidade-preço da demanda, fazendo        </a:t>
            </a:r>
            <a:r>
              <a:rPr lang="pt-BR" sz="2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RMg</a:t>
            </a: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pt-BR" sz="2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CMg</a:t>
            </a: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Chamamos esse resultado de </a:t>
            </a:r>
            <a:r>
              <a:rPr lang="pt-BR" sz="2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regra de </a:t>
            </a:r>
            <a:r>
              <a:rPr lang="pt-BR" sz="21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mark-up</a:t>
            </a: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4D633C62-C4A5-48ED-A802-2377F15C2F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92730"/>
              </p:ext>
            </p:extLst>
          </p:nvPr>
        </p:nvGraphicFramePr>
        <p:xfrm>
          <a:off x="552649" y="1479436"/>
          <a:ext cx="4019351" cy="1384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17360" imgH="660240" progId="Equation.DSMT4">
                  <p:embed/>
                </p:oleObj>
              </mc:Choice>
              <mc:Fallback>
                <p:oleObj name="Equation" r:id="rId2" imgW="1917360" imgH="660240" progId="Equation.DSMT4">
                  <p:embed/>
                  <p:pic>
                    <p:nvPicPr>
                      <p:cNvPr id="3" name="Objeto 2">
                        <a:extLst>
                          <a:ext uri="{FF2B5EF4-FFF2-40B4-BE49-F238E27FC236}">
                            <a16:creationId xmlns:a16="http://schemas.microsoft.com/office/drawing/2014/main" id="{0A548CE5-6A85-4C9D-8935-1997B714CE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52649" y="1479436"/>
                        <a:ext cx="4019351" cy="138499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ED735E8B-85CE-499D-8B92-9C9307C2C1CB}"/>
              </a:ext>
            </a:extLst>
          </p:cNvPr>
          <p:cNvSpPr txBox="1"/>
          <p:nvPr/>
        </p:nvSpPr>
        <p:spPr>
          <a:xfrm>
            <a:off x="107504" y="2931790"/>
            <a:ext cx="8928992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Logo, podemos calcular </a:t>
            </a:r>
            <a:r>
              <a:rPr lang="pt-BR" sz="21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de duas formas. Nesse caso, como a elasticidade-preço da demanda não é constante, vamos utilizar o primeiro método.</a:t>
            </a: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AE9E466F-7E72-4365-9634-9BFB3B261ACD}"/>
              </a:ext>
            </a:extLst>
          </p:cNvPr>
          <p:cNvSpPr/>
          <p:nvPr/>
        </p:nvSpPr>
        <p:spPr>
          <a:xfrm>
            <a:off x="4427983" y="4547188"/>
            <a:ext cx="2232249" cy="472833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96C593B5-42DA-44CA-B11A-541C693559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434056"/>
              </p:ext>
            </p:extLst>
          </p:nvPr>
        </p:nvGraphicFramePr>
        <p:xfrm>
          <a:off x="552649" y="4028708"/>
          <a:ext cx="6296938" cy="991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73320" imgH="482400" progId="Equation.DSMT4">
                  <p:embed/>
                </p:oleObj>
              </mc:Choice>
              <mc:Fallback>
                <p:oleObj name="Equation" r:id="rId4" imgW="3073320" imgH="48240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65CFF580-1217-47A9-885F-A7118CA713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2649" y="4028708"/>
                        <a:ext cx="6296938" cy="9913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76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65BEE90-F2E0-4CF2-9616-1A96C79BE7D4}"/>
              </a:ext>
            </a:extLst>
          </p:cNvPr>
          <p:cNvSpPr/>
          <p:nvPr/>
        </p:nvSpPr>
        <p:spPr>
          <a:xfrm>
            <a:off x="3491880" y="4512348"/>
            <a:ext cx="1008113" cy="472833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EAD3E4E-81DA-4A03-9A9B-F5045D392496}"/>
              </a:ext>
            </a:extLst>
          </p:cNvPr>
          <p:cNvSpPr/>
          <p:nvPr/>
        </p:nvSpPr>
        <p:spPr>
          <a:xfrm>
            <a:off x="3779911" y="2818997"/>
            <a:ext cx="2287401" cy="472833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C1288BC-DFCA-4C81-820D-A0FBA4C26C9E}"/>
              </a:ext>
            </a:extLst>
          </p:cNvPr>
          <p:cNvSpPr/>
          <p:nvPr/>
        </p:nvSpPr>
        <p:spPr>
          <a:xfrm>
            <a:off x="7452319" y="658757"/>
            <a:ext cx="1008113" cy="472833"/>
          </a:xfrm>
          <a:prstGeom prst="rect">
            <a:avLst/>
          </a:prstGeom>
          <a:solidFill>
            <a:srgbClr val="99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66B09D8-5780-4A5A-A45A-5BCBAF91C4A5}"/>
              </a:ext>
            </a:extLst>
          </p:cNvPr>
          <p:cNvSpPr txBox="1"/>
          <p:nvPr/>
        </p:nvSpPr>
        <p:spPr>
          <a:xfrm>
            <a:off x="107504" y="22434"/>
            <a:ext cx="8928992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Observe que, com P* = 7 e Q* = 3, temos:</a:t>
            </a:r>
            <a:endParaRPr lang="pt-BR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0E8ED877-4633-42BB-BAEF-3EBE3D13A5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456970"/>
              </p:ext>
            </p:extLst>
          </p:nvPr>
        </p:nvGraphicFramePr>
        <p:xfrm>
          <a:off x="539552" y="524768"/>
          <a:ext cx="7853363" cy="175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46160" imgH="838080" progId="Equation.DSMT4">
                  <p:embed/>
                </p:oleObj>
              </mc:Choice>
              <mc:Fallback>
                <p:oleObj name="Equation" r:id="rId2" imgW="3746160" imgH="83808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2ACB8D8F-7047-4330-A73A-AE9478DBB77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39552" y="524768"/>
                        <a:ext cx="7853363" cy="175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70FFB1E2-896C-4D95-9503-C7B0E727C893}"/>
              </a:ext>
            </a:extLst>
          </p:cNvPr>
          <p:cNvSpPr txBox="1"/>
          <p:nvPr/>
        </p:nvSpPr>
        <p:spPr>
          <a:xfrm>
            <a:off x="107504" y="2355726"/>
            <a:ext cx="8928992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Havendo concorrência perfeita: P = </a:t>
            </a:r>
            <a:r>
              <a:rPr lang="pt-BR" sz="21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CMg</a:t>
            </a:r>
            <a:r>
              <a:rPr lang="pt-BR" sz="2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4EC1E038-42DD-4BB7-9BB6-07BB6D1024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3862760"/>
              </p:ext>
            </p:extLst>
          </p:nvPr>
        </p:nvGraphicFramePr>
        <p:xfrm>
          <a:off x="467544" y="2812405"/>
          <a:ext cx="5564188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54280" imgH="228600" progId="Equation.DSMT4">
                  <p:embed/>
                </p:oleObj>
              </mc:Choice>
              <mc:Fallback>
                <p:oleObj name="Equation" r:id="rId4" imgW="2654280" imgH="228600" progId="Equation.DSMT4">
                  <p:embed/>
                  <p:pic>
                    <p:nvPicPr>
                      <p:cNvPr id="8" name="Objeto 7">
                        <a:extLst>
                          <a:ext uri="{FF2B5EF4-FFF2-40B4-BE49-F238E27FC236}">
                            <a16:creationId xmlns:a16="http://schemas.microsoft.com/office/drawing/2014/main" id="{13B2CBF3-D13C-4B86-89F7-6E43F301FE4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2812405"/>
                        <a:ext cx="5564188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7CD6A89D-31B1-4DBB-B0B8-BA85A28D1CCE}"/>
              </a:ext>
            </a:extLst>
          </p:cNvPr>
          <p:cNvSpPr txBox="1"/>
          <p:nvPr/>
        </p:nvSpPr>
        <p:spPr>
          <a:xfrm>
            <a:off x="107504" y="3419296"/>
            <a:ext cx="8928992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caso da aplicação da tarifa em duas partes a firma cobrará            P = </a:t>
            </a:r>
            <a:r>
              <a:rPr lang="pt-BR" sz="2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CMg</a:t>
            </a: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cobrará uma tarifa de entrada que capture todo excedente do consumidor. Portanto:</a:t>
            </a: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FBFD0E52-2899-4998-92B4-A7D1AF3137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956672"/>
              </p:ext>
            </p:extLst>
          </p:nvPr>
        </p:nvGraphicFramePr>
        <p:xfrm>
          <a:off x="539552" y="4506242"/>
          <a:ext cx="3887787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854000" imgH="279360" progId="Equation.DSMT4">
                  <p:embed/>
                </p:oleObj>
              </mc:Choice>
              <mc:Fallback>
                <p:oleObj name="Equation" r:id="rId6" imgW="1854000" imgH="279360" progId="Equation.DSMT4">
                  <p:embed/>
                  <p:pic>
                    <p:nvPicPr>
                      <p:cNvPr id="10" name="Objeto 9">
                        <a:extLst>
                          <a:ext uri="{FF2B5EF4-FFF2-40B4-BE49-F238E27FC236}">
                            <a16:creationId xmlns:a16="http://schemas.microsoft.com/office/drawing/2014/main" id="{1B8E2E8F-1276-48B9-8998-42209042A6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39552" y="4506242"/>
                        <a:ext cx="3887787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18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ângulo Retângulo 1">
            <a:extLst>
              <a:ext uri="{FF2B5EF4-FFF2-40B4-BE49-F238E27FC236}">
                <a16:creationId xmlns:a16="http://schemas.microsoft.com/office/drawing/2014/main" id="{8388E3FF-4DCB-4942-8ABE-4FD9F047CEDC}"/>
              </a:ext>
            </a:extLst>
          </p:cNvPr>
          <p:cNvSpPr/>
          <p:nvPr/>
        </p:nvSpPr>
        <p:spPr>
          <a:xfrm>
            <a:off x="1763688" y="1462951"/>
            <a:ext cx="806720" cy="605903"/>
          </a:xfrm>
          <a:prstGeom prst="rt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riângulo retângulo 45">
            <a:extLst>
              <a:ext uri="{FF2B5EF4-FFF2-40B4-BE49-F238E27FC236}">
                <a16:creationId xmlns:a16="http://schemas.microsoft.com/office/drawing/2014/main" id="{13623B4A-FB0E-4E1A-970C-6B9181876D18}"/>
              </a:ext>
            </a:extLst>
          </p:cNvPr>
          <p:cNvSpPr/>
          <p:nvPr/>
        </p:nvSpPr>
        <p:spPr>
          <a:xfrm>
            <a:off x="860612" y="768412"/>
            <a:ext cx="903708" cy="680532"/>
          </a:xfrm>
          <a:prstGeom prst="rtTriangl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C974DA9-6883-4EDA-B266-D07D1C66C0A0}"/>
              </a:ext>
            </a:extLst>
          </p:cNvPr>
          <p:cNvSpPr txBox="1"/>
          <p:nvPr/>
        </p:nvSpPr>
        <p:spPr>
          <a:xfrm>
            <a:off x="1547664" y="341767"/>
            <a:ext cx="1576312" cy="58477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Excedente do Consumidor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ector de seta reta 49">
            <a:extLst>
              <a:ext uri="{FF2B5EF4-FFF2-40B4-BE49-F238E27FC236}">
                <a16:creationId xmlns:a16="http://schemas.microsoft.com/office/drawing/2014/main" id="{F51EFE4F-B0DF-4139-A450-405120A48A29}"/>
              </a:ext>
            </a:extLst>
          </p:cNvPr>
          <p:cNvCxnSpPr/>
          <p:nvPr/>
        </p:nvCxnSpPr>
        <p:spPr>
          <a:xfrm flipH="1">
            <a:off x="1216142" y="939321"/>
            <a:ext cx="386691" cy="2880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>
            <a:extLst>
              <a:ext uri="{FF2B5EF4-FFF2-40B4-BE49-F238E27FC236}">
                <a16:creationId xmlns:a16="http://schemas.microsoft.com/office/drawing/2014/main" id="{FC434271-CC36-40E8-92B9-9E7D5F8A1D37}"/>
              </a:ext>
            </a:extLst>
          </p:cNvPr>
          <p:cNvSpPr/>
          <p:nvPr/>
        </p:nvSpPr>
        <p:spPr>
          <a:xfrm>
            <a:off x="827584" y="1426850"/>
            <a:ext cx="954890" cy="6332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BECE315-F6CA-4696-A436-9397D574A7AB}"/>
              </a:ext>
            </a:extLst>
          </p:cNvPr>
          <p:cNvSpPr txBox="1"/>
          <p:nvPr/>
        </p:nvSpPr>
        <p:spPr>
          <a:xfrm>
            <a:off x="2221799" y="980023"/>
            <a:ext cx="1558113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Lucro com P*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Conector de seta reta 51">
            <a:extLst>
              <a:ext uri="{FF2B5EF4-FFF2-40B4-BE49-F238E27FC236}">
                <a16:creationId xmlns:a16="http://schemas.microsoft.com/office/drawing/2014/main" id="{0244D335-2A96-4BF7-9698-EF965CA2B5E8}"/>
              </a:ext>
            </a:extLst>
          </p:cNvPr>
          <p:cNvCxnSpPr>
            <a:cxnSpLocks/>
          </p:cNvCxnSpPr>
          <p:nvPr/>
        </p:nvCxnSpPr>
        <p:spPr>
          <a:xfrm flipH="1">
            <a:off x="1313954" y="1249243"/>
            <a:ext cx="925776" cy="6332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6">
            <a:extLst>
              <a:ext uri="{FF2B5EF4-FFF2-40B4-BE49-F238E27FC236}">
                <a16:creationId xmlns:a16="http://schemas.microsoft.com/office/drawing/2014/main" id="{88720522-A51B-426A-B800-1901356ED58A}"/>
              </a:ext>
            </a:extLst>
          </p:cNvPr>
          <p:cNvCxnSpPr/>
          <p:nvPr/>
        </p:nvCxnSpPr>
        <p:spPr>
          <a:xfrm flipV="1">
            <a:off x="849930" y="419951"/>
            <a:ext cx="0" cy="222458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8">
            <a:extLst>
              <a:ext uri="{FF2B5EF4-FFF2-40B4-BE49-F238E27FC236}">
                <a16:creationId xmlns:a16="http://schemas.microsoft.com/office/drawing/2014/main" id="{395BB645-9B26-47C3-A980-7F74FF2DB4FA}"/>
              </a:ext>
            </a:extLst>
          </p:cNvPr>
          <p:cNvCxnSpPr/>
          <p:nvPr/>
        </p:nvCxnSpPr>
        <p:spPr>
          <a:xfrm>
            <a:off x="827584" y="2644536"/>
            <a:ext cx="296156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98E056C-54E3-4155-B01C-F173C29C985E}"/>
              </a:ext>
            </a:extLst>
          </p:cNvPr>
          <p:cNvSpPr txBox="1"/>
          <p:nvPr/>
        </p:nvSpPr>
        <p:spPr>
          <a:xfrm>
            <a:off x="495091" y="187935"/>
            <a:ext cx="2866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B7534771-DF06-4659-B1C2-F39E612B87BF}"/>
              </a:ext>
            </a:extLst>
          </p:cNvPr>
          <p:cNvSpPr txBox="1"/>
          <p:nvPr/>
        </p:nvSpPr>
        <p:spPr>
          <a:xfrm>
            <a:off x="3595415" y="2605869"/>
            <a:ext cx="2866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E4CA45A6-D1A6-4E70-91A2-3C0010FCDD5B}"/>
              </a:ext>
            </a:extLst>
          </p:cNvPr>
          <p:cNvCxnSpPr/>
          <p:nvPr/>
        </p:nvCxnSpPr>
        <p:spPr>
          <a:xfrm>
            <a:off x="849930" y="731488"/>
            <a:ext cx="2497541" cy="1913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6A7371E7-B4BD-4E99-B021-6D15C9F2FBD3}"/>
              </a:ext>
            </a:extLst>
          </p:cNvPr>
          <p:cNvSpPr txBox="1"/>
          <p:nvPr/>
        </p:nvSpPr>
        <p:spPr>
          <a:xfrm>
            <a:off x="3131840" y="2640620"/>
            <a:ext cx="477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A415F78-EC11-4C2A-A61C-254A525F3CE6}"/>
              </a:ext>
            </a:extLst>
          </p:cNvPr>
          <p:cNvSpPr txBox="1"/>
          <p:nvPr/>
        </p:nvSpPr>
        <p:spPr>
          <a:xfrm>
            <a:off x="483711" y="569989"/>
            <a:ext cx="477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389FEB89-F2EA-4BDF-801C-810029BE74B4}"/>
              </a:ext>
            </a:extLst>
          </p:cNvPr>
          <p:cNvCxnSpPr/>
          <p:nvPr/>
        </p:nvCxnSpPr>
        <p:spPr>
          <a:xfrm>
            <a:off x="879495" y="754655"/>
            <a:ext cx="1348859" cy="22159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D958A793-76AA-4BDD-B10E-9CA5B8A5BA6F}"/>
              </a:ext>
            </a:extLst>
          </p:cNvPr>
          <p:cNvSpPr txBox="1"/>
          <p:nvPr/>
        </p:nvSpPr>
        <p:spPr>
          <a:xfrm>
            <a:off x="1979712" y="2914947"/>
            <a:ext cx="682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/>
              <a:t>RMg</a:t>
            </a:r>
            <a:endParaRPr lang="en-US" b="1" dirty="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B99F516-811F-43A3-B206-16271E1967A6}"/>
              </a:ext>
            </a:extLst>
          </p:cNvPr>
          <p:cNvSpPr txBox="1"/>
          <p:nvPr/>
        </p:nvSpPr>
        <p:spPr>
          <a:xfrm>
            <a:off x="3199615" y="2264675"/>
            <a:ext cx="682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BDBE2A17-749D-4C06-B40A-37D8EFBCE9B3}"/>
              </a:ext>
            </a:extLst>
          </p:cNvPr>
          <p:cNvCxnSpPr/>
          <p:nvPr/>
        </p:nvCxnSpPr>
        <p:spPr>
          <a:xfrm>
            <a:off x="863578" y="2060143"/>
            <a:ext cx="27591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F69FEB00-3E42-4198-9615-25CD58DBC2B5}"/>
              </a:ext>
            </a:extLst>
          </p:cNvPr>
          <p:cNvSpPr txBox="1"/>
          <p:nvPr/>
        </p:nvSpPr>
        <p:spPr>
          <a:xfrm>
            <a:off x="131157" y="1865605"/>
            <a:ext cx="8143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 = 4 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82DF7251-AF46-474E-837A-E0021965A8A2}"/>
              </a:ext>
            </a:extLst>
          </p:cNvPr>
          <p:cNvSpPr txBox="1"/>
          <p:nvPr/>
        </p:nvSpPr>
        <p:spPr>
          <a:xfrm>
            <a:off x="3601580" y="2014034"/>
            <a:ext cx="682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CMg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2A2DEEC1-1682-4051-832E-770F61026E9C}"/>
              </a:ext>
            </a:extLst>
          </p:cNvPr>
          <p:cNvSpPr txBox="1"/>
          <p:nvPr/>
        </p:nvSpPr>
        <p:spPr>
          <a:xfrm>
            <a:off x="1619672" y="2603507"/>
            <a:ext cx="477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2E3DFB12-D666-4F37-A237-B55341436976}"/>
              </a:ext>
            </a:extLst>
          </p:cNvPr>
          <p:cNvCxnSpPr/>
          <p:nvPr/>
        </p:nvCxnSpPr>
        <p:spPr>
          <a:xfrm flipH="1">
            <a:off x="1764320" y="1429884"/>
            <a:ext cx="10" cy="1201006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DEF71460-384A-4369-99C0-668E8316BC32}"/>
              </a:ext>
            </a:extLst>
          </p:cNvPr>
          <p:cNvCxnSpPr/>
          <p:nvPr/>
        </p:nvCxnSpPr>
        <p:spPr>
          <a:xfrm>
            <a:off x="849930" y="1429884"/>
            <a:ext cx="914390" cy="0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1E5F9B0F-6A73-421A-827E-7D79C6442C8C}"/>
              </a:ext>
            </a:extLst>
          </p:cNvPr>
          <p:cNvSpPr txBox="1"/>
          <p:nvPr/>
        </p:nvSpPr>
        <p:spPr>
          <a:xfrm>
            <a:off x="131157" y="1289541"/>
            <a:ext cx="9143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P* = 7</a:t>
            </a:r>
            <a:endParaRPr lang="en-US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7249589B-4D87-4623-861A-002A017BA9CC}"/>
              </a:ext>
            </a:extLst>
          </p:cNvPr>
          <p:cNvSpPr txBox="1"/>
          <p:nvPr/>
        </p:nvSpPr>
        <p:spPr>
          <a:xfrm>
            <a:off x="5508104" y="3500303"/>
            <a:ext cx="3205590" cy="1015663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Tarifa em Duas Partes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P = 4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T = (6 x 6) / 2 = 18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78945F16-BF41-4135-A6AF-230B3D089DBB}"/>
              </a:ext>
            </a:extLst>
          </p:cNvPr>
          <p:cNvSpPr txBox="1"/>
          <p:nvPr/>
        </p:nvSpPr>
        <p:spPr>
          <a:xfrm>
            <a:off x="2411760" y="2636207"/>
            <a:ext cx="477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1C9A578E-E287-4B44-AD67-4A3E8FD2A247}"/>
              </a:ext>
            </a:extLst>
          </p:cNvPr>
          <p:cNvCxnSpPr>
            <a:cxnSpLocks/>
          </p:cNvCxnSpPr>
          <p:nvPr/>
        </p:nvCxnSpPr>
        <p:spPr>
          <a:xfrm>
            <a:off x="2555766" y="2060143"/>
            <a:ext cx="0" cy="576064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061DC5FC-8E79-4ACA-A63C-B92ADA98EE81}"/>
              </a:ext>
            </a:extLst>
          </p:cNvPr>
          <p:cNvSpPr txBox="1"/>
          <p:nvPr/>
        </p:nvSpPr>
        <p:spPr>
          <a:xfrm>
            <a:off x="2725855" y="1403360"/>
            <a:ext cx="1558113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Peso Morto</a:t>
            </a:r>
          </a:p>
          <a:p>
            <a:pPr algn="ctr"/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(3 x 3)/2 = 4,5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Conector de seta reta 51">
            <a:extLst>
              <a:ext uri="{FF2B5EF4-FFF2-40B4-BE49-F238E27FC236}">
                <a16:creationId xmlns:a16="http://schemas.microsoft.com/office/drawing/2014/main" id="{16D227F9-FD37-4643-9749-9AA828E2CA19}"/>
              </a:ext>
            </a:extLst>
          </p:cNvPr>
          <p:cNvCxnSpPr>
            <a:cxnSpLocks/>
            <a:stCxn id="29" idx="1"/>
          </p:cNvCxnSpPr>
          <p:nvPr/>
        </p:nvCxnSpPr>
        <p:spPr>
          <a:xfrm flipH="1">
            <a:off x="1937923" y="1695748"/>
            <a:ext cx="787932" cy="1867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riângulo Retângulo 30">
            <a:extLst>
              <a:ext uri="{FF2B5EF4-FFF2-40B4-BE49-F238E27FC236}">
                <a16:creationId xmlns:a16="http://schemas.microsoft.com/office/drawing/2014/main" id="{61F0977C-3126-41AC-9DAC-2BC0251CD4A0}"/>
              </a:ext>
            </a:extLst>
          </p:cNvPr>
          <p:cNvSpPr/>
          <p:nvPr/>
        </p:nvSpPr>
        <p:spPr>
          <a:xfrm>
            <a:off x="5472090" y="706620"/>
            <a:ext cx="1706830" cy="1362235"/>
          </a:xfrm>
          <a:prstGeom prst="rtTriangle">
            <a:avLst/>
          </a:prstGeom>
          <a:solidFill>
            <a:srgbClr val="99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2" name="Conector de seta reta 6">
            <a:extLst>
              <a:ext uri="{FF2B5EF4-FFF2-40B4-BE49-F238E27FC236}">
                <a16:creationId xmlns:a16="http://schemas.microsoft.com/office/drawing/2014/main" id="{1E6321A4-CCDD-4292-AE0F-D7447778076E}"/>
              </a:ext>
            </a:extLst>
          </p:cNvPr>
          <p:cNvCxnSpPr/>
          <p:nvPr/>
        </p:nvCxnSpPr>
        <p:spPr>
          <a:xfrm flipV="1">
            <a:off x="5458442" y="419951"/>
            <a:ext cx="0" cy="222458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8">
            <a:extLst>
              <a:ext uri="{FF2B5EF4-FFF2-40B4-BE49-F238E27FC236}">
                <a16:creationId xmlns:a16="http://schemas.microsoft.com/office/drawing/2014/main" id="{4F07E836-E41B-43E3-B4CB-45805DD5EE60}"/>
              </a:ext>
            </a:extLst>
          </p:cNvPr>
          <p:cNvCxnSpPr/>
          <p:nvPr/>
        </p:nvCxnSpPr>
        <p:spPr>
          <a:xfrm>
            <a:off x="5436096" y="2644536"/>
            <a:ext cx="296156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45C4D0A9-83B0-409E-94C3-E3FAB83C2E95}"/>
              </a:ext>
            </a:extLst>
          </p:cNvPr>
          <p:cNvSpPr txBox="1"/>
          <p:nvPr/>
        </p:nvSpPr>
        <p:spPr>
          <a:xfrm>
            <a:off x="5103603" y="187935"/>
            <a:ext cx="2866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D0702299-F6B9-4EB2-83E7-3FB4DEC2BCC8}"/>
              </a:ext>
            </a:extLst>
          </p:cNvPr>
          <p:cNvSpPr txBox="1"/>
          <p:nvPr/>
        </p:nvSpPr>
        <p:spPr>
          <a:xfrm>
            <a:off x="8203927" y="2605869"/>
            <a:ext cx="2866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Conector reto 35">
            <a:extLst>
              <a:ext uri="{FF2B5EF4-FFF2-40B4-BE49-F238E27FC236}">
                <a16:creationId xmlns:a16="http://schemas.microsoft.com/office/drawing/2014/main" id="{72A7FE32-90D4-4B97-B7F4-ABA153B3C208}"/>
              </a:ext>
            </a:extLst>
          </p:cNvPr>
          <p:cNvCxnSpPr/>
          <p:nvPr/>
        </p:nvCxnSpPr>
        <p:spPr>
          <a:xfrm>
            <a:off x="5458442" y="731488"/>
            <a:ext cx="2497541" cy="1913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1EEDA82E-DA14-4A8E-B548-672D5D76E8D2}"/>
              </a:ext>
            </a:extLst>
          </p:cNvPr>
          <p:cNvSpPr txBox="1"/>
          <p:nvPr/>
        </p:nvSpPr>
        <p:spPr>
          <a:xfrm>
            <a:off x="7740352" y="2640620"/>
            <a:ext cx="477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C76799F8-31FE-407F-A79A-4F2E833F4B49}"/>
              </a:ext>
            </a:extLst>
          </p:cNvPr>
          <p:cNvSpPr txBox="1"/>
          <p:nvPr/>
        </p:nvSpPr>
        <p:spPr>
          <a:xfrm>
            <a:off x="5092223" y="569989"/>
            <a:ext cx="477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31DBB28C-3D32-4CF2-AF13-90800151DE40}"/>
              </a:ext>
            </a:extLst>
          </p:cNvPr>
          <p:cNvCxnSpPr/>
          <p:nvPr/>
        </p:nvCxnSpPr>
        <p:spPr>
          <a:xfrm>
            <a:off x="5488007" y="754655"/>
            <a:ext cx="1348859" cy="22159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7069B523-F82D-42A0-9DAF-9E92C0B504A5}"/>
              </a:ext>
            </a:extLst>
          </p:cNvPr>
          <p:cNvSpPr txBox="1"/>
          <p:nvPr/>
        </p:nvSpPr>
        <p:spPr>
          <a:xfrm>
            <a:off x="6588224" y="2914947"/>
            <a:ext cx="682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/>
              <a:t>RMg</a:t>
            </a:r>
            <a:endParaRPr lang="en-US" b="1" dirty="0"/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4302DCA1-CB5F-4AB7-B239-3BB2C71C26ED}"/>
              </a:ext>
            </a:extLst>
          </p:cNvPr>
          <p:cNvSpPr txBox="1"/>
          <p:nvPr/>
        </p:nvSpPr>
        <p:spPr>
          <a:xfrm>
            <a:off x="7808127" y="2264675"/>
            <a:ext cx="682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id="{BC7A1A89-B1FE-4258-B013-B63751F24996}"/>
              </a:ext>
            </a:extLst>
          </p:cNvPr>
          <p:cNvCxnSpPr/>
          <p:nvPr/>
        </p:nvCxnSpPr>
        <p:spPr>
          <a:xfrm>
            <a:off x="5472090" y="2060143"/>
            <a:ext cx="27591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19E323A2-CE5F-420A-A590-71C8CBA2460B}"/>
              </a:ext>
            </a:extLst>
          </p:cNvPr>
          <p:cNvSpPr txBox="1"/>
          <p:nvPr/>
        </p:nvSpPr>
        <p:spPr>
          <a:xfrm>
            <a:off x="4739669" y="1865605"/>
            <a:ext cx="8143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 = 4 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6F94BF8B-AD84-48CF-8892-07C15ECDAF10}"/>
              </a:ext>
            </a:extLst>
          </p:cNvPr>
          <p:cNvSpPr txBox="1"/>
          <p:nvPr/>
        </p:nvSpPr>
        <p:spPr>
          <a:xfrm>
            <a:off x="8210092" y="2014034"/>
            <a:ext cx="682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CMg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E671F791-8312-4D6C-BC99-D38BDD090FDF}"/>
              </a:ext>
            </a:extLst>
          </p:cNvPr>
          <p:cNvSpPr txBox="1"/>
          <p:nvPr/>
        </p:nvSpPr>
        <p:spPr>
          <a:xfrm>
            <a:off x="6228184" y="2603507"/>
            <a:ext cx="477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Conector reto 45">
            <a:extLst>
              <a:ext uri="{FF2B5EF4-FFF2-40B4-BE49-F238E27FC236}">
                <a16:creationId xmlns:a16="http://schemas.microsoft.com/office/drawing/2014/main" id="{79C9B906-AEB0-4E3F-B66F-F8A7E5DE7F00}"/>
              </a:ext>
            </a:extLst>
          </p:cNvPr>
          <p:cNvCxnSpPr/>
          <p:nvPr/>
        </p:nvCxnSpPr>
        <p:spPr>
          <a:xfrm flipH="1">
            <a:off x="6372832" y="1429884"/>
            <a:ext cx="10" cy="1201006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to 46">
            <a:extLst>
              <a:ext uri="{FF2B5EF4-FFF2-40B4-BE49-F238E27FC236}">
                <a16:creationId xmlns:a16="http://schemas.microsoft.com/office/drawing/2014/main" id="{52A0C3D6-DB68-4441-8AB2-C3D36603F384}"/>
              </a:ext>
            </a:extLst>
          </p:cNvPr>
          <p:cNvCxnSpPr/>
          <p:nvPr/>
        </p:nvCxnSpPr>
        <p:spPr>
          <a:xfrm>
            <a:off x="5458442" y="1429884"/>
            <a:ext cx="914390" cy="0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6F4EE0E5-E768-4ECD-BAA6-371E4573D09B}"/>
              </a:ext>
            </a:extLst>
          </p:cNvPr>
          <p:cNvSpPr txBox="1"/>
          <p:nvPr/>
        </p:nvSpPr>
        <p:spPr>
          <a:xfrm>
            <a:off x="4739669" y="1289541"/>
            <a:ext cx="9143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P* = 7</a:t>
            </a:r>
            <a:endParaRPr lang="en-US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2730C444-9A50-46A7-B75C-60FB7D671ACD}"/>
              </a:ext>
            </a:extLst>
          </p:cNvPr>
          <p:cNvSpPr txBox="1"/>
          <p:nvPr/>
        </p:nvSpPr>
        <p:spPr>
          <a:xfrm>
            <a:off x="7020272" y="2636207"/>
            <a:ext cx="477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Conector reto 49">
            <a:extLst>
              <a:ext uri="{FF2B5EF4-FFF2-40B4-BE49-F238E27FC236}">
                <a16:creationId xmlns:a16="http://schemas.microsoft.com/office/drawing/2014/main" id="{AC9BE3B8-64E3-4640-AC0E-4187C62A4B7D}"/>
              </a:ext>
            </a:extLst>
          </p:cNvPr>
          <p:cNvCxnSpPr>
            <a:cxnSpLocks/>
          </p:cNvCxnSpPr>
          <p:nvPr/>
        </p:nvCxnSpPr>
        <p:spPr>
          <a:xfrm>
            <a:off x="7164278" y="2060143"/>
            <a:ext cx="0" cy="576064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de seta reta 51">
            <a:extLst>
              <a:ext uri="{FF2B5EF4-FFF2-40B4-BE49-F238E27FC236}">
                <a16:creationId xmlns:a16="http://schemas.microsoft.com/office/drawing/2014/main" id="{6BDB17DB-555C-417B-A921-AC63A38565E2}"/>
              </a:ext>
            </a:extLst>
          </p:cNvPr>
          <p:cNvCxnSpPr>
            <a:cxnSpLocks/>
          </p:cNvCxnSpPr>
          <p:nvPr/>
        </p:nvCxnSpPr>
        <p:spPr>
          <a:xfrm>
            <a:off x="5940152" y="1628095"/>
            <a:ext cx="0" cy="1872208"/>
          </a:xfrm>
          <a:prstGeom prst="straightConnector1">
            <a:avLst/>
          </a:prstGeom>
          <a:ln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24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26" grpId="0" animBg="1"/>
      <p:bldP spid="29" grpId="0" animBg="1"/>
      <p:bldP spid="3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9816</TotalTime>
  <Words>726</Words>
  <Application>Microsoft Office PowerPoint</Application>
  <PresentationFormat>Apresentação na tela (16:9)</PresentationFormat>
  <Paragraphs>72</Paragraphs>
  <Slides>7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8" baseType="lpstr">
      <vt:lpstr>Arial</vt:lpstr>
      <vt:lpstr>Arial Narrow</vt:lpstr>
      <vt:lpstr>Arial-BoldMT</vt:lpstr>
      <vt:lpstr>Calibri</vt:lpstr>
      <vt:lpstr>Lucida Sans Unicode</vt:lpstr>
      <vt:lpstr>Verdana</vt:lpstr>
      <vt:lpstr>Wingdings</vt:lpstr>
      <vt:lpstr>Wingdings 2</vt:lpstr>
      <vt:lpstr>Wingdings 3</vt:lpstr>
      <vt:lpstr>Concurso</vt:lpstr>
      <vt:lpstr>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 para Início de Capítulo ou Assunto</dc:title>
  <dc:creator>Alexandre Melo</dc:creator>
  <cp:lastModifiedBy>Antonio Carlos Assumpção</cp:lastModifiedBy>
  <cp:revision>1011</cp:revision>
  <cp:lastPrinted>2020-08-24T01:20:36Z</cp:lastPrinted>
  <dcterms:created xsi:type="dcterms:W3CDTF">2013-02-04T13:34:58Z</dcterms:created>
  <dcterms:modified xsi:type="dcterms:W3CDTF">2022-09-05T19:21:56Z</dcterms:modified>
</cp:coreProperties>
</file>