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10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76C58-7335-4E29-821D-17D83E73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008E3F-D478-4225-9C2D-8AF98A860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040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5581C-1133-4F3F-BF3D-01CA37E0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65D90-051D-4D82-8046-06CF31E6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3C775-4798-4030-82C8-CCBF3354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FC0A-E083-4474-AC8F-756DB43920A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78C58-A0BA-4470-93F5-828EA441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192AB7-DA88-4EC2-A14D-098C97C2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800F-C590-4590-9F7E-B050E3C82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8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26B4274-E3AE-4DA8-8AE9-EAA8D42AE1C7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AF243DB-8A8C-46F2-9590-0CA27EC6ABB6}"/>
              </a:ext>
            </a:extLst>
          </p:cNvPr>
          <p:cNvSpPr/>
          <p:nvPr userDrawn="1"/>
        </p:nvSpPr>
        <p:spPr>
          <a:xfrm>
            <a:off x="-4356" y="6757866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26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1" latinLnBrk="0" hangingPunct="1">
        <a:spcBef>
          <a:spcPct val="0"/>
        </a:spcBef>
        <a:buNone/>
        <a:defRPr kumimoji="0" sz="546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7668" indent="-341367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9035" indent="-304792" algn="l" rtl="0" eaLnBrk="1" latinLnBrk="0" hangingPunct="1">
        <a:spcBef>
          <a:spcPts val="432"/>
        </a:spcBef>
        <a:buClr>
          <a:schemeClr val="accent1"/>
        </a:buClr>
        <a:buFont typeface="Verdana"/>
        <a:buChar char="◦"/>
        <a:defRPr kumimoji="0"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146019" indent="-304792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F1BB1E0F-E636-47A9-A0EC-2784A04B6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5" y="191124"/>
            <a:ext cx="12192001" cy="654098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31D22C7D-CF83-4980-BA94-A76C36A2BA8E}"/>
              </a:ext>
            </a:extLst>
          </p:cNvPr>
          <p:cNvSpPr txBox="1"/>
          <p:nvPr/>
        </p:nvSpPr>
        <p:spPr>
          <a:xfrm>
            <a:off x="1691202" y="4759300"/>
            <a:ext cx="4238911" cy="4462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Exercícios – Aula 06-10-2021</a:t>
            </a:r>
          </a:p>
        </p:txBody>
      </p:sp>
    </p:spTree>
    <p:extLst>
      <p:ext uri="{BB962C8B-B14F-4D97-AF65-F5344CB8AC3E}">
        <p14:creationId xmlns:p14="http://schemas.microsoft.com/office/powerpoint/2010/main" val="426257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52C35B2-A019-4385-AAE4-7661E926F0CB}"/>
              </a:ext>
            </a:extLst>
          </p:cNvPr>
          <p:cNvSpPr txBox="1"/>
          <p:nvPr/>
        </p:nvSpPr>
        <p:spPr>
          <a:xfrm>
            <a:off x="145774" y="240003"/>
            <a:ext cx="11900452" cy="2353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25"/>
              </a:spcAft>
              <a:buFont typeface="+mj-lt"/>
              <a:buAutoNum type="arabicParenR" startAt="8"/>
            </a:pPr>
            <a:r>
              <a:rPr lang="pt-B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tabela a seguir apresenta saldos de elementos do balanço de pagamentos e valores de exportação e de importação de bens de uma economia hipotética. Os valores estão em $. Ordene os valores conforme a estrutura do Balanço de Pagamentos, indicando os saldos dos elementos principais dessa estrutura e o saldo do Balanço de Pagamentos. (Lista 2)</a:t>
            </a:r>
          </a:p>
        </p:txBody>
      </p:sp>
    </p:spTree>
    <p:extLst>
      <p:ext uri="{BB962C8B-B14F-4D97-AF65-F5344CB8AC3E}">
        <p14:creationId xmlns:p14="http://schemas.microsoft.com/office/powerpoint/2010/main" val="489298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82AF4AC-4CD7-40F3-A194-FF41C09D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04" y="172279"/>
            <a:ext cx="9641992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4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54DAD22-31D4-431F-A527-0A3AF319F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537" y="185531"/>
            <a:ext cx="9258715" cy="654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AD3A0C3-BD65-4794-A392-6749EB05FB1A}"/>
              </a:ext>
            </a:extLst>
          </p:cNvPr>
          <p:cNvSpPr txBox="1"/>
          <p:nvPr/>
        </p:nvSpPr>
        <p:spPr>
          <a:xfrm>
            <a:off x="159027" y="212040"/>
            <a:ext cx="11873946" cy="91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pt-B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Considerando o IPCA e o INPC, qual dos dois índices captura melhor a perda do poder de compra das famílias com renda mais baixa ? (Lista 1)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53F62EF-F0DE-4C61-93E1-1239E1CB2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74" y="1268782"/>
            <a:ext cx="11701603" cy="453567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IPCA</a:t>
            </a: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(Índice de Preços ao Consumidor Amplo):  mede a variação do custo de vida das famílias com renda mensal de   1 e 40 salários mínimos.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INPC</a:t>
            </a: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(Índice Nacional de Preços ao Consumidor): mede a variação do custo de vida para famílias com renda mensal de 1 a 5 salários mínimos.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o INPC captura melhor a inflação para as famílias de baixa renda.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Observações:</a:t>
            </a:r>
            <a:endParaRPr lang="pt-BR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Recentemente o IBGE passou a medir a inflação (IPCA e INPC), considerando 16 Capitais.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Período de coleta: dia 1 ao dia 30.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174C51C-203E-4CD4-A874-A27C71F1AC9C}"/>
              </a:ext>
            </a:extLst>
          </p:cNvPr>
          <p:cNvSpPr txBox="1"/>
          <p:nvPr/>
        </p:nvSpPr>
        <p:spPr>
          <a:xfrm>
            <a:off x="159027" y="212040"/>
            <a:ext cx="11873946" cy="134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lnSpc>
                <a:spcPct val="107000"/>
              </a:lnSpc>
              <a:buFont typeface="+mj-lt"/>
              <a:buAutoNum type="arabicParenR" startAt="2"/>
            </a:pPr>
            <a:r>
              <a:rPr lang="pt-B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Algumas vezes observamos uma variação do IGP bem maior que a variação do IPCA. Qual a razão para isso ? (Lista 1)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BAFEBE1-5F25-439E-9F9A-C81B70B8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55" y="1156524"/>
            <a:ext cx="11483818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IGP-M</a:t>
            </a: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 Índice Geral de Preços do Mercado, calculado pela FGV.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Índice híbrido, </a:t>
            </a:r>
            <a:r>
              <a:rPr lang="pt-BR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formado por três índices diversos que medem os preços por atacado (IPA-M – 60%), ao consumidor (IPC-M – 30%), e de construção (INCC – 10%).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onsidera os preços entre os dias 21 de um mês e 20 do mês.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IGP-M é comumente usado para contratos de aluguel, seguros de saúde e reajustes de tarifas públicas.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IGP-DI</a:t>
            </a: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Índice Geral de Preços – Demanda Interna.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 foi criado em 1944 como o índice de inflação de toda a cadeia produtiva do país – por isso o acréscimo “demanda interna”. 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Estrutura idêntica a do</a:t>
            </a:r>
            <a:r>
              <a:rPr lang="pt-BR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IGP-M, com a diferença de que os preços considerados são do dia 1 a 30.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Observe que uma forte elevação dos preços no atacado fará com que a variação do IGP supere a variação do IPCA. Isto não ocorrerá caso toda essa variação de preços for repassada aos consumidores.</a:t>
            </a:r>
          </a:p>
        </p:txBody>
      </p:sp>
    </p:spTree>
    <p:extLst>
      <p:ext uri="{BB962C8B-B14F-4D97-AF65-F5344CB8AC3E}">
        <p14:creationId xmlns:p14="http://schemas.microsoft.com/office/powerpoint/2010/main" val="192310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BED2578-D126-43D4-AD66-7FDFD722E1CB}"/>
              </a:ext>
            </a:extLst>
          </p:cNvPr>
          <p:cNvSpPr txBox="1"/>
          <p:nvPr/>
        </p:nvSpPr>
        <p:spPr>
          <a:xfrm>
            <a:off x="96074" y="149556"/>
            <a:ext cx="11923647" cy="1345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3"/>
            </a:pPr>
            <a:r>
              <a:rPr lang="pt-B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produto teve aumento de 20%. Se isto representou um aumento de 0,5% no custo de vida, qual é o percentual do orçamento representado por este produto na época do período base? (Lista 1)</a:t>
            </a:r>
            <a:endParaRPr lang="pt-B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76CC8CD2-A172-4487-A6DE-5849607B3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22" y="5847800"/>
            <a:ext cx="11483818" cy="86064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 nosso exemplo: Peso x Variação = Contribuição Para a Inflação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Peso x 0,2 = 0,005 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Peso = 2,5%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C679AF0-D8F8-48E0-BFA3-FFBF0B7786A4}"/>
              </a:ext>
            </a:extLst>
          </p:cNvPr>
          <p:cNvSpPr txBox="1">
            <a:spLocks/>
          </p:cNvSpPr>
          <p:nvPr/>
        </p:nvSpPr>
        <p:spPr>
          <a:xfrm>
            <a:off x="191344" y="1434817"/>
            <a:ext cx="11809312" cy="720080"/>
          </a:xfrm>
        </p:spPr>
        <p:txBody>
          <a:bodyPr>
            <a:normAutofit/>
          </a:bodyPr>
          <a:lstStyle>
            <a:lvl1pPr marL="487668" indent="-341367" algn="l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9035" indent="-304792" algn="l" rtl="0" eaLnBrk="1" latinLnBrk="0" hangingPunct="1">
              <a:spcBef>
                <a:spcPts val="432"/>
              </a:spcBef>
              <a:buClr>
                <a:schemeClr val="accent1"/>
              </a:buClr>
              <a:buFont typeface="Verdana"/>
              <a:buChar char="◦"/>
              <a:defRPr kumimoji="0" sz="3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6019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962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5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547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38339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131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924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POF (Pesquisa de Orçamento Familiar) e os “Grupos” do IPCA.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FE2F23C-52D3-4FFC-8B12-C31673EBD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59361"/>
            <a:ext cx="12210757" cy="405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92A66FA-176A-4881-90BD-0E9483B6B91A}"/>
              </a:ext>
            </a:extLst>
          </p:cNvPr>
          <p:cNvSpPr txBox="1"/>
          <p:nvPr/>
        </p:nvSpPr>
        <p:spPr>
          <a:xfrm>
            <a:off x="159026" y="260451"/>
            <a:ext cx="12032974" cy="48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4"/>
            </a:pPr>
            <a:r>
              <a:rPr lang="pt-BR" sz="26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Explique os conceitos de demanda efetiva e de demanda agregada. </a:t>
            </a:r>
            <a:r>
              <a:rPr lang="pt-BR" sz="24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(Lista 2)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1928D21-9BFA-4F9E-A2F1-7295D24BDE02}"/>
              </a:ext>
            </a:extLst>
          </p:cNvPr>
          <p:cNvSpPr txBox="1"/>
          <p:nvPr/>
        </p:nvSpPr>
        <p:spPr>
          <a:xfrm>
            <a:off x="241850" y="825096"/>
            <a:ext cx="11777871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Demanda efetiva traduz uma expectativa dos agentes econômicos em relação aos gastos futuros da economia, enquanto a demanda agregada é a medida alcançada por meio do SCN (Sistema de Contas Nacionais).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Keynes e a Demanda Efetiva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Efetiva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renda que o empresário espera receber para oferecer determinado volume de emprego: trata-se de uma curva de expectativas sobre o volume de gastos.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Curva de Oferta Agregada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renda necessária para o empresário oferecer determinado volume de emprego. Como os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CMgs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são crescentes, a ampliação do emprego aumenta a renda necessária.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Maximização do Lucro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 nível de emprego aumenta quando a renda esperada pelo emprego adicional supera a renda necessária.</a:t>
            </a:r>
          </a:p>
        </p:txBody>
      </p:sp>
    </p:spTree>
    <p:extLst>
      <p:ext uri="{BB962C8B-B14F-4D97-AF65-F5344CB8AC3E}">
        <p14:creationId xmlns:p14="http://schemas.microsoft.com/office/powerpoint/2010/main" val="2714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AEE2043-B644-42FF-9886-ADC9BAD70F72}"/>
              </a:ext>
            </a:extLst>
          </p:cNvPr>
          <p:cNvSpPr txBox="1"/>
          <p:nvPr/>
        </p:nvSpPr>
        <p:spPr>
          <a:xfrm>
            <a:off x="145774" y="233944"/>
            <a:ext cx="11767930" cy="220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5"/>
            </a:pPr>
            <a:r>
              <a:rPr lang="pt-BR" sz="26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 que numa economia em determinado ano ocorreu uma severa</a:t>
            </a:r>
            <a:br>
              <a:rPr lang="pt-BR" sz="26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6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epidemia, que ocasionou um aumento na demanda de serviços               médico-hospitalares e por medicamentos. Considerando todo o resto constante, qual é o resultado do PIB em relação ao ano anterior? O que se pode dizer em relação ao bem-estar da população?</a:t>
            </a:r>
            <a:r>
              <a:rPr lang="pt-B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(Lista 2)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F1B4472-E342-4832-B4C5-54CC085022C6}"/>
              </a:ext>
            </a:extLst>
          </p:cNvPr>
          <p:cNvSpPr txBox="1"/>
          <p:nvPr/>
        </p:nvSpPr>
        <p:spPr>
          <a:xfrm>
            <a:off x="652668" y="2473042"/>
            <a:ext cx="1132729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Resultado: a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umento do PIB e piora do bem estar da população.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aumento da demanda por serviços médico-hospitalares e medicamentos aumenta a produção nesse setor. Mantida a produção dos outros setores constante, teremos um aumento do PIB.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pt-BR" sz="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Entretanto, tal cenário reduz o bem-estar da população.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452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A4E6E8E-D131-444B-8DAD-0DB71552828F}"/>
              </a:ext>
            </a:extLst>
          </p:cNvPr>
          <p:cNvSpPr txBox="1"/>
          <p:nvPr/>
        </p:nvSpPr>
        <p:spPr>
          <a:xfrm>
            <a:off x="172278" y="260449"/>
            <a:ext cx="11820939" cy="220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6"/>
            </a:pPr>
            <a:r>
              <a:rPr lang="pt-BR" sz="2600" dirty="0">
                <a:solidFill>
                  <a:srgbClr val="242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Identifique na lista seguinte que transação ou atividade não seria computada nos cálculos das contas nacionais e do PIB: salário de um juiz, compra de um pedaço de terra, decréscimo nos estoques do comércio, construção de uma estrada, transferência de um bem, compra de um apartamento novo. (Lista 2)</a:t>
            </a:r>
            <a:endParaRPr lang="pt-B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87B3AF-D7CB-4B3A-B4CE-2C7ACE8607E9}"/>
              </a:ext>
            </a:extLst>
          </p:cNvPr>
          <p:cNvSpPr txBox="1"/>
          <p:nvPr/>
        </p:nvSpPr>
        <p:spPr>
          <a:xfrm>
            <a:off x="689113" y="2539305"/>
            <a:ext cx="1130410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Salário: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rendimento do fator trabalho, computado no PIB.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como vimos, entra no PIB, como investimento.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Construção de uma estrada: 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entra no PIB, como FBKF.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 de um apartamento novo: 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 no PIB, como FBKF.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Compra de um pedaço de terra e transferência de um bem 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representam apenas a transferência de titularidade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 um patrimônio já existente.</a:t>
            </a:r>
          </a:p>
        </p:txBody>
      </p:sp>
    </p:spTree>
    <p:extLst>
      <p:ext uri="{BB962C8B-B14F-4D97-AF65-F5344CB8AC3E}">
        <p14:creationId xmlns:p14="http://schemas.microsoft.com/office/powerpoint/2010/main" val="12661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97CAB46-D803-47F0-9B41-AE92C8D33806}"/>
              </a:ext>
            </a:extLst>
          </p:cNvPr>
          <p:cNvSpPr txBox="1"/>
          <p:nvPr/>
        </p:nvSpPr>
        <p:spPr>
          <a:xfrm>
            <a:off x="92765" y="152987"/>
            <a:ext cx="11979967" cy="632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7"/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 os seguintes dados para uma economia aberta e com governo. (Lista 2)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4414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Variação de estoques: 100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4414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bruta de capital fixo: 800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4414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Poupança líquida do setor privado: 600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4414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Depreciação: 50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4414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Saldo do governo em conta corrente: 50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base nessas informações, pode-se afirmar que o balanço de pagamentos em transações correntes apresentou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6799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superávit de 150.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6799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déficit de 250.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6799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déficit de 150.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6799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superávit de 200.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67995" algn="l"/>
              </a:tabLst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déficit de 200.</a:t>
            </a:r>
          </a:p>
        </p:txBody>
      </p:sp>
    </p:spTree>
    <p:extLst>
      <p:ext uri="{BB962C8B-B14F-4D97-AF65-F5344CB8AC3E}">
        <p14:creationId xmlns:p14="http://schemas.microsoft.com/office/powerpoint/2010/main" val="21523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F2C04CE7-3D3F-4FFC-ADAE-E9FA68AB6041}"/>
              </a:ext>
            </a:extLst>
          </p:cNvPr>
          <p:cNvSpPr txBox="1"/>
          <p:nvPr/>
        </p:nvSpPr>
        <p:spPr>
          <a:xfrm>
            <a:off x="241846" y="385175"/>
            <a:ext cx="1180437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99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Resposta: (E) </a:t>
            </a:r>
          </a:p>
          <a:p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Sendo a economia aberta e com governo temos: </a:t>
            </a:r>
            <a:endParaRPr lang="pt-BR" sz="2600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D55A7E3-7C39-4AF3-BD10-E7604DDE8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80" y="10336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DB30F549-6A16-48C3-A2DA-F6730B1ECA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22576"/>
              </p:ext>
            </p:extLst>
          </p:nvPr>
        </p:nvGraphicFramePr>
        <p:xfrm>
          <a:off x="6904380" y="750801"/>
          <a:ext cx="4306958" cy="55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3" imgW="1841500" imgH="241300" progId="Equation.DSMT4">
                  <p:embed/>
                </p:oleObj>
              </mc:Choice>
              <mc:Fallback>
                <p:oleObj name="Equation" r:id="rId3" imgW="18415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380" y="750801"/>
                        <a:ext cx="4306958" cy="557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79A2250F-8DA9-4B0B-ACCD-5D1B31C8B39F}"/>
              </a:ext>
            </a:extLst>
          </p:cNvPr>
          <p:cNvSpPr txBox="1"/>
          <p:nvPr/>
        </p:nvSpPr>
        <p:spPr>
          <a:xfrm>
            <a:off x="265044" y="1296192"/>
            <a:ext cx="1107881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onde a poupança externa é o déficit em conta corrente, o investimento bruto é dado pela FBKF mais a variação de estoques, a poupança bruta do setor privado é a poupança líquida do setor privado mais a depreciação e a poupança do governo é o saldo do governo em conta corrente. Assim, temos: </a:t>
            </a:r>
            <a:endParaRPr lang="pt-BR" sz="2600" dirty="0"/>
          </a:p>
        </p:txBody>
      </p: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8320DDA6-5C7E-4C7E-AD8F-88F8CA4DB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85728"/>
              </p:ext>
            </p:extLst>
          </p:nvPr>
        </p:nvGraphicFramePr>
        <p:xfrm>
          <a:off x="352217" y="3044897"/>
          <a:ext cx="10514566" cy="55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5" imgW="4394200" imgH="241300" progId="Equation.DSMT4">
                  <p:embed/>
                </p:oleObj>
              </mc:Choice>
              <mc:Fallback>
                <p:oleObj name="Equation" r:id="rId5" imgW="43942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17" y="3044897"/>
                        <a:ext cx="10514566" cy="559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4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MODELO_SLIDES_CEO - Copia</Template>
  <TotalTime>3323</TotalTime>
  <Words>1003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Courier New</vt:lpstr>
      <vt:lpstr>Lucida Sans Unicode</vt:lpstr>
      <vt:lpstr>Symbol</vt:lpstr>
      <vt:lpstr>Verdana</vt:lpstr>
      <vt:lpstr>Wingdings</vt:lpstr>
      <vt:lpstr>Wingdings 2</vt:lpstr>
      <vt:lpstr>Wingdings 3</vt:lpstr>
      <vt:lpstr>Concurso</vt:lpstr>
      <vt:lpstr>MathType 6.0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Assumpção</dc:creator>
  <cp:lastModifiedBy>Antonio Carlos Assumpção</cp:lastModifiedBy>
  <cp:revision>179</cp:revision>
  <dcterms:created xsi:type="dcterms:W3CDTF">2017-11-18T23:35:48Z</dcterms:created>
  <dcterms:modified xsi:type="dcterms:W3CDTF">2021-10-06T17:46:03Z</dcterms:modified>
</cp:coreProperties>
</file>