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24"/>
  </p:notesMasterIdLst>
  <p:sldIdLst>
    <p:sldId id="256" r:id="rId2"/>
    <p:sldId id="909" r:id="rId3"/>
    <p:sldId id="886" r:id="rId4"/>
    <p:sldId id="910" r:id="rId5"/>
    <p:sldId id="911" r:id="rId6"/>
    <p:sldId id="912" r:id="rId7"/>
    <p:sldId id="913" r:id="rId8"/>
    <p:sldId id="914" r:id="rId9"/>
    <p:sldId id="925" r:id="rId10"/>
    <p:sldId id="926" r:id="rId11"/>
    <p:sldId id="927" r:id="rId12"/>
    <p:sldId id="928" r:id="rId13"/>
    <p:sldId id="929" r:id="rId14"/>
    <p:sldId id="930" r:id="rId15"/>
    <p:sldId id="915" r:id="rId16"/>
    <p:sldId id="917" r:id="rId17"/>
    <p:sldId id="933" r:id="rId18"/>
    <p:sldId id="934" r:id="rId19"/>
    <p:sldId id="935" r:id="rId20"/>
    <p:sldId id="918" r:id="rId21"/>
    <p:sldId id="919" r:id="rId22"/>
    <p:sldId id="921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FFCCFF"/>
    <a:srgbClr val="FF9900"/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3358" autoAdjust="0"/>
  </p:normalViewPr>
  <p:slideViewPr>
    <p:cSldViewPr snapToGrid="0">
      <p:cViewPr varScale="1">
        <p:scale>
          <a:sx n="67" d="100"/>
          <a:sy n="67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CA41-3158-41B2-AF4A-E457545446FE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E3308-D344-45FB-9024-8DB61DBB1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1015F-7CC6-4D0A-9D87-873EA4C304CC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1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931FB9F-D894-9453-0890-3B66AA10C753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5E1064-C5B2-601B-6276-E0E3451F11EC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6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79515" y="496955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952614" y="4075624"/>
            <a:ext cx="10142105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622852" y="2743198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106286" y="1801416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1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2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529257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900774"/>
            <a:ext cx="971550" cy="9239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1726927" y="3047998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1892574" y="1027038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939285" y="4111686"/>
            <a:ext cx="100695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b="1" dirty="0">
                <a:solidFill>
                  <a:srgbClr val="002060"/>
                </a:solidFill>
              </a:rPr>
              <a:t>Disciplina: Economia de Empresas – Outros Exercícios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0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500AC7-B296-40F1-2763-ADD646D9C738}"/>
              </a:ext>
            </a:extLst>
          </p:cNvPr>
          <p:cNvSpPr txBox="1">
            <a:spLocks noChangeArrowheads="1"/>
          </p:cNvSpPr>
          <p:nvPr/>
        </p:nvSpPr>
        <p:spPr>
          <a:xfrm>
            <a:off x="102052" y="284607"/>
            <a:ext cx="11916230" cy="472757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Alguns recursos naturais, como carvão, petróleo bruto, gás natural e manganês levam dezenas de milhares de anos para se formarem.</a:t>
            </a: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kern="0" dirty="0">
                <a:solidFill>
                  <a:schemeClr val="tx1"/>
                </a:solidFill>
              </a:rPr>
              <a:t>Embora limitados e fixos no sentido geológico, uma exploração mais intensa e o desenvolvimento desencadeado pela alta dos preços podem ajudar a localizar mais recursos antes de sua exaustão.</a:t>
            </a: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endParaRPr lang="pt-BR" altLang="pt-BR" sz="1200" kern="0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800" kern="0" dirty="0">
                <a:solidFill>
                  <a:schemeClr val="tx1"/>
                </a:solidFill>
              </a:rPr>
              <a:t>Já que não existe uma forma de um recurso não renovável se regenerar sozinho, o único motivo para esperar e não extrair imediatamente carvão, petróleo ou gás natural é o detentor dos recursos imaginar que o preço vai aumentar no futuro.</a:t>
            </a: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kern="0" dirty="0">
                <a:solidFill>
                  <a:schemeClr val="tx1"/>
                </a:solidFill>
              </a:rPr>
              <a:t>Claro, isso depende das condições de demanda e oferta.</a:t>
            </a:r>
          </a:p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endParaRPr lang="pt-BR" altLang="pt-BR" kern="0" dirty="0">
              <a:solidFill>
                <a:schemeClr val="tx1"/>
              </a:solidFill>
            </a:endParaRPr>
          </a:p>
          <a:p>
            <a:pPr marL="914400" lvl="2" indent="0" algn="just" eaLnBrk="1" hangingPunct="1">
              <a:spcBef>
                <a:spcPts val="0"/>
              </a:spcBef>
              <a:buClrTx/>
              <a:buSzPct val="101000"/>
              <a:buNone/>
            </a:pPr>
            <a:endParaRPr lang="pt-BR" altLang="pt-BR" sz="2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D0F923-1718-4D55-9BAF-E325C997D670}"/>
              </a:ext>
            </a:extLst>
          </p:cNvPr>
          <p:cNvSpPr txBox="1">
            <a:spLocks noChangeArrowheads="1"/>
          </p:cNvSpPr>
          <p:nvPr/>
        </p:nvSpPr>
        <p:spPr>
          <a:xfrm>
            <a:off x="218394" y="13140"/>
            <a:ext cx="11756572" cy="472757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altLang="pt-BR" sz="1200" kern="0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Sejam:</a:t>
            </a: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700" i="1" kern="0" dirty="0">
                <a:solidFill>
                  <a:schemeClr val="tx1"/>
                </a:solidFill>
              </a:rPr>
              <a:t>P</a:t>
            </a:r>
            <a:r>
              <a:rPr lang="pt-BR" altLang="pt-BR" sz="1800" i="1" kern="0" dirty="0">
                <a:solidFill>
                  <a:schemeClr val="tx1"/>
                </a:solidFill>
              </a:rPr>
              <a:t>T</a:t>
            </a:r>
            <a:r>
              <a:rPr lang="pt-BR" altLang="pt-BR" sz="2700" kern="0" dirty="0">
                <a:solidFill>
                  <a:schemeClr val="tx1"/>
                </a:solidFill>
              </a:rPr>
              <a:t> = previsão para o preço no momento T;</a:t>
            </a: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700" i="1" kern="0" dirty="0">
                <a:solidFill>
                  <a:schemeClr val="tx1"/>
                </a:solidFill>
              </a:rPr>
              <a:t>P</a:t>
            </a:r>
            <a:r>
              <a:rPr lang="pt-BR" altLang="pt-BR" sz="1800" i="1" kern="0" dirty="0">
                <a:solidFill>
                  <a:schemeClr val="tx1"/>
                </a:solidFill>
              </a:rPr>
              <a:t>0</a:t>
            </a:r>
            <a:r>
              <a:rPr lang="pt-BR" altLang="pt-BR" sz="2700" i="1" kern="0" dirty="0">
                <a:solidFill>
                  <a:schemeClr val="tx1"/>
                </a:solidFill>
              </a:rPr>
              <a:t> </a:t>
            </a:r>
            <a:r>
              <a:rPr lang="pt-BR" altLang="pt-BR" sz="2700" kern="0" dirty="0">
                <a:solidFill>
                  <a:schemeClr val="tx1"/>
                </a:solidFill>
              </a:rPr>
              <a:t>= preço atual;</a:t>
            </a: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700" i="1" kern="0" dirty="0">
                <a:solidFill>
                  <a:schemeClr val="tx1"/>
                </a:solidFill>
              </a:rPr>
              <a:t>r</a:t>
            </a:r>
            <a:r>
              <a:rPr lang="pt-BR" altLang="pt-BR" sz="2700" kern="0" dirty="0">
                <a:solidFill>
                  <a:schemeClr val="tx1"/>
                </a:solidFill>
              </a:rPr>
              <a:t> = taxa real de juros ajustada para o risco.</a:t>
            </a: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06BD9902-25DF-4F0E-00C1-FF2F78C6ED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296851"/>
              </p:ext>
            </p:extLst>
          </p:nvPr>
        </p:nvGraphicFramePr>
        <p:xfrm>
          <a:off x="1054097" y="2180516"/>
          <a:ext cx="2372870" cy="750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279360" progId="Equation.DSMT4">
                  <p:embed/>
                </p:oleObj>
              </mc:Choice>
              <mc:Fallback>
                <p:oleObj name="Equation" r:id="rId2" imgW="927000" imgH="279360" progId="Equation.DSMT4">
                  <p:embed/>
                  <p:pic>
                    <p:nvPicPr>
                      <p:cNvPr id="5" name="Espaço Reservado para Conteúdo 3">
                        <a:extLst>
                          <a:ext uri="{FF2B5EF4-FFF2-40B4-BE49-F238E27FC236}">
                            <a16:creationId xmlns:a16="http://schemas.microsoft.com/office/drawing/2014/main" id="{0448F665-E65C-70E9-E841-A84E73820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54097" y="2180516"/>
                        <a:ext cx="2372870" cy="750209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19A24A30-2EB9-89DA-AE4D-79165F5DF4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555007"/>
              </p:ext>
            </p:extLst>
          </p:nvPr>
        </p:nvGraphicFramePr>
        <p:xfrm>
          <a:off x="3394449" y="2166002"/>
          <a:ext cx="5665436" cy="76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279360" progId="Equation.DSMT4">
                  <p:embed/>
                </p:oleObj>
              </mc:Choice>
              <mc:Fallback>
                <p:oleObj name="Equation" r:id="rId4" imgW="2171520" imgH="279360" progId="Equation.DSMT4">
                  <p:embed/>
                  <p:pic>
                    <p:nvPicPr>
                      <p:cNvPr id="6" name="Espaço Reservado para Conteúdo 3">
                        <a:extLst>
                          <a:ext uri="{FF2B5EF4-FFF2-40B4-BE49-F238E27FC236}">
                            <a16:creationId xmlns:a16="http://schemas.microsoft.com/office/drawing/2014/main" id="{D5C6AE1F-8502-5671-D524-B51F0533EA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4449" y="2166002"/>
                        <a:ext cx="5665436" cy="76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3D452B82-5834-96E6-2DA9-FEAA62F0C270}"/>
              </a:ext>
            </a:extLst>
          </p:cNvPr>
          <p:cNvSpPr txBox="1">
            <a:spLocks noChangeArrowheads="1"/>
          </p:cNvSpPr>
          <p:nvPr/>
        </p:nvSpPr>
        <p:spPr>
          <a:xfrm>
            <a:off x="246970" y="3099260"/>
            <a:ext cx="2510971" cy="20174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</a:pPr>
            <a:endParaRPr lang="pt-BR" altLang="pt-BR" sz="800" kern="0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Sejam:</a:t>
            </a: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700" i="1" kern="0" dirty="0">
                <a:solidFill>
                  <a:schemeClr val="tx1"/>
                </a:solidFill>
              </a:rPr>
              <a:t>P</a:t>
            </a:r>
            <a:r>
              <a:rPr lang="pt-BR" altLang="pt-BR" sz="1800" i="1" kern="0" dirty="0">
                <a:solidFill>
                  <a:schemeClr val="tx1"/>
                </a:solidFill>
              </a:rPr>
              <a:t>0</a:t>
            </a:r>
            <a:r>
              <a:rPr lang="pt-BR" altLang="pt-BR" sz="2700" kern="0" dirty="0">
                <a:solidFill>
                  <a:schemeClr val="tx1"/>
                </a:solidFill>
              </a:rPr>
              <a:t> = $100</a:t>
            </a: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700" i="1" kern="0" dirty="0">
                <a:solidFill>
                  <a:schemeClr val="tx1"/>
                </a:solidFill>
              </a:rPr>
              <a:t>r</a:t>
            </a:r>
            <a:r>
              <a:rPr lang="pt-BR" altLang="pt-BR" sz="2700" kern="0" dirty="0">
                <a:solidFill>
                  <a:schemeClr val="tx1"/>
                </a:solidFill>
              </a:rPr>
              <a:t> = 10%</a:t>
            </a: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700" i="1" kern="0" dirty="0">
                <a:solidFill>
                  <a:schemeClr val="tx1"/>
                </a:solidFill>
              </a:rPr>
              <a:t>T</a:t>
            </a:r>
            <a:r>
              <a:rPr lang="pt-BR" altLang="pt-BR" sz="2700" kern="0" dirty="0">
                <a:solidFill>
                  <a:schemeClr val="tx1"/>
                </a:solidFill>
              </a:rPr>
              <a:t> = 2</a:t>
            </a:r>
          </a:p>
        </p:txBody>
      </p:sp>
      <p:sp>
        <p:nvSpPr>
          <p:cNvPr id="8" name="Chave Direita 7">
            <a:extLst>
              <a:ext uri="{FF2B5EF4-FFF2-40B4-BE49-F238E27FC236}">
                <a16:creationId xmlns:a16="http://schemas.microsoft.com/office/drawing/2014/main" id="{7FA7364D-C9A8-B663-46CD-476CE60A8351}"/>
              </a:ext>
            </a:extLst>
          </p:cNvPr>
          <p:cNvSpPr/>
          <p:nvPr/>
        </p:nvSpPr>
        <p:spPr bwMode="auto">
          <a:xfrm>
            <a:off x="2656342" y="3747871"/>
            <a:ext cx="275771" cy="1194703"/>
          </a:xfrm>
          <a:prstGeom prst="righ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16EE8D17-B1C3-2990-F13B-D908D84053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130553"/>
              </p:ext>
            </p:extLst>
          </p:nvPr>
        </p:nvGraphicFramePr>
        <p:xfrm>
          <a:off x="2956151" y="3941314"/>
          <a:ext cx="27638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279360" progId="Equation.DSMT4">
                  <p:embed/>
                </p:oleObj>
              </mc:Choice>
              <mc:Fallback>
                <p:oleObj name="Equation" r:id="rId6" imgW="1079280" imgH="279360" progId="Equation.DSMT4">
                  <p:embed/>
                  <p:pic>
                    <p:nvPicPr>
                      <p:cNvPr id="9" name="Espaço Reservado para Conteúdo 3">
                        <a:extLst>
                          <a:ext uri="{FF2B5EF4-FFF2-40B4-BE49-F238E27FC236}">
                            <a16:creationId xmlns:a16="http://schemas.microsoft.com/office/drawing/2014/main" id="{F20A1BC5-CE49-94BF-362C-2EDD174EB2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56151" y="3941314"/>
                        <a:ext cx="2763838" cy="749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Espaço Reservado para Conteúdo 3">
            <a:extLst>
              <a:ext uri="{FF2B5EF4-FFF2-40B4-BE49-F238E27FC236}">
                <a16:creationId xmlns:a16="http://schemas.microsoft.com/office/drawing/2014/main" id="{2930339E-49E9-E074-CEEB-1798B1B07D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851767"/>
              </p:ext>
            </p:extLst>
          </p:nvPr>
        </p:nvGraphicFramePr>
        <p:xfrm>
          <a:off x="6102695" y="3682214"/>
          <a:ext cx="4681537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28800" imgH="482400" progId="Equation.DSMT4">
                  <p:embed/>
                </p:oleObj>
              </mc:Choice>
              <mc:Fallback>
                <p:oleObj name="Equation" r:id="rId8" imgW="1828800" imgH="482400" progId="Equation.DSMT4">
                  <p:embed/>
                  <p:pic>
                    <p:nvPicPr>
                      <p:cNvPr id="10" name="Espaço Reservado para Conteúdo 3">
                        <a:extLst>
                          <a:ext uri="{FF2B5EF4-FFF2-40B4-BE49-F238E27FC236}">
                            <a16:creationId xmlns:a16="http://schemas.microsoft.com/office/drawing/2014/main" id="{0BECBDE7-DFE0-BDFC-6031-C344A14575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02695" y="3682214"/>
                        <a:ext cx="4681537" cy="12969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A0B31CC8-9EA9-596E-5CE8-277E86C6AC8A}"/>
              </a:ext>
            </a:extLst>
          </p:cNvPr>
          <p:cNvCxnSpPr/>
          <p:nvPr/>
        </p:nvCxnSpPr>
        <p:spPr bwMode="auto">
          <a:xfrm>
            <a:off x="5733369" y="4318461"/>
            <a:ext cx="354814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E5665ED2-1132-7799-CFCB-2DE65716AD76}"/>
              </a:ext>
            </a:extLst>
          </p:cNvPr>
          <p:cNvSpPr txBox="1">
            <a:spLocks noChangeArrowheads="1"/>
          </p:cNvSpPr>
          <p:nvPr/>
        </p:nvSpPr>
        <p:spPr>
          <a:xfrm>
            <a:off x="254230" y="5299987"/>
            <a:ext cx="11756572" cy="8180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800" b="1" kern="0" dirty="0">
                <a:solidFill>
                  <a:schemeClr val="tx1"/>
                </a:solidFill>
              </a:rPr>
              <a:t>Claro,</a:t>
            </a:r>
            <a:r>
              <a:rPr lang="pt-BR" altLang="pt-BR" sz="2800" kern="0" dirty="0">
                <a:solidFill>
                  <a:schemeClr val="tx1"/>
                </a:solidFill>
              </a:rPr>
              <a:t> a decisão de extrair ou não no momento presente depende da </a:t>
            </a:r>
            <a:r>
              <a:rPr lang="pt-BR" altLang="pt-BR" sz="2800" b="1" kern="0" dirty="0">
                <a:solidFill>
                  <a:schemeClr val="tx1"/>
                </a:solidFill>
              </a:rPr>
              <a:t>comparação dos lucros</a:t>
            </a:r>
            <a:r>
              <a:rPr lang="pt-BR" altLang="pt-BR" sz="2800" kern="0" dirty="0">
                <a:solidFill>
                  <a:schemeClr val="tx1"/>
                </a:solidFill>
              </a:rPr>
              <a:t>. Portanto, imagine P como o preço já descontado do custo (ou um custo constante ao longo do tempo).</a:t>
            </a:r>
          </a:p>
        </p:txBody>
      </p:sp>
    </p:spTree>
    <p:extLst>
      <p:ext uri="{BB962C8B-B14F-4D97-AF65-F5344CB8AC3E}">
        <p14:creationId xmlns:p14="http://schemas.microsoft.com/office/powerpoint/2010/main" val="134848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1B23F1-3546-C585-32C7-8035E0322FC4}"/>
              </a:ext>
            </a:extLst>
          </p:cNvPr>
          <p:cNvSpPr txBox="1">
            <a:spLocks noChangeArrowheads="1"/>
          </p:cNvSpPr>
          <p:nvPr/>
        </p:nvSpPr>
        <p:spPr>
          <a:xfrm>
            <a:off x="246970" y="268734"/>
            <a:ext cx="11756572" cy="12319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Utilizando capitalização contínua, podemos calcular o preço atual do recurso não renovável: preço esperado trazido a valor presente.</a:t>
            </a:r>
            <a:endParaRPr lang="pt-BR" altLang="pt-BR" sz="2700" kern="0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59720B70-1DB0-61A4-A86B-ABA505FF6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702693"/>
              </p:ext>
            </p:extLst>
          </p:nvPr>
        </p:nvGraphicFramePr>
        <p:xfrm>
          <a:off x="814386" y="1290629"/>
          <a:ext cx="181292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393480" progId="Equation.DSMT4">
                  <p:embed/>
                </p:oleObj>
              </mc:Choice>
              <mc:Fallback>
                <p:oleObj name="Equation" r:id="rId2" imgW="533160" imgH="393480" progId="Equation.DSMT4">
                  <p:embed/>
                  <p:pic>
                    <p:nvPicPr>
                      <p:cNvPr id="5" name="Espaço Reservado para Conteúdo 3">
                        <a:extLst>
                          <a:ext uri="{FF2B5EF4-FFF2-40B4-BE49-F238E27FC236}">
                            <a16:creationId xmlns:a16="http://schemas.microsoft.com/office/drawing/2014/main" id="{2846C841-3BF6-8BF3-B6FC-A52154EA74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4386" y="1290629"/>
                        <a:ext cx="1812925" cy="12319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2BA9845B-5CD1-87D2-908B-E3B6B75B0AB5}"/>
              </a:ext>
            </a:extLst>
          </p:cNvPr>
          <p:cNvSpPr txBox="1">
            <a:spLocks noChangeArrowheads="1"/>
          </p:cNvSpPr>
          <p:nvPr/>
        </p:nvSpPr>
        <p:spPr>
          <a:xfrm>
            <a:off x="130858" y="2626626"/>
            <a:ext cx="11930742" cy="12319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Interpretando T como tempo de exaustão do recurso natural (considerando a taxa de uso atual), um aumento em T reduz o preço atual.</a:t>
            </a:r>
          </a:p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endParaRPr lang="pt-BR" altLang="pt-BR" sz="600" kern="0" dirty="0">
              <a:solidFill>
                <a:schemeClr val="tx1"/>
              </a:solidFill>
            </a:endParaRPr>
          </a:p>
          <a:p>
            <a:pPr lvl="1"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700" kern="0" dirty="0">
                <a:solidFill>
                  <a:schemeClr val="tx1"/>
                </a:solidFill>
              </a:rPr>
              <a:t>Aumento de novos campos de petróleo/aumento das reservas comprovadas.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329C27C-B684-74A9-1E32-610D8FA5073A}"/>
              </a:ext>
            </a:extLst>
          </p:cNvPr>
          <p:cNvSpPr txBox="1">
            <a:spLocks noChangeArrowheads="1"/>
          </p:cNvSpPr>
          <p:nvPr/>
        </p:nvSpPr>
        <p:spPr>
          <a:xfrm>
            <a:off x="138118" y="4242464"/>
            <a:ext cx="11930742" cy="12319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Maior dependência do recurso, consequentemente uma taxa de uso mais rápida, reduz T. Com isso, o preço atual aumenta.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83B8E53-FC8B-146A-69AE-2A61FB5D1925}"/>
              </a:ext>
            </a:extLst>
          </p:cNvPr>
          <p:cNvSpPr txBox="1">
            <a:spLocks noChangeArrowheads="1"/>
          </p:cNvSpPr>
          <p:nvPr/>
        </p:nvSpPr>
        <p:spPr>
          <a:xfrm>
            <a:off x="145378" y="5364833"/>
            <a:ext cx="11930742" cy="12319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altLang="pt-BR" sz="2900" kern="0" dirty="0">
                <a:solidFill>
                  <a:schemeClr val="tx1"/>
                </a:solidFill>
              </a:rPr>
              <a:t>Um preço “suficientemente” alto funciona como indutor de maiores investimentos em fontes alternativas </a:t>
            </a:r>
            <a:r>
              <a:rPr lang="pt-BR" altLang="pt-BR" sz="2900" kern="0" dirty="0">
                <a:solidFill>
                  <a:schemeClr val="tx1"/>
                </a:solidFill>
                <a:cs typeface="Calibri" panose="020F0502020204030204" pitchFamily="34" charset="0"/>
              </a:rPr>
              <a:t>→ aumenta o retorno do investimento em P&amp;D.</a:t>
            </a:r>
            <a:endParaRPr lang="pt-BR" altLang="pt-BR" sz="29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D9CE49DA-3249-B876-4769-DE2F65776E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887312"/>
              </p:ext>
            </p:extLst>
          </p:nvPr>
        </p:nvGraphicFramePr>
        <p:xfrm>
          <a:off x="2686726" y="1500635"/>
          <a:ext cx="40147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241200" progId="Equation.DSMT4">
                  <p:embed/>
                </p:oleObj>
              </mc:Choice>
              <mc:Fallback>
                <p:oleObj name="Equation" r:id="rId4" imgW="1180800" imgH="241200" progId="Equation.DSMT4">
                  <p:embed/>
                  <p:pic>
                    <p:nvPicPr>
                      <p:cNvPr id="9" name="Espaço Reservado para Conteúdo 3">
                        <a:extLst>
                          <a:ext uri="{FF2B5EF4-FFF2-40B4-BE49-F238E27FC236}">
                            <a16:creationId xmlns:a16="http://schemas.microsoft.com/office/drawing/2014/main" id="{17895A7B-6969-0BD3-46D6-FB343EE0DB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6726" y="1500635"/>
                        <a:ext cx="4014788" cy="755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05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E1E034C-1953-727E-CC4D-16E338C5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253985"/>
            <a:ext cx="11701462" cy="4351338"/>
          </a:xfrm>
        </p:spPr>
        <p:txBody>
          <a:bodyPr/>
          <a:lstStyle/>
          <a:p>
            <a:pPr algn="just"/>
            <a:r>
              <a:rPr lang="pt-BR" sz="3200" b="1" dirty="0"/>
              <a:t>E a redução da taxa de juros?</a:t>
            </a:r>
            <a:endParaRPr lang="pt-BR" sz="100" b="1" dirty="0"/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Reduz a oferta atual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dirty="0"/>
              <a:t>vende hoje por $100 e transforma este valor em $100 em t+1 (supondo uma taxa de juros de 10%).</a:t>
            </a:r>
          </a:p>
          <a:p>
            <a:pPr lvl="1" algn="just"/>
            <a:r>
              <a:rPr lang="pt-BR" sz="2800" dirty="0"/>
              <a:t>Se a taxa de juros fosse 20%, os $100 seriam transformados em $120.</a:t>
            </a:r>
          </a:p>
          <a:p>
            <a:pPr lvl="1" algn="just"/>
            <a:endParaRPr lang="pt-BR" sz="200" dirty="0"/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Adicionalmente, a menor taxa real de juros deve “aquecer” a economia, aumentando a demanda por petróleo.</a:t>
            </a:r>
          </a:p>
          <a:p>
            <a:pPr marL="514350" indent="-514350" algn="just">
              <a:buFont typeface="+mj-lt"/>
              <a:buAutoNum type="alphaLcParenR"/>
            </a:pPr>
            <a:endParaRPr lang="pt-BR" sz="800" dirty="0"/>
          </a:p>
          <a:p>
            <a:pPr algn="just"/>
            <a:r>
              <a:rPr lang="pt-BR" b="1" dirty="0"/>
              <a:t>Os dois fatores devem contribuir para o aumento no preço.</a:t>
            </a:r>
          </a:p>
          <a:p>
            <a:pPr lvl="1" algn="just"/>
            <a:r>
              <a:rPr lang="pt-BR" sz="2900" dirty="0"/>
              <a:t>Conforme o preço sobe a quantidade ofertada aumenta, reequilibrando o mercado.</a:t>
            </a:r>
          </a:p>
          <a:p>
            <a:pPr lvl="1" algn="just"/>
            <a:endParaRPr lang="pt-BR" sz="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00" dirty="0"/>
              <a:t>No </a:t>
            </a:r>
            <a:r>
              <a:rPr lang="pt-BR" sz="3000" b="1" dirty="0"/>
              <a:t>monopólio</a:t>
            </a:r>
            <a:r>
              <a:rPr lang="pt-BR" sz="3000" dirty="0"/>
              <a:t> a demanda pelo bem é mais inelástica (Por que?), fazendo com que o preço seja maior que o preço que seria cobrado em um mercado concorrencial. Isto deve </a:t>
            </a:r>
            <a:r>
              <a:rPr lang="pt-BR" sz="3000" dirty="0">
                <a:latin typeface="Calibri" panose="020F0502020204030204" pitchFamily="34" charset="0"/>
                <a:cs typeface="Times New Roman" panose="02020603050405020304" pitchFamily="18" charset="0"/>
              </a:rPr>
              <a:t>contribuir para a conservação dos</a:t>
            </a: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recursos esgotáveis.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6054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4FE234-261B-F667-57CC-D71249BD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532" y="2925771"/>
            <a:ext cx="7305675" cy="71755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5000" b="1" dirty="0"/>
              <a:t>Outros Exercícios da Lista 2</a:t>
            </a:r>
          </a:p>
        </p:txBody>
      </p:sp>
    </p:spTree>
    <p:extLst>
      <p:ext uri="{BB962C8B-B14F-4D97-AF65-F5344CB8AC3E}">
        <p14:creationId xmlns:p14="http://schemas.microsoft.com/office/powerpoint/2010/main" val="175329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ACA7157-E2CF-E2FC-0F72-B339551E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36533"/>
            <a:ext cx="11744325" cy="563563"/>
          </a:xfrm>
        </p:spPr>
        <p:txBody>
          <a:bodyPr/>
          <a:lstStyle/>
          <a:p>
            <a:pPr marL="342900" lvl="0" indent="-342900" algn="just">
              <a:buFont typeface="+mj-lt"/>
              <a:buAutoNum type="arabicParenR" startAt="11"/>
            </a:pP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Um artigo recente publicado na </a:t>
            </a:r>
            <a:r>
              <a:rPr lang="pt-B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 Week</a:t>
            </a: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afirmava o seguinte:</a:t>
            </a:r>
            <a:b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B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Durante a recente queda nas vendas de automóveis, a GM, a Ford, e a Chrysler decidiram que era mais econômico vender automóveis para as locadoras com prejuízo do que despedir funcionários. Isto porque é caro fechar e abrir fábricas, em parte porque a negociação sindical atual prevê a obrigatoriedade das empresas pagarem salários a muitos trabalhadores, mesmo que estes não estejam trabalhando”.</a:t>
            </a:r>
            <a:endParaRPr lang="pt-BR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3FD38A-9078-FB8E-0E64-ECF495E9824A}"/>
              </a:ext>
            </a:extLst>
          </p:cNvPr>
          <p:cNvSpPr txBox="1">
            <a:spLocks/>
          </p:cNvSpPr>
          <p:nvPr/>
        </p:nvSpPr>
        <p:spPr>
          <a:xfrm>
            <a:off x="223835" y="3174993"/>
            <a:ext cx="117443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 o artigo menciona a venda de carros com prejuízos, está se referindo ao lucro contábil ou econômico? Explique brevemente como eles se distinguem neste caso.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CE56C33-63A2-3F57-BE9C-167F2F6CD2F0}"/>
              </a:ext>
            </a:extLst>
          </p:cNvPr>
          <p:cNvSpPr txBox="1"/>
          <p:nvPr/>
        </p:nvSpPr>
        <p:spPr>
          <a:xfrm>
            <a:off x="714375" y="4614860"/>
            <a:ext cx="112156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artigo se refere ao lucro contábil.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questão se resume a: caso o prejuízo de vender automóveis seja menor que a alternativa, ou seja, menor que o prejuízo decorrente de encerrar as atividades, as empresas devem continuar produzindo. </a:t>
            </a:r>
          </a:p>
        </p:txBody>
      </p:sp>
    </p:spTree>
    <p:extLst>
      <p:ext uri="{BB962C8B-B14F-4D97-AF65-F5344CB8AC3E}">
        <p14:creationId xmlns:p14="http://schemas.microsoft.com/office/powerpoint/2010/main" val="204565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2F76E6E-807B-FE64-2628-BE99B0F5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55" y="253992"/>
            <a:ext cx="11734807" cy="4351338"/>
          </a:xfrm>
        </p:spPr>
        <p:txBody>
          <a:bodyPr/>
          <a:lstStyle/>
          <a:p>
            <a:pPr marL="342900" indent="-342900" algn="just">
              <a:buFont typeface="+mj-lt"/>
              <a:buAutoNum type="arabicParenR" startAt="12"/>
            </a:pP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 refinaria de petróleo é composta de diferentes unidades de equipamento de processamento, cada qual com diferentes capacidades de fracionamento do petróleo cru, com alto teor de enxofre, em produtos finais. O processo produtivo dessa refinaria é tal que o custo marginal do processamento de gasolina é constante até um certo ponto, desde que uma unidade de destilação básica esteja sendo alimentada por petróleo cru. Entretanto, à medida que a capacidade desta unidade se esgota, o volume de petróleo cru que pode ser processado no curto prazo se revela limitado. O custo marginal de processamento da gasolina é também constante até um determinado limite de capacidade, quando o petróleo cru passa por uma unidade mais sofisticada de </a:t>
            </a:r>
            <a:r>
              <a:rPr lang="pt-BR" sz="2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hidrocraqueamento</a:t>
            </a: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Elabore o gráfico do custo marginal da produção de gasolina, quando são utilizadas uma unidade de destilação básica e uma unidade de </a:t>
            </a:r>
            <a:r>
              <a:rPr lang="pt-BR" sz="2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hidrocraqueamento</a:t>
            </a: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4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4FCEE7-AE22-398F-CD86-B8943626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368286"/>
            <a:ext cx="11787188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Quando o petróleo é extraído, ele vem cheio de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impurezas</a:t>
            </a:r>
            <a:r>
              <a:rPr lang="pt-BR" sz="26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, que são então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separadas</a:t>
            </a:r>
            <a:r>
              <a:rPr lang="pt-BR" sz="26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por meio de processos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físicos</a:t>
            </a:r>
            <a:r>
              <a:rPr lang="pt-BR" sz="26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Por exemplo, a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decantação é utilizada para separar o petróleo da água salgada.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5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Visto que a </a:t>
            </a:r>
            <a:r>
              <a:rPr lang="pt-BR" sz="2500" b="1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água é mais densa que o petróleo</a:t>
            </a:r>
            <a:r>
              <a:rPr lang="pt-BR" sz="25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, ela fica na parte de baixo e o petróleo fica na parte de cima, podendo ser separados.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5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Utiliza-se também da </a:t>
            </a:r>
            <a:r>
              <a:rPr lang="pt-BR" sz="2500" b="1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filtração</a:t>
            </a:r>
            <a:r>
              <a:rPr lang="pt-BR" sz="2500" kern="150" dirty="0">
                <a:effectLst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para remover impurezas maiores, tais como areia, argila e pedaços de rochas.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kern="15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 petróleo é composto por uma </a:t>
            </a:r>
            <a:r>
              <a:rPr lang="pt-BR" sz="2600" b="1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mistura complexa de hidrocarbonetos</a:t>
            </a: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por isso, ele é enviado para as </a:t>
            </a:r>
            <a:r>
              <a:rPr lang="pt-BR" sz="2600" b="1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refinarias</a:t>
            </a: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a fim de que seus </a:t>
            </a:r>
            <a:r>
              <a:rPr lang="pt-BR" sz="2600" b="1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componentes sejam separados</a:t>
            </a: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e tenham um melhor aproveitamento. 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89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D9A1D1-1C04-3595-5A4D-C6862D290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239699"/>
            <a:ext cx="11815761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primeiro método </a:t>
            </a:r>
            <a:r>
              <a:rPr lang="pt-BR" sz="26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utilizado para isso é a 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destilação fracionada </a:t>
            </a:r>
            <a:r>
              <a:rPr lang="pt-BR" sz="2600" b="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(que é um método de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refino</a:t>
            </a:r>
            <a:r>
              <a:rPr lang="pt-BR" sz="2600" b="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)</a:t>
            </a:r>
            <a:r>
              <a:rPr lang="pt-BR" sz="26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que se baseia na diferença das faixas das temperaturas de ebulição das frações do petróleo.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 </a:t>
            </a:r>
            <a:r>
              <a:rPr lang="pt-BR" sz="2600" b="1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próximo processo de refino</a:t>
            </a: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do petróleo é a </a:t>
            </a:r>
            <a:r>
              <a:rPr lang="pt-BR" sz="2600" b="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destilação a vácuo</a:t>
            </a:r>
            <a:r>
              <a:rPr lang="pt-BR" sz="26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200" kern="150" dirty="0"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 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terceira etapa é o craqueamento térmico </a:t>
            </a:r>
            <a:r>
              <a:rPr lang="pt-BR" sz="26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ou</a:t>
            </a:r>
            <a:r>
              <a:rPr lang="pt-BR" sz="26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r>
              <a:rPr lang="pt-BR" sz="2600" b="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craqueamento catalítico</a:t>
            </a:r>
            <a:r>
              <a:rPr lang="pt-BR" sz="26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do petróleo.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5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Os </a:t>
            </a:r>
            <a:r>
              <a:rPr lang="pt-BR" sz="25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processos anteriores foram físicos</a:t>
            </a:r>
            <a:r>
              <a:rPr lang="pt-BR" sz="25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, mas agora se usa um </a:t>
            </a:r>
            <a:r>
              <a:rPr lang="pt-BR" sz="2500" b="1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processo químico.</a:t>
            </a:r>
            <a:r>
              <a:rPr lang="pt-BR" sz="25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pt-BR" sz="2500" kern="150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Q</a:t>
            </a:r>
            <a:r>
              <a:rPr lang="pt-BR" sz="2500" b="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uebram-se moléculas mais longas em moléculas menores.</a:t>
            </a:r>
            <a:r>
              <a:rPr lang="pt-BR" sz="25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Desse modo, transformam-se determinadas frações de menor interesse comercial em frações de maior interesse.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5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Por exemplo, o craqueamento permite transformar uma fração de querosene em uma fração de gasolina.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5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 craqueamento é muito importante para aumentar o aproveitamento do petróleo e para obter subprodutos que são usados como matérias-primas na produção de plásticos e borrachas.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600" kern="15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kern="15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8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8FB9740-0FFF-E218-D1BB-86EC776E7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9" y="239699"/>
            <a:ext cx="11844336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gasolina é atualmente a fração mais importante do petróleo.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processo de refinamento, é obtida uma porcentagem muito pequena (de 7% a 15%) de gasolina em relação ao barril de petróleo. O craqueamento soluciona esse problema, pois aumenta a quantidade e a qualidade da gasolina produzida. Ele ajuda a aumentar de 20% a 50% a quantidade de gasolina produzida por barril de petróleo.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600" kern="15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4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6EC57BB-3ECA-CCC6-7EF5-2CC6A6E78951}"/>
              </a:ext>
            </a:extLst>
          </p:cNvPr>
          <p:cNvSpPr txBox="1">
            <a:spLocks/>
          </p:cNvSpPr>
          <p:nvPr/>
        </p:nvSpPr>
        <p:spPr>
          <a:xfrm>
            <a:off x="214316" y="592131"/>
            <a:ext cx="11787184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200" dirty="0"/>
              <a:t>A Big </a:t>
            </a:r>
            <a:r>
              <a:rPr lang="pt-BR" sz="3200" dirty="0" err="1"/>
              <a:t>Oil</a:t>
            </a:r>
            <a:r>
              <a:rPr lang="pt-BR" sz="3200" dirty="0"/>
              <a:t> produz petróleo do tipo </a:t>
            </a:r>
            <a:r>
              <a:rPr lang="pt-BR" sz="3200" dirty="0" err="1"/>
              <a:t>brent</a:t>
            </a:r>
            <a:r>
              <a:rPr lang="pt-BR" sz="3200" dirty="0"/>
              <a:t> no mar do norte e pretende realizar um novo investimento, adquirindo uma nova plataforma de petróleo. Um detalhado estudo indica que:</a:t>
            </a:r>
          </a:p>
          <a:p>
            <a:pPr lvl="1" algn="just"/>
            <a:r>
              <a:rPr lang="pt-BR" sz="3000" dirty="0"/>
              <a:t>o investimento inicial envolve custos no valor de US$ 2 milhões;</a:t>
            </a:r>
          </a:p>
          <a:p>
            <a:pPr lvl="1" algn="just"/>
            <a:r>
              <a:rPr lang="pt-BR" sz="3000" dirty="0"/>
              <a:t>a depreciação, utilizando o método linear, considera 20 anos de vida útil do projeto, com valor residual estimado igual a zero; </a:t>
            </a:r>
          </a:p>
          <a:p>
            <a:pPr lvl="1" algn="just"/>
            <a:r>
              <a:rPr lang="pt-BR" sz="3000" dirty="0"/>
              <a:t>as vendas incrementais foram estimadas em US$ 600.000 por ano, com um acréscimo nos custos operacionais de US$ 400.000;</a:t>
            </a:r>
          </a:p>
          <a:p>
            <a:pPr lvl="1" algn="just"/>
            <a:r>
              <a:rPr lang="pt-BR" sz="3000" dirty="0"/>
              <a:t>a alíquota corporativa é igual a 35%.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0A00AFB-82B5-289F-397E-491D1F7B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Exercício 1 - VPL da Big </a:t>
            </a:r>
            <a:r>
              <a:rPr lang="pt-BR" sz="3600" b="1" dirty="0" err="1">
                <a:latin typeface="+mn-lt"/>
              </a:rPr>
              <a:t>Oil</a:t>
            </a:r>
            <a:r>
              <a:rPr lang="pt-BR" sz="3600" b="1" dirty="0">
                <a:latin typeface="+mn-lt"/>
              </a:rPr>
              <a:t> (Mais uma vez)</a:t>
            </a:r>
          </a:p>
        </p:txBody>
      </p:sp>
    </p:spTree>
    <p:extLst>
      <p:ext uri="{BB962C8B-B14F-4D97-AF65-F5344CB8AC3E}">
        <p14:creationId xmlns:p14="http://schemas.microsoft.com/office/powerpoint/2010/main" val="13384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D47B8F7-6611-6F8E-48E8-72894F56F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268279"/>
            <a:ext cx="11872913" cy="173197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b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produção de gasolina envolve duas etapas: refino e </a:t>
            </a:r>
            <a:r>
              <a:rPr lang="pt-BR" sz="2600" b="1" spc="-1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crackeamento</a:t>
            </a:r>
            <a:r>
              <a:rPr lang="pt-BR" sz="2600" b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spc="-1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Dado que o custo marginal de produção é constante até o limite de capacidade para ambos os processos, as curvas de custo marginal apresentam formato 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“L” invertido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CFCC87C-F3F7-F5E0-E87F-1096F120D451}"/>
              </a:ext>
            </a:extLst>
          </p:cNvPr>
          <p:cNvSpPr txBox="1">
            <a:spLocks/>
          </p:cNvSpPr>
          <p:nvPr/>
        </p:nvSpPr>
        <p:spPr>
          <a:xfrm>
            <a:off x="152395" y="2263769"/>
            <a:ext cx="1187291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custo total marginal, </a:t>
            </a:r>
            <a:r>
              <a:rPr lang="pt-BR" sz="2600" i="1" spc="-1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i="1" spc="-1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é a soma dos custos marginais dos dois processos, ou seja, </a:t>
            </a:r>
            <a:r>
              <a:rPr lang="pt-BR" sz="2600" i="1" spc="-1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i="1" spc="-1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onde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o custo marginal da destilação (refino) até o limite de capacidade,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o custo marginal de refino até o limite de capacidade,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spc="-1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formato da curva de custo total marginal é horizontal até o menor limite de capacidade.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o limite de capacidade da unidade de destilação (refino) for menor que o limite da unidade de </a:t>
            </a:r>
            <a:r>
              <a:rPr lang="pt-BR" sz="2600" spc="-1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hidrocraqueamento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</a:t>
            </a:r>
            <a:r>
              <a:rPr lang="pt-BR" sz="2600" i="1" spc="-1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i="1" spc="-1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 vertical ao nível de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o limite da unidade de </a:t>
            </a:r>
            <a:r>
              <a:rPr lang="pt-BR" sz="2600" spc="-1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hidrocraqueamento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menor que o limite da unidade de destilação, o </a:t>
            </a:r>
            <a:r>
              <a:rPr lang="pt-BR" sz="2600" i="1" spc="-1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CMg</a:t>
            </a:r>
            <a:r>
              <a:rPr lang="pt-BR" sz="2600" i="1" spc="-1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será vertical ao nível de </a:t>
            </a:r>
            <a:r>
              <a:rPr lang="pt-BR" sz="2600" i="1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sz="26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4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1FAE355B-DC06-FDCC-6D30-0A54A18959E9}"/>
              </a:ext>
            </a:extLst>
          </p:cNvPr>
          <p:cNvCxnSpPr>
            <a:cxnSpLocks/>
          </p:cNvCxnSpPr>
          <p:nvPr/>
        </p:nvCxnSpPr>
        <p:spPr>
          <a:xfrm flipV="1">
            <a:off x="1857358" y="1585923"/>
            <a:ext cx="0" cy="37861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A98B38DC-AE59-17A7-9D90-0D01C3F9ED4F}"/>
              </a:ext>
            </a:extLst>
          </p:cNvPr>
          <p:cNvCxnSpPr/>
          <p:nvPr/>
        </p:nvCxnSpPr>
        <p:spPr>
          <a:xfrm>
            <a:off x="1828781" y="5386397"/>
            <a:ext cx="481488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95864BFD-40E7-FDA9-A7A4-F7BB21460E21}"/>
              </a:ext>
            </a:extLst>
          </p:cNvPr>
          <p:cNvSpPr txBox="1"/>
          <p:nvPr/>
        </p:nvSpPr>
        <p:spPr>
          <a:xfrm>
            <a:off x="1428730" y="1057282"/>
            <a:ext cx="859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/>
              <a:t>CMg</a:t>
            </a:r>
            <a:endParaRPr lang="pt-BR" sz="2800" b="1" dirty="0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97911259-1EF6-2349-F345-3F2AEC6289F9}"/>
              </a:ext>
            </a:extLst>
          </p:cNvPr>
          <p:cNvCxnSpPr/>
          <p:nvPr/>
        </p:nvCxnSpPr>
        <p:spPr>
          <a:xfrm>
            <a:off x="1857358" y="4557722"/>
            <a:ext cx="14716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82259A3-AAC5-0AF4-0618-1E73721E33FC}"/>
              </a:ext>
            </a:extLst>
          </p:cNvPr>
          <p:cNvCxnSpPr/>
          <p:nvPr/>
        </p:nvCxnSpPr>
        <p:spPr>
          <a:xfrm flipV="1">
            <a:off x="3319451" y="2071699"/>
            <a:ext cx="0" cy="2500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B6103B3-C13E-EE81-D44F-C875AD02512E}"/>
              </a:ext>
            </a:extLst>
          </p:cNvPr>
          <p:cNvCxnSpPr>
            <a:cxnSpLocks/>
          </p:cNvCxnSpPr>
          <p:nvPr/>
        </p:nvCxnSpPr>
        <p:spPr>
          <a:xfrm>
            <a:off x="1866879" y="3667119"/>
            <a:ext cx="25193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08834B7-7E5A-897B-C1CD-228BD8156E99}"/>
              </a:ext>
            </a:extLst>
          </p:cNvPr>
          <p:cNvCxnSpPr>
            <a:cxnSpLocks/>
          </p:cNvCxnSpPr>
          <p:nvPr/>
        </p:nvCxnSpPr>
        <p:spPr>
          <a:xfrm flipV="1">
            <a:off x="4367203" y="2071699"/>
            <a:ext cx="0" cy="15954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79C2905-BC86-0E25-F3DE-1552421CEC0E}"/>
              </a:ext>
            </a:extLst>
          </p:cNvPr>
          <p:cNvCxnSpPr>
            <a:cxnSpLocks/>
          </p:cNvCxnSpPr>
          <p:nvPr/>
        </p:nvCxnSpPr>
        <p:spPr>
          <a:xfrm>
            <a:off x="3314682" y="4572011"/>
            <a:ext cx="0" cy="8000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ED8D3C8E-FA50-7EF0-4AD3-D6BEB4FECBF7}"/>
              </a:ext>
            </a:extLst>
          </p:cNvPr>
          <p:cNvCxnSpPr>
            <a:cxnSpLocks/>
          </p:cNvCxnSpPr>
          <p:nvPr/>
        </p:nvCxnSpPr>
        <p:spPr>
          <a:xfrm>
            <a:off x="4371957" y="3667119"/>
            <a:ext cx="0" cy="1704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6EA47ED-6D92-18A4-2D48-DFFD7C1F7230}"/>
              </a:ext>
            </a:extLst>
          </p:cNvPr>
          <p:cNvSpPr txBox="1"/>
          <p:nvPr/>
        </p:nvSpPr>
        <p:spPr>
          <a:xfrm>
            <a:off x="3128937" y="5314941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Q</a:t>
            </a:r>
            <a:r>
              <a:rPr lang="pt-BR" sz="1600" b="1" dirty="0"/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AE7D0E8-3DDB-6BA9-AF66-7A3BE122E367}"/>
              </a:ext>
            </a:extLst>
          </p:cNvPr>
          <p:cNvSpPr txBox="1"/>
          <p:nvPr/>
        </p:nvSpPr>
        <p:spPr>
          <a:xfrm>
            <a:off x="4181464" y="5310183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Q</a:t>
            </a:r>
            <a:r>
              <a:rPr lang="pt-BR" sz="1600" b="1" dirty="0"/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17E2BC3-FEA5-5EAE-DCB6-A65901028ECB}"/>
              </a:ext>
            </a:extLst>
          </p:cNvPr>
          <p:cNvSpPr txBox="1"/>
          <p:nvPr/>
        </p:nvSpPr>
        <p:spPr>
          <a:xfrm>
            <a:off x="6510320" y="5310176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Q</a:t>
            </a:r>
            <a:endParaRPr lang="pt-BR" sz="1600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A6F327F-7E4C-174E-5E2D-FC1C5AB84B48}"/>
              </a:ext>
            </a:extLst>
          </p:cNvPr>
          <p:cNvSpPr txBox="1"/>
          <p:nvPr/>
        </p:nvSpPr>
        <p:spPr>
          <a:xfrm>
            <a:off x="2209788" y="3867177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CMg</a:t>
            </a:r>
            <a:r>
              <a:rPr lang="pt-BR" sz="1600" b="1" dirty="0"/>
              <a:t>1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C11DFB3-45A1-CA89-7731-E18157184746}"/>
              </a:ext>
            </a:extLst>
          </p:cNvPr>
          <p:cNvSpPr txBox="1"/>
          <p:nvPr/>
        </p:nvSpPr>
        <p:spPr>
          <a:xfrm>
            <a:off x="3305163" y="2948002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CMg</a:t>
            </a:r>
            <a:r>
              <a:rPr lang="pt-BR" sz="1600" b="1" dirty="0"/>
              <a:t>2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6455EE8C-3465-C4CC-5F6A-30017A12F449}"/>
              </a:ext>
            </a:extLst>
          </p:cNvPr>
          <p:cNvCxnSpPr/>
          <p:nvPr/>
        </p:nvCxnSpPr>
        <p:spPr>
          <a:xfrm>
            <a:off x="4129844" y="3205183"/>
            <a:ext cx="1944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7762AFC0-CB33-A7E2-DB5F-8F247F22AD45}"/>
              </a:ext>
            </a:extLst>
          </p:cNvPr>
          <p:cNvCxnSpPr/>
          <p:nvPr/>
        </p:nvCxnSpPr>
        <p:spPr>
          <a:xfrm>
            <a:off x="3010652" y="4129110"/>
            <a:ext cx="1944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A56FC51-F53D-7D95-7FEB-8286345BBB18}"/>
              </a:ext>
            </a:extLst>
          </p:cNvPr>
          <p:cNvCxnSpPr>
            <a:cxnSpLocks/>
          </p:cNvCxnSpPr>
          <p:nvPr/>
        </p:nvCxnSpPr>
        <p:spPr>
          <a:xfrm>
            <a:off x="2643561" y="4243114"/>
            <a:ext cx="0" cy="228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A1DE03D2-7FA6-1690-D0FF-D9CA14B34E9C}"/>
              </a:ext>
            </a:extLst>
          </p:cNvPr>
          <p:cNvCxnSpPr>
            <a:cxnSpLocks/>
          </p:cNvCxnSpPr>
          <p:nvPr/>
        </p:nvCxnSpPr>
        <p:spPr>
          <a:xfrm>
            <a:off x="3738945" y="3352520"/>
            <a:ext cx="0" cy="228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68E7D0E5-A97A-941F-CCFC-1C6EDB8BD6F4}"/>
              </a:ext>
            </a:extLst>
          </p:cNvPr>
          <p:cNvCxnSpPr>
            <a:cxnSpLocks/>
          </p:cNvCxnSpPr>
          <p:nvPr/>
        </p:nvCxnSpPr>
        <p:spPr>
          <a:xfrm>
            <a:off x="1862112" y="2990836"/>
            <a:ext cx="1452570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5A9CE70-6EA9-262D-3C5C-BB6DCB2C7370}"/>
              </a:ext>
            </a:extLst>
          </p:cNvPr>
          <p:cNvCxnSpPr>
            <a:cxnSpLocks/>
          </p:cNvCxnSpPr>
          <p:nvPr/>
        </p:nvCxnSpPr>
        <p:spPr>
          <a:xfrm flipV="1">
            <a:off x="3300396" y="2071699"/>
            <a:ext cx="0" cy="94294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A5AA3AA-4A3A-EC4E-AA88-8A7FEA860100}"/>
              </a:ext>
            </a:extLst>
          </p:cNvPr>
          <p:cNvSpPr txBox="1"/>
          <p:nvPr/>
        </p:nvSpPr>
        <p:spPr>
          <a:xfrm>
            <a:off x="2190737" y="2262201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chemeClr val="accent5">
                    <a:lumMod val="75000"/>
                  </a:schemeClr>
                </a:solidFill>
              </a:rPr>
              <a:t>CMg</a:t>
            </a:r>
            <a:r>
              <a:rPr lang="pt-BR" sz="1600" b="1" dirty="0" err="1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pt-B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F469C4D9-FF91-D8E0-D108-52CB19C5396D}"/>
              </a:ext>
            </a:extLst>
          </p:cNvPr>
          <p:cNvCxnSpPr/>
          <p:nvPr/>
        </p:nvCxnSpPr>
        <p:spPr>
          <a:xfrm>
            <a:off x="3020173" y="2524142"/>
            <a:ext cx="194495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87B8CE4-E694-BFB0-94BE-777748720956}"/>
              </a:ext>
            </a:extLst>
          </p:cNvPr>
          <p:cNvCxnSpPr>
            <a:cxnSpLocks/>
          </p:cNvCxnSpPr>
          <p:nvPr/>
        </p:nvCxnSpPr>
        <p:spPr>
          <a:xfrm>
            <a:off x="2624506" y="2652434"/>
            <a:ext cx="0" cy="228879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56FC8750-FCE6-07F7-099F-7EE4AD2DF258}"/>
              </a:ext>
            </a:extLst>
          </p:cNvPr>
          <p:cNvCxnSpPr>
            <a:cxnSpLocks/>
          </p:cNvCxnSpPr>
          <p:nvPr/>
        </p:nvCxnSpPr>
        <p:spPr>
          <a:xfrm flipH="1">
            <a:off x="3457564" y="4514859"/>
            <a:ext cx="1843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D1AA677-AF5A-00F4-1596-8395682D5B7D}"/>
              </a:ext>
            </a:extLst>
          </p:cNvPr>
          <p:cNvSpPr txBox="1"/>
          <p:nvPr/>
        </p:nvSpPr>
        <p:spPr>
          <a:xfrm>
            <a:off x="5314937" y="4257402"/>
            <a:ext cx="2110514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600" dirty="0" err="1"/>
              <a:t>CMg</a:t>
            </a:r>
            <a:r>
              <a:rPr lang="pt-BR" sz="2600" dirty="0"/>
              <a:t> do refino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EA30BF9-A2A3-83DE-232A-30C6D3633D89}"/>
              </a:ext>
            </a:extLst>
          </p:cNvPr>
          <p:cNvSpPr txBox="1"/>
          <p:nvPr/>
        </p:nvSpPr>
        <p:spPr>
          <a:xfrm>
            <a:off x="6410319" y="3381100"/>
            <a:ext cx="3219450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 err="1"/>
              <a:t>CMg</a:t>
            </a:r>
            <a:r>
              <a:rPr lang="pt-BR" sz="2600" dirty="0"/>
              <a:t> do </a:t>
            </a:r>
            <a:r>
              <a:rPr lang="pt-BR" sz="2600" dirty="0" err="1"/>
              <a:t>crackeamento</a:t>
            </a:r>
            <a:endParaRPr lang="pt-BR" sz="2600" dirty="0"/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CD77B5B-95C8-5E27-06B2-6628943860B9}"/>
              </a:ext>
            </a:extLst>
          </p:cNvPr>
          <p:cNvCxnSpPr>
            <a:cxnSpLocks/>
          </p:cNvCxnSpPr>
          <p:nvPr/>
        </p:nvCxnSpPr>
        <p:spPr>
          <a:xfrm flipH="1">
            <a:off x="4552945" y="3638550"/>
            <a:ext cx="1843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64D3345E-97C5-6C07-71EA-AA681069DC71}"/>
              </a:ext>
            </a:extLst>
          </p:cNvPr>
          <p:cNvCxnSpPr>
            <a:cxnSpLocks/>
          </p:cNvCxnSpPr>
          <p:nvPr/>
        </p:nvCxnSpPr>
        <p:spPr>
          <a:xfrm flipH="1">
            <a:off x="3414700" y="1791375"/>
            <a:ext cx="281381" cy="28032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4E629C14-F401-ACB5-13FE-8ED481B50323}"/>
              </a:ext>
            </a:extLst>
          </p:cNvPr>
          <p:cNvCxnSpPr>
            <a:cxnSpLocks/>
          </p:cNvCxnSpPr>
          <p:nvPr/>
        </p:nvCxnSpPr>
        <p:spPr>
          <a:xfrm>
            <a:off x="3681793" y="1791375"/>
            <a:ext cx="1290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C77C1F89-60FA-B1C7-1535-D53201974592}"/>
              </a:ext>
            </a:extLst>
          </p:cNvPr>
          <p:cNvSpPr txBox="1"/>
          <p:nvPr/>
        </p:nvSpPr>
        <p:spPr>
          <a:xfrm>
            <a:off x="4966885" y="1204629"/>
            <a:ext cx="6005906" cy="129266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 err="1">
                <a:solidFill>
                  <a:schemeClr val="accent5">
                    <a:lumMod val="75000"/>
                  </a:schemeClr>
                </a:solidFill>
              </a:rPr>
              <a:t>CMg</a:t>
            </a:r>
            <a:r>
              <a:rPr lang="pt-BR" sz="2600" dirty="0">
                <a:solidFill>
                  <a:schemeClr val="accent5">
                    <a:lumMod val="75000"/>
                  </a:schemeClr>
                </a:solidFill>
              </a:rPr>
              <a:t> Total, quando </a:t>
            </a:r>
            <a:r>
              <a:rPr lang="pt-BR" sz="2600" spc="-1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limite de capacidade da unidade de destilação (refino) é menor que o limite da unidade de </a:t>
            </a:r>
            <a:r>
              <a:rPr lang="pt-BR" sz="2600" spc="-10" dirty="0" err="1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hidrocraqueamento</a:t>
            </a:r>
            <a:r>
              <a:rPr lang="pt-BR" sz="2600" spc="-1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70A274A6-27D1-FA61-ED4C-1851091D21F5}"/>
              </a:ext>
            </a:extLst>
          </p:cNvPr>
          <p:cNvSpPr/>
          <p:nvPr/>
        </p:nvSpPr>
        <p:spPr>
          <a:xfrm>
            <a:off x="914394" y="614363"/>
            <a:ext cx="10344150" cy="55435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2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24" grpId="0"/>
      <p:bldP spid="28" grpId="0" animBg="1"/>
      <p:bldP spid="29" grpId="0" animBg="1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54E7D-E9C6-A92F-B277-47186DEB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207957"/>
            <a:ext cx="11830050" cy="1677988"/>
          </a:xfrm>
        </p:spPr>
        <p:txBody>
          <a:bodyPr/>
          <a:lstStyle/>
          <a:p>
            <a:pPr marL="514350" indent="-514350" algn="just">
              <a:buFont typeface="+mj-lt"/>
              <a:buAutoNum type="arabicParenR" startAt="15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taxa anual de extração de petróleo bruto dos EUA praticamente não mudou no período 2002-2012. Isso não aconteceu com a Arábia Saudita, cuja produção aumentou 33%. Explique o motivo, com especial atenção ao aumento dos preços de 2008.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229E30-D97E-E17D-1A01-6D3B99503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939926"/>
            <a:ext cx="11701463" cy="436086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Ao aumentar massivamente a produção de petróleo bruto entre 2004 e 2008, os sauditas tentavam manter a gasolina relativamente barata, tentando evitar a proliferação de fontes alternativas de energia.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período compreendido entre janeiro de 2002 e julho de 2008, o preço do Brent cresceu 584% em valores nominais, passando de US$ 19,42/barril para US$ 132,72/barril. Nesse período, o barril de Brent alcançou, em 11 de julho de 2008, um pico de cotação diária de US$ 143,9/barril.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Motivo: forte “aquecimento” da economia mundial.</a:t>
            </a:r>
          </a:p>
        </p:txBody>
      </p:sp>
    </p:spTree>
    <p:extLst>
      <p:ext uri="{BB962C8B-B14F-4D97-AF65-F5344CB8AC3E}">
        <p14:creationId xmlns:p14="http://schemas.microsoft.com/office/powerpoint/2010/main" val="19267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37AD9D9-B3AC-8183-FCCD-3FAA650D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25" y="943744"/>
            <a:ext cx="11791585" cy="4351338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Para o cálculo da taxa de desconto, a Big </a:t>
            </a:r>
            <a:r>
              <a:rPr lang="pt-BR" sz="3200" dirty="0" err="1"/>
              <a:t>Oil</a:t>
            </a:r>
            <a:r>
              <a:rPr lang="pt-BR" sz="3200" dirty="0"/>
              <a:t> considerou: </a:t>
            </a:r>
          </a:p>
          <a:p>
            <a:pPr lvl="1" algn="just"/>
            <a:r>
              <a:rPr lang="pt-BR" sz="3000" dirty="0"/>
              <a:t>o capital de terceiros possui valor de mercado de US$486.000; </a:t>
            </a:r>
          </a:p>
          <a:p>
            <a:pPr lvl="1" algn="just"/>
            <a:r>
              <a:rPr lang="pt-BR" sz="3000" dirty="0"/>
              <a:t>as ações ordinárias possuem um valor de mercado de US$1.514.000 milhões; </a:t>
            </a:r>
          </a:p>
          <a:p>
            <a:pPr lvl="1" algn="just"/>
            <a:r>
              <a:rPr lang="pt-BR" sz="3000" dirty="0"/>
              <a:t>a empresa paga 9% de juros por novas dívidas, via emissão de debêntures; </a:t>
            </a:r>
          </a:p>
          <a:p>
            <a:pPr lvl="1" algn="just"/>
            <a:r>
              <a:rPr lang="pt-BR" sz="3000" dirty="0"/>
              <a:t>o beta da big </a:t>
            </a:r>
            <a:r>
              <a:rPr lang="pt-BR" sz="3000" dirty="0" err="1"/>
              <a:t>Oil</a:t>
            </a:r>
            <a:r>
              <a:rPr lang="pt-BR" sz="3000" dirty="0"/>
              <a:t> é 0,85; </a:t>
            </a:r>
          </a:p>
          <a:p>
            <a:pPr lvl="1" algn="just"/>
            <a:r>
              <a:rPr lang="pt-BR" sz="3000" dirty="0"/>
              <a:t>o prêmio de risco esperado de mercado é 9%;</a:t>
            </a:r>
          </a:p>
          <a:p>
            <a:pPr lvl="1" algn="just"/>
            <a:r>
              <a:rPr lang="pt-BR" sz="3000" dirty="0"/>
              <a:t>a taxa de juros livre de risco é igual a 6%.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8111FFE3-1F50-8C79-5F3B-01129F02CC7B}"/>
              </a:ext>
            </a:extLst>
          </p:cNvPr>
          <p:cNvSpPr txBox="1">
            <a:spLocks/>
          </p:cNvSpPr>
          <p:nvPr/>
        </p:nvSpPr>
        <p:spPr>
          <a:xfrm>
            <a:off x="279006" y="3962465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7A79121-6AD8-D6A6-28D4-58A164A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VPL da Big </a:t>
            </a:r>
            <a:r>
              <a:rPr lang="pt-BR" sz="3600" b="1" dirty="0" err="1">
                <a:latin typeface="+mn-lt"/>
              </a:rPr>
              <a:t>Oil</a:t>
            </a:r>
            <a:endParaRPr lang="pt-BR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1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E93C07-9A76-7D00-40AB-8A276AB8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" y="382581"/>
            <a:ext cx="11615737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pt-BR" sz="3200" dirty="0"/>
              <a:t>O projeto deve ser implementado?</a:t>
            </a:r>
          </a:p>
          <a:p>
            <a:pPr lvl="1" algn="just"/>
            <a:r>
              <a:rPr lang="pt-BR" sz="3200" dirty="0"/>
              <a:t>Calcule o VPL e a TIR utilizando o </a:t>
            </a:r>
            <a:r>
              <a:rPr lang="pt-BR" sz="3200" dirty="0" err="1"/>
              <a:t>excel</a:t>
            </a:r>
            <a:r>
              <a:rPr lang="pt-BR" sz="3200" dirty="0"/>
              <a:t> e justifique sua resposta.</a:t>
            </a:r>
          </a:p>
          <a:p>
            <a:pPr lvl="1" algn="just"/>
            <a:endParaRPr lang="pt-BR" sz="1200" dirty="0"/>
          </a:p>
          <a:p>
            <a:pPr marL="514350" indent="-514350" algn="just">
              <a:buFont typeface="+mj-lt"/>
              <a:buAutoNum type="arabicParenR"/>
            </a:pPr>
            <a:r>
              <a:rPr lang="pt-BR" sz="3200" dirty="0"/>
              <a:t>Qual o </a:t>
            </a:r>
            <a:r>
              <a:rPr lang="pt-BR" sz="3200" dirty="0" err="1"/>
              <a:t>payback</a:t>
            </a:r>
            <a:r>
              <a:rPr lang="pt-BR" sz="3200" dirty="0"/>
              <a:t> descontado do projeto? Qual a sua importância?</a:t>
            </a:r>
          </a:p>
          <a:p>
            <a:pPr marL="514350" indent="-514350" algn="just">
              <a:buFont typeface="+mj-lt"/>
              <a:buAutoNum type="arabicParenR"/>
            </a:pPr>
            <a:endParaRPr lang="pt-BR" sz="2000" dirty="0"/>
          </a:p>
          <a:p>
            <a:pPr algn="just"/>
            <a:r>
              <a:rPr lang="pt-BR" sz="3200" dirty="0"/>
              <a:t>Para calcular o FCL do projeto a Big </a:t>
            </a:r>
            <a:r>
              <a:rPr lang="pt-BR" sz="3200" dirty="0" err="1"/>
              <a:t>Oil</a:t>
            </a:r>
            <a:r>
              <a:rPr lang="pt-BR" sz="3200" dirty="0"/>
              <a:t> teve que estimar os custos operacionais do projeto e o acréscimo de receita, que depende do acréscimo nas vendas e do preço. Notem a importância dos nossos próximos passos para melhorar o resultado do VPL:</a:t>
            </a:r>
          </a:p>
          <a:p>
            <a:pPr lvl="1" algn="just"/>
            <a:r>
              <a:rPr lang="pt-BR" sz="3000" dirty="0"/>
              <a:t>custos de produção.</a:t>
            </a:r>
          </a:p>
          <a:p>
            <a:pPr lvl="1" algn="just"/>
            <a:r>
              <a:rPr lang="pt-BR" sz="3000" dirty="0"/>
              <a:t>determinação do preço (claro, nesse caso específico, a firma é tomadora de preço; trata-se de uma commodity).</a:t>
            </a:r>
          </a:p>
          <a:p>
            <a:pPr marL="514350" indent="-514350" algn="just">
              <a:buFont typeface="+mj-lt"/>
              <a:buAutoNum type="arabicParenR"/>
            </a:pPr>
            <a:endParaRPr lang="pt-BR" sz="3000" dirty="0"/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5294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75FF4E5-73F1-FAAF-7D2A-45232FA7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9" y="-103215"/>
            <a:ext cx="11744325" cy="3203580"/>
          </a:xfrm>
        </p:spPr>
        <p:txBody>
          <a:bodyPr/>
          <a:lstStyle/>
          <a:p>
            <a:pPr algn="just"/>
            <a:endParaRPr lang="pt-BR" sz="1200" dirty="0"/>
          </a:p>
          <a:p>
            <a:pPr algn="just"/>
            <a:r>
              <a:rPr lang="pt-BR" sz="3000" dirty="0"/>
              <a:t>Fluxos de Caixa Líquidos Incrementais (</a:t>
            </a:r>
            <a:r>
              <a:rPr lang="pt-BR" sz="3000" dirty="0" err="1"/>
              <a:t>FCLs</a:t>
            </a:r>
            <a:r>
              <a:rPr lang="pt-BR" sz="3000" dirty="0"/>
              <a:t>)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AAA282A-D578-A916-255D-DB11196AC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966549"/>
              </p:ext>
            </p:extLst>
          </p:nvPr>
        </p:nvGraphicFramePr>
        <p:xfrm>
          <a:off x="557205" y="796913"/>
          <a:ext cx="3257549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177480" progId="Equation.DSMT4">
                  <p:embed/>
                </p:oleObj>
              </mc:Choice>
              <mc:Fallback>
                <p:oleObj name="Equation" r:id="rId2" imgW="1091880" imgH="177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1955D72F-C69D-F0F8-D5A6-E5231F9EEB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7205" y="796913"/>
                        <a:ext cx="3257549" cy="5207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0FF85DA-3FAF-63AA-D887-694E4E8665A6}"/>
              </a:ext>
            </a:extLst>
          </p:cNvPr>
          <p:cNvSpPr txBox="1">
            <a:spLocks/>
          </p:cNvSpPr>
          <p:nvPr/>
        </p:nvSpPr>
        <p:spPr>
          <a:xfrm>
            <a:off x="209551" y="1206486"/>
            <a:ext cx="11720513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dirty="0"/>
              <a:t>A variação no Lucro Líquido é igual a diferença no Lucro Líquido Antes do Imposto de Renda (</a:t>
            </a:r>
            <a:r>
              <a:rPr lang="pt-BR" dirty="0">
                <a:latin typeface="Symbol" panose="05050102010706020507" pitchFamily="18" charset="2"/>
              </a:rPr>
              <a:t>D</a:t>
            </a:r>
            <a:r>
              <a:rPr lang="pt-BR" dirty="0"/>
              <a:t>LAIR) vezes (1–T), onde T é a alíquota de imposto corporativo.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17EAC2F-7D6C-8A50-38F2-B5CCF0762C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063091"/>
              </p:ext>
            </p:extLst>
          </p:nvPr>
        </p:nvGraphicFramePr>
        <p:xfrm>
          <a:off x="550854" y="2781286"/>
          <a:ext cx="3733508" cy="683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17017E62-27CD-45BB-AD2E-926C9DCA8B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0854" y="2781286"/>
                        <a:ext cx="3733508" cy="68356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452A264-B77C-E46C-6D1C-4DA5B3423BFE}"/>
              </a:ext>
            </a:extLst>
          </p:cNvPr>
          <p:cNvSpPr txBox="1"/>
          <p:nvPr/>
        </p:nvSpPr>
        <p:spPr>
          <a:xfrm>
            <a:off x="4000492" y="742932"/>
            <a:ext cx="5277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(I)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4BA2607-0C99-1E63-9192-90793F9A60B2}"/>
              </a:ext>
            </a:extLst>
          </p:cNvPr>
          <p:cNvSpPr txBox="1"/>
          <p:nvPr/>
        </p:nvSpPr>
        <p:spPr>
          <a:xfrm>
            <a:off x="4224336" y="2824140"/>
            <a:ext cx="660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(II)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52CDC94E-E04C-4D4A-2F82-376CB2512C43}"/>
              </a:ext>
            </a:extLst>
          </p:cNvPr>
          <p:cNvSpPr txBox="1">
            <a:spLocks/>
          </p:cNvSpPr>
          <p:nvPr/>
        </p:nvSpPr>
        <p:spPr>
          <a:xfrm>
            <a:off x="195263" y="3321021"/>
            <a:ext cx="11744325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000" dirty="0"/>
              <a:t>O 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LAIR é a diferença receitas (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R) menos a diferença nos custos operacionais (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C) e na depreciação (</a:t>
            </a:r>
            <a:r>
              <a:rPr lang="pt-BR" sz="3000" dirty="0">
                <a:latin typeface="Symbol" panose="05050102010706020507" pitchFamily="18" charset="2"/>
              </a:rPr>
              <a:t>D</a:t>
            </a:r>
            <a:r>
              <a:rPr lang="pt-BR" sz="3000" dirty="0"/>
              <a:t>D). </a:t>
            </a: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A7A32259-7B6D-2A0E-0CE5-57A629FED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515760"/>
              </p:ext>
            </p:extLst>
          </p:nvPr>
        </p:nvGraphicFramePr>
        <p:xfrm>
          <a:off x="574669" y="4618030"/>
          <a:ext cx="4368801" cy="51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177480" progId="Equation.DSMT4">
                  <p:embed/>
                </p:oleObj>
              </mc:Choice>
              <mc:Fallback>
                <p:oleObj name="Equation" r:id="rId6" imgW="1485720" imgH="177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4B4FE7D-B436-621B-250E-20C2801AF2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4669" y="4618030"/>
                        <a:ext cx="4368801" cy="51068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AE032155-D3C2-53A6-BDB7-E7210019901D}"/>
              </a:ext>
            </a:extLst>
          </p:cNvPr>
          <p:cNvSpPr txBox="1"/>
          <p:nvPr/>
        </p:nvSpPr>
        <p:spPr>
          <a:xfrm>
            <a:off x="5124457" y="4552925"/>
            <a:ext cx="7328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(III)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48ABB3BF-127E-FC48-59ED-0125E64A2D46}"/>
              </a:ext>
            </a:extLst>
          </p:cNvPr>
          <p:cNvSpPr txBox="1">
            <a:spLocks/>
          </p:cNvSpPr>
          <p:nvPr/>
        </p:nvSpPr>
        <p:spPr>
          <a:xfrm>
            <a:off x="204786" y="5002188"/>
            <a:ext cx="11149005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000" dirty="0"/>
              <a:t>Substituindo (III) em (II), temos:</a:t>
            </a: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7BD5FD72-25EE-AE31-665C-6B5D83ACE4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000725"/>
              </p:ext>
            </p:extLst>
          </p:nvPr>
        </p:nvGraphicFramePr>
        <p:xfrm>
          <a:off x="546093" y="5845120"/>
          <a:ext cx="51355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66600" imgH="253800" progId="Equation.DSMT4">
                  <p:embed/>
                </p:oleObj>
              </mc:Choice>
              <mc:Fallback>
                <p:oleObj name="Equation" r:id="rId8" imgW="186660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D56B071C-B780-103D-C542-49608E5F25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6093" y="5845120"/>
                        <a:ext cx="5135563" cy="6826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440F90-8DDC-B5B4-3E24-FFFCFB6A6BD5}"/>
              </a:ext>
            </a:extLst>
          </p:cNvPr>
          <p:cNvSpPr txBox="1"/>
          <p:nvPr/>
        </p:nvSpPr>
        <p:spPr>
          <a:xfrm>
            <a:off x="5876937" y="5862619"/>
            <a:ext cx="7553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(IV)</a:t>
            </a:r>
          </a:p>
        </p:txBody>
      </p:sp>
    </p:spTree>
    <p:extLst>
      <p:ext uri="{BB962C8B-B14F-4D97-AF65-F5344CB8AC3E}">
        <p14:creationId xmlns:p14="http://schemas.microsoft.com/office/powerpoint/2010/main" val="48149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C911997-B0AE-BF99-B68D-98B767B59D26}"/>
              </a:ext>
            </a:extLst>
          </p:cNvPr>
          <p:cNvSpPr txBox="1">
            <a:spLocks/>
          </p:cNvSpPr>
          <p:nvPr/>
        </p:nvSpPr>
        <p:spPr>
          <a:xfrm>
            <a:off x="200020" y="-3199"/>
            <a:ext cx="11149005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000" dirty="0"/>
              <a:t>Finalmente, substituindo (IV) em (I), temos: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6EB12E52-1920-1D40-E245-E5014E3CD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249876"/>
              </p:ext>
            </p:extLst>
          </p:nvPr>
        </p:nvGraphicFramePr>
        <p:xfrm>
          <a:off x="560381" y="884190"/>
          <a:ext cx="66278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253800" progId="Equation.DSMT4">
                  <p:embed/>
                </p:oleObj>
              </mc:Choice>
              <mc:Fallback>
                <p:oleObj name="Equation" r:id="rId2" imgW="2222280" imgH="253800" progId="Equation.DSMT4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CE7D9A86-A21F-FC05-CC42-A9C39FD463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0381" y="884190"/>
                        <a:ext cx="6627813" cy="7429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3252B34-58CA-AD9C-EB1A-AAE3126203ED}"/>
              </a:ext>
            </a:extLst>
          </p:cNvPr>
          <p:cNvSpPr txBox="1"/>
          <p:nvPr/>
        </p:nvSpPr>
        <p:spPr>
          <a:xfrm>
            <a:off x="7343800" y="928671"/>
            <a:ext cx="6527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(V)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B1AB2EC-456C-598B-F1F0-6A32804D8C04}"/>
              </a:ext>
            </a:extLst>
          </p:cNvPr>
          <p:cNvSpPr txBox="1">
            <a:spLocks/>
          </p:cNvSpPr>
          <p:nvPr/>
        </p:nvSpPr>
        <p:spPr>
          <a:xfrm>
            <a:off x="223841" y="1506538"/>
            <a:ext cx="11968159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dirty="0"/>
          </a:p>
          <a:p>
            <a:pPr algn="just"/>
            <a:r>
              <a:rPr lang="pt-BR" b="1" dirty="0"/>
              <a:t>Logo, temos...</a:t>
            </a:r>
          </a:p>
          <a:p>
            <a:pPr algn="just"/>
            <a:r>
              <a:rPr lang="pt-BR" dirty="0"/>
              <a:t>Depreciação ao Ano: US$2.000.000/20 = US$ 100.000.</a:t>
            </a:r>
          </a:p>
          <a:p>
            <a:pPr algn="just"/>
            <a:r>
              <a:rPr lang="pt-BR" dirty="0"/>
              <a:t>Vendas Incrementais Menos Custos: US$ 600.000 – US$ 400.000 = US$200.000</a:t>
            </a:r>
          </a:p>
          <a:p>
            <a:pPr algn="just"/>
            <a:r>
              <a:rPr lang="pt-BR" dirty="0"/>
              <a:t>A alíquota corporativa é igual a 35%.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10FE3418-E846-ED61-88A0-B529C5A358DE}"/>
              </a:ext>
            </a:extLst>
          </p:cNvPr>
          <p:cNvSpPr txBox="1">
            <a:spLocks/>
          </p:cNvSpPr>
          <p:nvPr/>
        </p:nvSpPr>
        <p:spPr>
          <a:xfrm>
            <a:off x="-371478" y="4754565"/>
            <a:ext cx="11749082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43728497-976E-99DE-6160-B0F93CE57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859838"/>
              </p:ext>
            </p:extLst>
          </p:nvPr>
        </p:nvGraphicFramePr>
        <p:xfrm>
          <a:off x="334961" y="4140202"/>
          <a:ext cx="11637964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253800" progId="Equation.DSMT4">
                  <p:embed/>
                </p:oleObj>
              </mc:Choice>
              <mc:Fallback>
                <p:oleObj name="Equation" r:id="rId4" imgW="4622760" imgH="253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4818C875-EF29-49E1-53F2-BB246FA20C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961" y="4140202"/>
                        <a:ext cx="11637964" cy="6413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2ECBB5A6-0DD5-88EA-36AA-4625278A16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597527"/>
              </p:ext>
            </p:extLst>
          </p:nvPr>
        </p:nvGraphicFramePr>
        <p:xfrm>
          <a:off x="334961" y="5043628"/>
          <a:ext cx="3451227" cy="489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177480" progId="Equation.DSMT4">
                  <p:embed/>
                </p:oleObj>
              </mc:Choice>
              <mc:Fallback>
                <p:oleObj name="Equation" r:id="rId6" imgW="1244520" imgH="17748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62023855-6EFB-CF8E-EF80-66B93C8AFC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961" y="5043628"/>
                        <a:ext cx="3451227" cy="48932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06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F619EAF-1CE8-F0A9-2F9D-954C1DCBF6F8}"/>
              </a:ext>
            </a:extLst>
          </p:cNvPr>
          <p:cNvSpPr txBox="1">
            <a:spLocks/>
          </p:cNvSpPr>
          <p:nvPr/>
        </p:nvSpPr>
        <p:spPr>
          <a:xfrm>
            <a:off x="138326" y="357630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b="1" dirty="0"/>
              <a:t>Custo do Capital de Terceiros</a:t>
            </a:r>
            <a:endParaRPr lang="pt-BR" sz="32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91DAEA6-5F9C-1268-BCFC-232108BDEA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58901"/>
              </p:ext>
            </p:extLst>
          </p:nvPr>
        </p:nvGraphicFramePr>
        <p:xfrm>
          <a:off x="476247" y="873125"/>
          <a:ext cx="80359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253800" progId="Equation.DSMT4">
                  <p:embed/>
                </p:oleObj>
              </mc:Choice>
              <mc:Fallback>
                <p:oleObj name="Equation" r:id="rId2" imgW="317484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16815D06-55A5-A45D-F8D1-99A0476F4A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6247" y="873125"/>
                        <a:ext cx="80359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4BAC418-32D9-9640-2CD3-42FB8C6AB3B5}"/>
              </a:ext>
            </a:extLst>
          </p:cNvPr>
          <p:cNvSpPr txBox="1">
            <a:spLocks/>
          </p:cNvSpPr>
          <p:nvPr/>
        </p:nvSpPr>
        <p:spPr>
          <a:xfrm>
            <a:off x="150049" y="1749089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b="1" dirty="0"/>
              <a:t>Custo do Capital Próprio</a:t>
            </a:r>
            <a:endParaRPr lang="pt-BR" sz="3200" dirty="0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773C8D0-8D14-7459-8910-DA9D5AE7C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803699"/>
              </p:ext>
            </p:extLst>
          </p:nvPr>
        </p:nvGraphicFramePr>
        <p:xfrm>
          <a:off x="500053" y="2289169"/>
          <a:ext cx="43402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320" imgH="279360" progId="Equation.DSMT4">
                  <p:embed/>
                </p:oleObj>
              </mc:Choice>
              <mc:Fallback>
                <p:oleObj name="Equation" r:id="rId4" imgW="1714320" imgH="2793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61576A50-59BA-323E-BFBC-5BC6AC1CE8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053" y="2289169"/>
                        <a:ext cx="43402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FAE91B5-160F-2652-A079-5D14FE92AA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058998"/>
              </p:ext>
            </p:extLst>
          </p:nvPr>
        </p:nvGraphicFramePr>
        <p:xfrm>
          <a:off x="517527" y="3089277"/>
          <a:ext cx="591343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760" imgH="253800" progId="Equation.DSMT4">
                  <p:embed/>
                </p:oleObj>
              </mc:Choice>
              <mc:Fallback>
                <p:oleObj name="Equation" r:id="rId6" imgW="2336760" imgH="253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08D927B8-472A-3A59-7EC4-5108C31F67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7527" y="3089277"/>
                        <a:ext cx="5913438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45B88778-FD55-A005-132F-1076ECC168BF}"/>
              </a:ext>
            </a:extLst>
          </p:cNvPr>
          <p:cNvSpPr/>
          <p:nvPr/>
        </p:nvSpPr>
        <p:spPr>
          <a:xfrm>
            <a:off x="150048" y="4060714"/>
            <a:ext cx="120419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/>
              <a:t>Proporções de Capital Próprio e de Terceiros Utilizadas </a:t>
            </a:r>
            <a:endParaRPr lang="pt-BR" sz="32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F2B4B35-2E2A-2A3E-1C93-6A5263C2805E}"/>
              </a:ext>
            </a:extLst>
          </p:cNvPr>
          <p:cNvSpPr/>
          <p:nvPr/>
        </p:nvSpPr>
        <p:spPr>
          <a:xfrm>
            <a:off x="302449" y="4691199"/>
            <a:ext cx="116133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As proporções de capital próprio e de terceiros são calculadas a partir de seus valores de mercado: 75,7% e 24,3%.</a:t>
            </a:r>
          </a:p>
        </p:txBody>
      </p:sp>
    </p:spTree>
    <p:extLst>
      <p:ext uri="{BB962C8B-B14F-4D97-AF65-F5344CB8AC3E}">
        <p14:creationId xmlns:p14="http://schemas.microsoft.com/office/powerpoint/2010/main" val="12946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F412A7F-4C47-50D7-988A-29B97C929E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72490"/>
              </p:ext>
            </p:extLst>
          </p:nvPr>
        </p:nvGraphicFramePr>
        <p:xfrm>
          <a:off x="558800" y="838200"/>
          <a:ext cx="7521575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62240" imgH="507960" progId="Equation.DSMT4">
                  <p:embed/>
                </p:oleObj>
              </mc:Choice>
              <mc:Fallback>
                <p:oleObj name="Equation" r:id="rId2" imgW="3162240" imgH="50796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DBC8EBB-FA9B-7D7C-BB9D-00D39244C1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8800" y="838200"/>
                        <a:ext cx="7521575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3F41140-B027-1138-6A99-53E641776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515043"/>
              </p:ext>
            </p:extLst>
          </p:nvPr>
        </p:nvGraphicFramePr>
        <p:xfrm>
          <a:off x="8643939" y="1533527"/>
          <a:ext cx="29051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203040" progId="Equation.DSMT4">
                  <p:embed/>
                </p:oleObj>
              </mc:Choice>
              <mc:Fallback>
                <p:oleObj name="Equation" r:id="rId4" imgW="1079280" imgH="2030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F9E2BF86-2ABE-1199-9C37-0AA864898C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3939" y="1533527"/>
                        <a:ext cx="2905125" cy="5635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4048FBA9-7664-A558-AFD1-C5DF8BF9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Estimativa de Fluxo de Caixa: Hamilton Beach/</a:t>
            </a:r>
            <a:r>
              <a:rPr lang="pt-BR" sz="3600" b="1" dirty="0" err="1">
                <a:latin typeface="+mn-lt"/>
              </a:rPr>
              <a:t>Proctor-Silex</a:t>
            </a:r>
            <a:endParaRPr lang="pt-BR" sz="3600" b="1" dirty="0">
              <a:latin typeface="+mn-lt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6D895CD-5296-13BD-4F2A-C1E92516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70" y="2701114"/>
            <a:ext cx="11648049" cy="4351338"/>
          </a:xfrm>
        </p:spPr>
        <p:txBody>
          <a:bodyPr>
            <a:noAutofit/>
          </a:bodyPr>
          <a:lstStyle/>
          <a:p>
            <a:pPr algn="just"/>
            <a:r>
              <a:rPr lang="pt-BR" sz="3400" b="1" dirty="0"/>
              <a:t>Logo, o VPL é dado por: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3A585C61-51BC-4DA3-8EE9-CDAFFA34C7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811055"/>
              </p:ext>
            </p:extLst>
          </p:nvPr>
        </p:nvGraphicFramePr>
        <p:xfrm>
          <a:off x="836616" y="3286125"/>
          <a:ext cx="1112202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16320" imgH="469800" progId="Equation.DSMT4">
                  <p:embed/>
                </p:oleObj>
              </mc:Choice>
              <mc:Fallback>
                <p:oleObj name="Equation" r:id="rId6" imgW="4216320" imgH="469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52385D39-7883-19D3-6712-71B1C96A99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6616" y="3286125"/>
                        <a:ext cx="11122022" cy="11985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7FEABA6-5123-A67C-ABE3-A56F2584D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01646"/>
              </p:ext>
            </p:extLst>
          </p:nvPr>
        </p:nvGraphicFramePr>
        <p:xfrm>
          <a:off x="850903" y="4609289"/>
          <a:ext cx="4149721" cy="1091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98320" imgH="406080" progId="Equation.DSMT4">
                  <p:embed/>
                </p:oleObj>
              </mc:Choice>
              <mc:Fallback>
                <p:oleObj name="Equation" r:id="rId8" imgW="1498320" imgH="40608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B38D1198-9FFA-B751-81CC-84AE8BE85D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0903" y="4609289"/>
                        <a:ext cx="4149721" cy="109142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7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527AD60-0EC1-0B32-CC59-6E29E624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39709"/>
            <a:ext cx="1175861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Exercício 2</a:t>
            </a:r>
          </a:p>
          <a:p>
            <a:pPr marL="0" indent="0" algn="just"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de qualquer bem ou serviço depende da diferença entre o preço e o custo de produção. No caso de um recurso natural esgotável, como o petróleo, devemos considerar a decisão de ofertar mais no presente ou não, considerando diversos fatores. Caso a taxa real de juros diminua, qual deve ser o comportamento do preço? Tal movimento determinará um novo equilíbrio? Como? O monopolista conserva mais os recursos esgotáveis do que uma indústria competitiva (Dica: considere a formação do preço nos dois mercados)?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pontos)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D219A9A4-BF46-FB37-B31F-FE737FAA5C7C}"/>
              </a:ext>
            </a:extLst>
          </p:cNvPr>
          <p:cNvCxnSpPr/>
          <p:nvPr/>
        </p:nvCxnSpPr>
        <p:spPr>
          <a:xfrm>
            <a:off x="4157663" y="3714759"/>
            <a:ext cx="76581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827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9358</TotalTime>
  <Words>2111</Words>
  <Application>Microsoft Office PowerPoint</Application>
  <PresentationFormat>Widescreen</PresentationFormat>
  <Paragraphs>136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Tema do Office</vt:lpstr>
      <vt:lpstr>Equation</vt:lpstr>
      <vt:lpstr>Apresentação do PowerPoint</vt:lpstr>
      <vt:lpstr>Exercício 1 - VPL da Big Oil (Mais uma vez)</vt:lpstr>
      <vt:lpstr>VPL da Big Oil</vt:lpstr>
      <vt:lpstr>Apresentação do PowerPoint</vt:lpstr>
      <vt:lpstr>Apresentação do PowerPoint</vt:lpstr>
      <vt:lpstr>Apresentação do PowerPoint</vt:lpstr>
      <vt:lpstr>Apresentação do PowerPoint</vt:lpstr>
      <vt:lpstr>Estimativa de Fluxo de Caixa: Hamilton Beach/Proctor-Silex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Um artigo recente publicado na Business Week afirmava o seguinte:   “Durante a recente queda nas vendas de automóveis, a GM, a Ford, e a Chrysler decidiram que era mais econômico vender automóveis para as locadoras com prejuízo do que despedir funcionários. Isto porque é caro fechar e abrir fábricas, em parte porque a negociação sindical atual prevê a obrigatoriedade das empresas pagarem salários a muitos trabalhadores, mesmo que estes não estejam trabalhando”.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taxa anual de extração de petróleo bruto dos EUA praticamente não mudou no período 2002-2012. Isso não aconteceu com a Arábia Saudita, cuja produção aumentou 33%. Explique o motivo, com especial atenção ao aumento dos preços de 2008.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</dc:title>
  <dc:creator>ac</dc:creator>
  <cp:lastModifiedBy>Antonio Carlos Assumpção</cp:lastModifiedBy>
  <cp:revision>825</cp:revision>
  <dcterms:created xsi:type="dcterms:W3CDTF">2014-04-03T23:35:31Z</dcterms:created>
  <dcterms:modified xsi:type="dcterms:W3CDTF">2023-05-26T02:32:13Z</dcterms:modified>
</cp:coreProperties>
</file>