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512" r:id="rId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7" userDrawn="1">
          <p15:clr>
            <a:srgbClr val="A4A3A4"/>
          </p15:clr>
        </p15:guide>
        <p15:guide id="2" orient="horz" pos="1017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5568" userDrawn="1">
          <p15:clr>
            <a:srgbClr val="A4A3A4"/>
          </p15:clr>
        </p15:guide>
        <p15:guide id="5" pos="192" userDrawn="1">
          <p15:clr>
            <a:srgbClr val="A4A3A4"/>
          </p15:clr>
        </p15:guide>
        <p15:guide id="6" pos="360" userDrawn="1">
          <p15:clr>
            <a:srgbClr val="A4A3A4"/>
          </p15:clr>
        </p15:guide>
        <p15:guide id="7" pos="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FFFF99"/>
    <a:srgbClr val="FFFF66"/>
    <a:srgbClr val="FFFFCC"/>
    <a:srgbClr val="CC9900"/>
    <a:srgbClr val="9966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4096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957"/>
        <p:guide orient="horz" pos="1017"/>
        <p:guide orient="horz" pos="2880"/>
        <p:guide pos="5568"/>
        <p:guide pos="192"/>
        <p:guide pos="360"/>
        <p:guide pos="268"/>
      </p:guideLst>
    </p:cSldViewPr>
  </p:slideViewPr>
  <p:outlineViewPr>
    <p:cViewPr>
      <p:scale>
        <a:sx n="33" d="100"/>
        <a:sy n="33" d="100"/>
      </p:scale>
      <p:origin x="0" y="97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61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4290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CBED89-8233-465C-ACC0-2C3DFA0F645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242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1A2B79-5D81-4B04-9BDF-52BA2211767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0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retângulo 2"/>
          <p:cNvSpPr/>
          <p:nvPr/>
        </p:nvSpPr>
        <p:spPr>
          <a:xfrm>
            <a:off x="2" y="3497263"/>
            <a:ext cx="915035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314455"/>
            <a:ext cx="7772400" cy="1372321"/>
          </a:xfrm>
        </p:spPr>
        <p:txBody>
          <a:bodyPr anchor="b">
            <a:normAutofit/>
          </a:bodyPr>
          <a:lstStyle>
            <a:lvl1pPr algn="r">
              <a:defRPr sz="3600" b="1" baseline="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7858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 sz="1875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1875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875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875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9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29684" y="534988"/>
            <a:ext cx="8229600" cy="85725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660525"/>
            <a:ext cx="8229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  <a:endParaRPr lang="en-US" altLang="en-US"/>
          </a:p>
        </p:txBody>
      </p:sp>
      <p:sp>
        <p:nvSpPr>
          <p:cNvPr id="12" name="Retângulo 5">
            <a:extLst>
              <a:ext uri="{FF2B5EF4-FFF2-40B4-BE49-F238E27FC236}">
                <a16:creationId xmlns:a16="http://schemas.microsoft.com/office/drawing/2014/main" id="{00A5F4D2-61F7-43DA-AF13-70CA40633DD6}"/>
              </a:ext>
            </a:extLst>
          </p:cNvPr>
          <p:cNvSpPr/>
          <p:nvPr userDrawn="1"/>
        </p:nvSpPr>
        <p:spPr>
          <a:xfrm>
            <a:off x="-13062" y="-7208"/>
            <a:ext cx="9157062" cy="140558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  <p:sp>
        <p:nvSpPr>
          <p:cNvPr id="13" name="Retângulo 5">
            <a:extLst>
              <a:ext uri="{FF2B5EF4-FFF2-40B4-BE49-F238E27FC236}">
                <a16:creationId xmlns:a16="http://schemas.microsoft.com/office/drawing/2014/main" id="{FB1C0DBB-1E79-48B3-B458-3C27D481E2D5}"/>
              </a:ext>
            </a:extLst>
          </p:cNvPr>
          <p:cNvSpPr/>
          <p:nvPr userDrawn="1"/>
        </p:nvSpPr>
        <p:spPr>
          <a:xfrm>
            <a:off x="-13062" y="5073444"/>
            <a:ext cx="9157062" cy="89105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206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342892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685783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028675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371566" algn="ctr" rtl="0" eaLnBrk="1" fontAlgn="base" hangingPunct="1">
        <a:spcBef>
          <a:spcPct val="0"/>
        </a:spcBef>
        <a:spcAft>
          <a:spcPct val="0"/>
        </a:spcAft>
        <a:defRPr sz="2850" b="1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9pPr>
      <a:extLst/>
    </p:titleStyle>
    <p:bodyStyle>
      <a:lvl1pPr marL="257168" indent="-257168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•"/>
        <a:defRPr sz="19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65126" indent="-171446" algn="l" rtl="0" eaLnBrk="0" fontAlgn="base" hangingPunct="0">
        <a:spcBef>
          <a:spcPts val="25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17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642922" indent="-171446" algn="l" rtl="0" eaLnBrk="0" fontAlgn="base" hangingPunct="0">
        <a:spcBef>
          <a:spcPts val="263"/>
        </a:spcBef>
        <a:spcAft>
          <a:spcPct val="0"/>
        </a:spcAft>
        <a:buClr>
          <a:srgbClr val="C00000"/>
        </a:buClr>
        <a:buSzPct val="100000"/>
        <a:buFont typeface="Wingdings" panose="05000000000000000000" pitchFamily="2" charset="2"/>
        <a:buChar char="ü"/>
        <a:defRPr sz="15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857228" indent="-171446" algn="l" rtl="0" eaLnBrk="0" fontAlgn="base" hangingPunct="0">
        <a:spcBef>
          <a:spcPts val="263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1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028675" indent="-171446" algn="l" rtl="0" eaLnBrk="0" fontAlgn="base" hangingPunct="0">
        <a:spcBef>
          <a:spcPts val="263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sz="15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1200120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566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12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457" indent="-171446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bank.worldbank.org/source/world-development-indicato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428750" y="728664"/>
            <a:ext cx="6343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•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7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263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263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4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263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pt-BR" altLang="en-US" sz="1800">
              <a:latin typeface="Times New Roman" panose="02020603050405020304" pitchFamily="18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52400" y="209550"/>
            <a:ext cx="88392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•"/>
              <a:defRPr sz="19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7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263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263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4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263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63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1500">
                <a:solidFill>
                  <a:schemeClr val="tx1"/>
                </a:solidFill>
                <a:latin typeface="Lucida Sans Unicode" panose="020B0602030504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dirty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pt-BR" altLang="en-US" sz="2800" dirty="0">
              <a:solidFill>
                <a:srgbClr val="0000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Grupo – Máximo 5 alunos</a:t>
            </a:r>
          </a:p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Entrega – 18-11-2022</a:t>
            </a:r>
          </a:p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Obtenha os dados referentes ao grau de abertura de todos os países do mundo ((exportações + importações) / PIB) – utilize os dados de 2019.</a:t>
            </a:r>
          </a:p>
          <a:p>
            <a:pPr marL="1200150" lvl="1" indent="-457200"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pt-BR" altLang="en-US" sz="1800" dirty="0">
                <a:latin typeface="Calibri" panose="020F0502020204030204" pitchFamily="34" charset="0"/>
                <a:cs typeface="Arial" panose="020B0604020202020204" pitchFamily="34" charset="0"/>
                <a:hlinkClick r:id="rId2"/>
              </a:rPr>
              <a:t>https://databank.worldbank.org/source/world-development-indicators</a:t>
            </a:r>
            <a:endParaRPr lang="pt-BR" altLang="en-US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00150" lvl="1" indent="-457200"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pt-BR" alt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Trade (% </a:t>
            </a:r>
            <a:r>
              <a:rPr lang="pt-BR" altLang="en-US" sz="2000" dirty="0" err="1">
                <a:latin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pt-BR" alt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 GDP) - </a:t>
            </a:r>
            <a:r>
              <a:rPr lang="en-US" alt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Trade is the sum of exports and imports of goods and services measured as a share of gross domestic product.</a:t>
            </a:r>
            <a:endParaRPr lang="pt-BR" alt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Construa um gráfico com os resultados.</a:t>
            </a:r>
          </a:p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Quais as consequências do nosso baixo grau de abertura?</a:t>
            </a:r>
          </a:p>
          <a:p>
            <a:pPr marL="457200" indent="-4572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en-US" sz="2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304800" y="209550"/>
            <a:ext cx="8686800" cy="642938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>
                <a:solidFill>
                  <a:schemeClr val="tx1"/>
                </a:solidFill>
              </a:rPr>
              <a:t>Trabalho 1</a:t>
            </a:r>
            <a:br>
              <a:rPr lang="pt-BR" sz="2400" dirty="0">
                <a:solidFill>
                  <a:schemeClr val="tx1"/>
                </a:solidFill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drao_Canal -SLIDE EM POWER POINT - FINAL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7538</TotalTime>
  <Words>96</Words>
  <Application>Microsoft Office PowerPoint</Application>
  <PresentationFormat>Apresentação na tela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padrao_Canal -SLIDE EM POWER POINT - FINAL</vt:lpstr>
      <vt:lpstr>Trabalho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acja</dc:creator>
  <cp:lastModifiedBy>Antonio Carlos Assumpção</cp:lastModifiedBy>
  <cp:revision>368</cp:revision>
  <cp:lastPrinted>1601-01-01T00:00:00Z</cp:lastPrinted>
  <dcterms:created xsi:type="dcterms:W3CDTF">2002-02-25T19:38:47Z</dcterms:created>
  <dcterms:modified xsi:type="dcterms:W3CDTF">2022-11-04T11:35:58Z</dcterms:modified>
</cp:coreProperties>
</file>