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23"/>
  </p:notesMasterIdLst>
  <p:sldIdLst>
    <p:sldId id="256" r:id="rId2"/>
    <p:sldId id="911" r:id="rId3"/>
    <p:sldId id="927" r:id="rId4"/>
    <p:sldId id="928" r:id="rId5"/>
    <p:sldId id="929" r:id="rId6"/>
    <p:sldId id="912" r:id="rId7"/>
    <p:sldId id="913" r:id="rId8"/>
    <p:sldId id="914" r:id="rId9"/>
    <p:sldId id="915" r:id="rId10"/>
    <p:sldId id="916" r:id="rId11"/>
    <p:sldId id="917" r:id="rId12"/>
    <p:sldId id="918" r:id="rId13"/>
    <p:sldId id="919" r:id="rId14"/>
    <p:sldId id="920" r:id="rId15"/>
    <p:sldId id="921" r:id="rId16"/>
    <p:sldId id="922" r:id="rId17"/>
    <p:sldId id="923" r:id="rId18"/>
    <p:sldId id="924" r:id="rId19"/>
    <p:sldId id="925" r:id="rId20"/>
    <p:sldId id="926" r:id="rId21"/>
    <p:sldId id="930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B88C00"/>
    <a:srgbClr val="FF9900"/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3358" autoAdjust="0"/>
  </p:normalViewPr>
  <p:slideViewPr>
    <p:cSldViewPr snapToGrid="0">
      <p:cViewPr varScale="1">
        <p:scale>
          <a:sx n="67" d="100"/>
          <a:sy n="67" d="100"/>
        </p:scale>
        <p:origin x="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CA41-3158-41B2-AF4A-E457545446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E3308-D344-45FB-9024-8DB61DBB1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1015F-7CC6-4D0A-9D87-873EA4C304C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1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931FB9F-D894-9453-0890-3B66AA10C753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5E1064-C5B2-601B-6276-E0E3451F11EC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6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79515" y="311213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952614" y="3747004"/>
            <a:ext cx="10142105" cy="132343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622852" y="2371714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106286" y="1615674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1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2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343515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529290"/>
            <a:ext cx="971550" cy="9239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1726927" y="2676514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1892574" y="841296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939285" y="3740202"/>
            <a:ext cx="10069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Disciplina: Economia de Empresas – Adicional</a:t>
            </a:r>
          </a:p>
          <a:p>
            <a:pPr algn="ctr"/>
            <a:r>
              <a:rPr lang="pt-BR" sz="4000" b="1" dirty="0">
                <a:solidFill>
                  <a:srgbClr val="002060"/>
                </a:solidFill>
              </a:rPr>
              <a:t>Beta </a:t>
            </a:r>
            <a:r>
              <a:rPr lang="pt-BR" sz="4000" b="1" dirty="0" err="1">
                <a:solidFill>
                  <a:srgbClr val="002060"/>
                </a:solidFill>
              </a:rPr>
              <a:t>Desalavancado</a:t>
            </a:r>
            <a:r>
              <a:rPr lang="pt-BR" sz="4000" b="1" dirty="0">
                <a:solidFill>
                  <a:srgbClr val="002060"/>
                </a:solidFill>
              </a:rPr>
              <a:t> - EBITDA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0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4743DC-E329-1E0C-1A77-6B67DA06C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6" y="246652"/>
            <a:ext cx="10578905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Fatores Determinantes do Beta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75B9E55-FA37-1DFB-5D90-50A934C18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072447"/>
            <a:ext cx="11704320" cy="59998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Natureza Cíclica das Receitas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 receitas de algumas empresas possuem um comportamento cíclico acentuado.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Evidências empíricas indicam que o desempenho de empresas de alta tecnologia, comércio varejista e indústria automobilística são bastante sensíveis ao ciclo econômico e que as empresas de setores de utilidade pública, transporte e alimentos são pouco sensíveis ao ciclo econômico.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uma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forma geral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podemos constatar que o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setor de duráveis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possui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maior sensibilidade ao ciclo econômico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curto prazo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do que o setor de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não duráveis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Empresas com comportamento cíclico acentuado possuem betas mais altos.</a:t>
            </a:r>
          </a:p>
        </p:txBody>
      </p:sp>
    </p:spTree>
    <p:extLst>
      <p:ext uri="{BB962C8B-B14F-4D97-AF65-F5344CB8AC3E}">
        <p14:creationId xmlns:p14="http://schemas.microsoft.com/office/powerpoint/2010/main" val="15016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A631FCE-B351-0CB3-0B47-8531B701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886698"/>
            <a:ext cx="11704320" cy="59998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 startAt="2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Alavancagem Operacional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Considere uma empresa que pode produzir utilizando dois processos produtivos diferentes (tecnologias de produção diferentes).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Quando a empresa opera com uma tecnologia que possui custos variáveis mais baixos e custos fixos mais altos, dizemos que apresenta maior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alavancagem operacional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Uma empresa com grande alavancagem operacional (maior CF relativamente ao CV) está sujeita a grandes variações no seu resultado operacional em função do ciclo econômico (alterações do nível de atividade econômica). Isto resulta em um beta maior.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Ela não consegue reduzir de maneira significativa seus custos nos momentos de recessão (grande parte deles são fixos) e seu lucro diminui fortemente ao vender menos (margem de contribuição alta).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D429AC-DF8D-CBA4-C888-0B31F1603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7" y="146640"/>
            <a:ext cx="10514062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Fatores Determinantes do Beta</a:t>
            </a:r>
          </a:p>
        </p:txBody>
      </p:sp>
    </p:spTree>
    <p:extLst>
      <p:ext uri="{BB962C8B-B14F-4D97-AF65-F5344CB8AC3E}">
        <p14:creationId xmlns:p14="http://schemas.microsoft.com/office/powerpoint/2010/main" val="41327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F592B5-CAC7-94B1-F5C9-316F00A35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7" y="146640"/>
            <a:ext cx="10514062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Fatores Determinantes do Beta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E5C5690-2172-26D9-F92B-6B949D4F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" y="3530240"/>
            <a:ext cx="11746524" cy="249315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Margem de Contribuição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 é a diferença entre a receita unitária ou média (preço) e o custo variável unitário ou médio.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Também conhecida como 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Ganho Bruto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Margem de Contribuição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representa o quanto do lucro da venda de cada unidade contribuirá para a empresa cobrir todos os seus custos e despesas fixas.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 base nisso você pode calcular a quantidade mínima de produtos que precisará vender.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B3918BD-443C-4DAB-E9B8-75BAA18AA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617"/>
            <a:ext cx="12191999" cy="254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6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8B66E4E-3D37-3157-3726-B35E168D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985838"/>
            <a:ext cx="11704320" cy="571500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 startAt="3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Alavancagem Financeira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alavancagem financeira é a extensão pela qual a firma se apoia em endividamento dentro de sua estrutura de capital.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uma firma alavancada precisa realizar pagamentos periódicos de juros independentemente de seu volume de vendas (portanto, independentemente do ciclo econômico), a alavancagem financeira refere-se ao custo fixo das fontes de financiamento da firma.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Portanto, quanto maior a alavancagem financeira, maior deverá ser a variabilidade do resultado da firma em função do ciclo econômico, tornando o seu beta mais elevado.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0F67B55-DD9A-1723-939A-C854FDAC8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7" y="146640"/>
            <a:ext cx="10514062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Fatores Determinantes do Beta</a:t>
            </a:r>
          </a:p>
        </p:txBody>
      </p:sp>
    </p:spTree>
    <p:extLst>
      <p:ext uri="{BB962C8B-B14F-4D97-AF65-F5344CB8AC3E}">
        <p14:creationId xmlns:p14="http://schemas.microsoft.com/office/powerpoint/2010/main" val="156933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5CDDEB-786C-DF47-8831-686BF63C2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3" y="1057272"/>
            <a:ext cx="11644313" cy="565409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beta de uma empresa é afetado por seu endividamento e pelos impostos incidentes sobre o lucro.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a tributação, no Brasil, 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temos 15% de Imposto de Renda, 10% de Adicional de IR e 9% de Contribuição Social sobre o Lucro. A soma destes três impostos totaliza 34%.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vimos, q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uanto mais endividada estiver a empresa, mais elevado será seu beta.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Duas empresas idênticas em tudo, mas com diferentes graus de endividamento, apresentarão betas diferentes. Sendo assim, se quisermos inferir o beta de uma empresa comparando-o com o beta de outra empresa assemelhada, mas com diferente grau de endividamento, primeiro temos que </a:t>
            </a:r>
            <a:r>
              <a:rPr lang="pt-BR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desalavancar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duas empresas para depois compará-las.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termo “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desalavancar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neste contexto significa “expurgar os efeitos do endividamento financeiro”.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 algn="just">
              <a:buNone/>
            </a:pPr>
            <a:b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5AAA74-1950-76E9-5EB5-B723D8383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6" y="232366"/>
            <a:ext cx="10564837" cy="1322999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Beta Alavancado x </a:t>
            </a:r>
            <a:r>
              <a:rPr lang="pt-BR" sz="4800" b="1" dirty="0" err="1">
                <a:latin typeface="+mn-lt"/>
              </a:rPr>
              <a:t>Desalavancado</a:t>
            </a:r>
            <a:endParaRPr lang="pt-BR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468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77D5D7-0ECC-358C-F359-27BA71209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011233"/>
            <a:ext cx="11615738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relação entre o beta alavancado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desalavancado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é dada por: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que, dado T, quanto maior a alavancagem financeira (D/PL), maior será o beta alavancado.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a alavancagem financeira afeta o valor do beta, é importante saber se o beta apresentado é alavancado (com dívida) ou não.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4085DD2-F808-E855-80B2-22ACD7A3E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6" y="232366"/>
            <a:ext cx="10564837" cy="1322999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+mn-lt"/>
              </a:rPr>
              <a:t>Beta Alavancado x </a:t>
            </a:r>
            <a:r>
              <a:rPr lang="pt-BR" sz="4800" b="1" dirty="0" err="1">
                <a:latin typeface="+mn-lt"/>
              </a:rPr>
              <a:t>Desalavancado</a:t>
            </a:r>
            <a:endParaRPr lang="pt-BR" sz="4800" b="1" dirty="0">
              <a:latin typeface="+mn-lt"/>
            </a:endParaRPr>
          </a:p>
        </p:txBody>
      </p:sp>
      <p:graphicFrame>
        <p:nvGraphicFramePr>
          <p:cNvPr id="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5C09826D-7C1C-DDBF-B101-D74CE73A2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598269"/>
              </p:ext>
            </p:extLst>
          </p:nvPr>
        </p:nvGraphicFramePr>
        <p:xfrm>
          <a:off x="674688" y="1609530"/>
          <a:ext cx="10941050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71720" imgH="634680" progId="Equation.DSMT4">
                  <p:embed/>
                </p:oleObj>
              </mc:Choice>
              <mc:Fallback>
                <p:oleObj name="Equation" r:id="rId2" imgW="3771720" imgH="634680" progId="Equation.DSMT4">
                  <p:embed/>
                  <p:pic>
                    <p:nvPicPr>
                      <p:cNvPr id="9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8F5FBF6-21B1-CFF5-C311-A0277BB4F5C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609530"/>
                        <a:ext cx="10941050" cy="184943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4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122320-7825-14C1-4DDC-D5336891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55" y="925504"/>
            <a:ext cx="11620507" cy="55895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Considere o Balanço Patrimonial da ACME Corporation...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Observações: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Balanço Patrimonial é o modo de organizar e resumir o que a empresa possui (Ativo) e o que ela deve (Passivo). A diferença entre os dois é o Patrimônio Líquido.</a:t>
            </a:r>
          </a:p>
          <a:p>
            <a:pPr marL="971550" lvl="1" indent="-514350" algn="just">
              <a:buFont typeface="+mj-lt"/>
              <a:buAutoNum type="alphaLcParenR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Ativos: Circulantes (menos de 1 ano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estoques, caixa,...) e Não Circulantes (tangíveis e intangíveis, como imobilizado e patentes).</a:t>
            </a:r>
          </a:p>
          <a:p>
            <a:pPr marL="971550" lvl="1" indent="-514350" algn="just">
              <a:buFont typeface="+mj-lt"/>
              <a:buAutoNum type="alphaLcParenR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Passivos e PL: Passivo Circulante (menos de 1 ano) e Passivo Não Circulante (exigibilidades de longo prazo). Como foi dito, o PL = Ativo – Passivo, representando o capital próprio (ao vender os ativos e pagar os passivos, a diferença pertenceria aos acionistas).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5C2407D-7DCA-F5BA-B034-FA39B7E18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6" y="232366"/>
            <a:ext cx="10564837" cy="132299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latin typeface="+mn-lt"/>
              </a:rPr>
              <a:t>Beta Alavancado x </a:t>
            </a:r>
            <a:r>
              <a:rPr lang="pt-BR" sz="4800" b="1" dirty="0" err="1">
                <a:latin typeface="+mn-lt"/>
              </a:rPr>
              <a:t>Desalavancado</a:t>
            </a:r>
            <a:r>
              <a:rPr lang="pt-BR" sz="4800" b="1" dirty="0">
                <a:latin typeface="+mn-lt"/>
              </a:rPr>
              <a:t>: Exemplo</a:t>
            </a:r>
          </a:p>
        </p:txBody>
      </p:sp>
    </p:spTree>
    <p:extLst>
      <p:ext uri="{BB962C8B-B14F-4D97-AF65-F5344CB8AC3E}">
        <p14:creationId xmlns:p14="http://schemas.microsoft.com/office/powerpoint/2010/main" val="137719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00B7F17-EE51-F518-C56C-F42C0A427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5926" y="232366"/>
            <a:ext cx="10564837" cy="132299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latin typeface="+mn-lt"/>
              </a:rPr>
              <a:t>Beta Alavancado x </a:t>
            </a:r>
            <a:r>
              <a:rPr lang="pt-BR" sz="4800" b="1" dirty="0" err="1">
                <a:latin typeface="+mn-lt"/>
              </a:rPr>
              <a:t>Desalavancado</a:t>
            </a:r>
            <a:r>
              <a:rPr lang="pt-BR" sz="4800" b="1" dirty="0">
                <a:latin typeface="+mn-lt"/>
              </a:rPr>
              <a:t>: Exemplo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7783946-8C9B-FDD1-F4AB-FAF0CCD3C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8" y="1008164"/>
            <a:ext cx="8601016" cy="56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3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F303674-5493-3B4C-498C-7D2796BC1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1237" y="116089"/>
            <a:ext cx="10564837" cy="132299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latin typeface="+mn-lt"/>
              </a:rPr>
              <a:t>Beta Alavancado x </a:t>
            </a:r>
            <a:r>
              <a:rPr lang="pt-BR" sz="4800" b="1" dirty="0" err="1">
                <a:latin typeface="+mn-lt"/>
              </a:rPr>
              <a:t>Desalavancado</a:t>
            </a:r>
            <a:r>
              <a:rPr lang="pt-BR" sz="4800" b="1" dirty="0">
                <a:latin typeface="+mn-lt"/>
              </a:rPr>
              <a:t>: Exemplo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8CF33CE-4648-9BA2-3FE9-346596514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777589"/>
            <a:ext cx="8215314" cy="592324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285B124-A63B-DAB2-C6AC-AEDC807FF75E}"/>
              </a:ext>
            </a:extLst>
          </p:cNvPr>
          <p:cNvSpPr/>
          <p:nvPr/>
        </p:nvSpPr>
        <p:spPr>
          <a:xfrm>
            <a:off x="6386513" y="1628773"/>
            <a:ext cx="2043113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F3BDF5A-8E22-9ABF-511F-429E80A83CEB}"/>
              </a:ext>
            </a:extLst>
          </p:cNvPr>
          <p:cNvSpPr/>
          <p:nvPr/>
        </p:nvSpPr>
        <p:spPr>
          <a:xfrm>
            <a:off x="6381746" y="3967178"/>
            <a:ext cx="2043113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ct 6">
            <a:hlinkClick r:id="" action="ppaction://ole?verb=0"/>
            <a:extLst>
              <a:ext uri="{FF2B5EF4-FFF2-40B4-BE49-F238E27FC236}">
                <a16:creationId xmlns:a16="http://schemas.microsoft.com/office/drawing/2014/main" id="{B140E51C-59D4-314C-B442-5A66240EE9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118860"/>
              </p:ext>
            </p:extLst>
          </p:nvPr>
        </p:nvGraphicFramePr>
        <p:xfrm>
          <a:off x="8612185" y="4710117"/>
          <a:ext cx="33607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00200" imgH="406080" progId="Equation.DSMT4">
                  <p:embed/>
                </p:oleObj>
              </mc:Choice>
              <mc:Fallback>
                <p:oleObj name="Equation" r:id="rId3" imgW="1600200" imgH="406080" progId="Equation.DSMT4">
                  <p:embed/>
                  <p:pic>
                    <p:nvPicPr>
                      <p:cNvPr id="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C09826D-7C1C-DDBF-B101-D74CE73A2DB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2185" y="4710117"/>
                        <a:ext cx="3360737" cy="9620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28575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963793BB-937F-EECD-1DA6-D1D438E92984}"/>
              </a:ext>
            </a:extLst>
          </p:cNvPr>
          <p:cNvCxnSpPr>
            <a:stCxn id="6" idx="3"/>
          </p:cNvCxnSpPr>
          <p:nvPr/>
        </p:nvCxnSpPr>
        <p:spPr>
          <a:xfrm>
            <a:off x="8429626" y="1785936"/>
            <a:ext cx="1843087" cy="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69D2BBA2-D6F5-E6A7-12D8-B350258195F2}"/>
              </a:ext>
            </a:extLst>
          </p:cNvPr>
          <p:cNvCxnSpPr/>
          <p:nvPr/>
        </p:nvCxnSpPr>
        <p:spPr>
          <a:xfrm>
            <a:off x="8410574" y="4138623"/>
            <a:ext cx="1843087" cy="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ADDEA3C-101F-B99B-7EDD-2E885AFC8974}"/>
              </a:ext>
            </a:extLst>
          </p:cNvPr>
          <p:cNvCxnSpPr>
            <a:cxnSpLocks/>
          </p:cNvCxnSpPr>
          <p:nvPr/>
        </p:nvCxnSpPr>
        <p:spPr>
          <a:xfrm flipH="1">
            <a:off x="10253661" y="1766883"/>
            <a:ext cx="14301" cy="294323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20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8E2944-D17A-E527-D06B-C383C100E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911220"/>
            <a:ext cx="11515725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Logo, se o beta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desalavancado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da empresa (ou do setor) é igual a 0,45, teremos: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F2FCE7-4B1E-C17C-1D3E-F6588CF2C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1237" y="144665"/>
            <a:ext cx="10564837" cy="132299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b="1" dirty="0">
                <a:latin typeface="+mn-lt"/>
              </a:rPr>
              <a:t>Beta Alavancado x </a:t>
            </a:r>
            <a:r>
              <a:rPr lang="pt-BR" sz="4800" b="1" dirty="0" err="1">
                <a:latin typeface="+mn-lt"/>
              </a:rPr>
              <a:t>Desalavancado</a:t>
            </a:r>
            <a:r>
              <a:rPr lang="pt-BR" sz="4800" b="1" dirty="0">
                <a:latin typeface="+mn-lt"/>
              </a:rPr>
              <a:t>: Exemplo</a:t>
            </a:r>
          </a:p>
        </p:txBody>
      </p:sp>
      <p:graphicFrame>
        <p:nvGraphicFramePr>
          <p:cNvPr id="5" name="Object 6">
            <a:hlinkClick r:id="" action="ppaction://ole?verb=0"/>
            <a:extLst>
              <a:ext uri="{FF2B5EF4-FFF2-40B4-BE49-F238E27FC236}">
                <a16:creationId xmlns:a16="http://schemas.microsoft.com/office/drawing/2014/main" id="{D62E6182-CCEC-F9F6-F656-A4D995DA5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231428"/>
              </p:ext>
            </p:extLst>
          </p:nvPr>
        </p:nvGraphicFramePr>
        <p:xfrm>
          <a:off x="649287" y="1927226"/>
          <a:ext cx="7080251" cy="170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711000" progId="Equation.DSMT4">
                  <p:embed/>
                </p:oleObj>
              </mc:Choice>
              <mc:Fallback>
                <p:oleObj name="Equation" r:id="rId2" imgW="2705040" imgH="711000" progId="Equation.DSMT4">
                  <p:embed/>
                  <p:pic>
                    <p:nvPicPr>
                      <p:cNvPr id="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C09826D-7C1C-DDBF-B101-D74CE73A2DB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1927226"/>
                        <a:ext cx="7080251" cy="170179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39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E0B02-3F7D-397B-2F0B-D701F41C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397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Conceito de EBITDA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01F6C0-36B0-9D5D-AB0E-A4EEA688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54107"/>
            <a:ext cx="11615738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EBITDA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Earnings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Before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Taxes,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Depreciation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Amortization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é um indicador da capacidade de uma empresa gerar caixa por meio de sua atividade principal.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Portanto, trata-se de um indicador de desempenho operacional das empresas.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português o EBITDA corresponde ao LAJIDA (lucro antes dos juros, impostos, depreciação e amortização)</a:t>
            </a:r>
          </a:p>
        </p:txBody>
      </p:sp>
    </p:spTree>
    <p:extLst>
      <p:ext uri="{BB962C8B-B14F-4D97-AF65-F5344CB8AC3E}">
        <p14:creationId xmlns:p14="http://schemas.microsoft.com/office/powerpoint/2010/main" val="1798337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63F4B-19A9-B73F-EF10-321E682E3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193669"/>
            <a:ext cx="11944350" cy="1325563"/>
          </a:xfrm>
        </p:spPr>
        <p:txBody>
          <a:bodyPr/>
          <a:lstStyle/>
          <a:p>
            <a:pPr algn="ctr"/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Modelo Referência </a:t>
            </a: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ásico </a:t>
            </a: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 o Mercado </a:t>
            </a: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rasileiro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4D5473-62EC-D4B5-5B94-BA6A1C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69" y="811207"/>
            <a:ext cx="11620505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suprir a elevada volatilidade apresentada pelos diversos índices financeiros de mercado no Brasil, que impede uma definição mais confiável da tendência de comportamento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futuro, utiliza-se geralmente no modelo do CAPM o prêmio pelo risco de mercado verificado na economia dos Estados Unidos, mais estável e admitida como a de mais baixo risco, acrescida de uma medida do risco-país.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BB55B567-E61A-B7D1-A07D-ECB50EBCB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08438"/>
              </p:ext>
            </p:extLst>
          </p:nvPr>
        </p:nvGraphicFramePr>
        <p:xfrm>
          <a:off x="665419" y="3429000"/>
          <a:ext cx="6178291" cy="1067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279360" progId="Equation.DSMT4">
                  <p:embed/>
                </p:oleObj>
              </mc:Choice>
              <mc:Fallback>
                <p:oleObj name="Equation" r:id="rId2" imgW="1523880" imgH="27936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450A2C58-53F3-EDAA-A852-83980A51A0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19" y="3429000"/>
                        <a:ext cx="6178291" cy="106728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1369BE8D-E786-F769-477F-AB618E445002}"/>
              </a:ext>
            </a:extLst>
          </p:cNvPr>
          <p:cNvCxnSpPr>
            <a:cxnSpLocks/>
          </p:cNvCxnSpPr>
          <p:nvPr/>
        </p:nvCxnSpPr>
        <p:spPr>
          <a:xfrm>
            <a:off x="828666" y="4414832"/>
            <a:ext cx="0" cy="15716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92AE2F-35A3-CD38-8BD0-C43E3AC25F31}"/>
              </a:ext>
            </a:extLst>
          </p:cNvPr>
          <p:cNvSpPr txBox="1"/>
          <p:nvPr/>
        </p:nvSpPr>
        <p:spPr>
          <a:xfrm>
            <a:off x="800097" y="5986456"/>
            <a:ext cx="8966392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000" b="1" dirty="0"/>
              <a:t>Taxa de Retorno 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3000" b="1" dirty="0"/>
              <a:t>Medida do Custo do Capital Próprio</a:t>
            </a: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46634F55-4EDF-FB77-A82E-320A2CA0F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6066" y="442915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7E8DB187-694B-E611-F9EF-46D28CC31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642" y="4900647"/>
            <a:ext cx="4219428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pt-BR" sz="2600" b="1" dirty="0" err="1"/>
              <a:t>Risco</a:t>
            </a:r>
            <a:r>
              <a:rPr lang="en-US" altLang="pt-BR" sz="2600" b="1" dirty="0"/>
              <a:t>-País (C-bond , CDS , …)</a:t>
            </a: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E0D94D01-5E10-B44D-36FE-DE5228CAB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4869" y="4672395"/>
            <a:ext cx="0" cy="226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84041E77-DD42-792A-0588-968FB94F8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301" y="4906834"/>
            <a:ext cx="285781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pt-BR" sz="2400" b="1" dirty="0" err="1"/>
              <a:t>Prêmio</a:t>
            </a:r>
            <a:r>
              <a:rPr lang="en-US" altLang="pt-BR" sz="2400" b="1" dirty="0"/>
              <a:t> de </a:t>
            </a:r>
            <a:r>
              <a:rPr lang="en-US" altLang="pt-BR" sz="2400" b="1" dirty="0" err="1"/>
              <a:t>Risco</a:t>
            </a:r>
            <a:r>
              <a:rPr lang="en-US" altLang="pt-BR" sz="2400" b="1" dirty="0"/>
              <a:t>  do Mercado Americano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7F15A3D8-131C-D87E-DA86-69C30FE19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371" y="4867515"/>
            <a:ext cx="207480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pt-BR" sz="2400" b="1" dirty="0"/>
              <a:t>Taxa Livre de </a:t>
            </a:r>
            <a:r>
              <a:rPr lang="en-US" altLang="pt-BR" sz="2400" b="1" dirty="0" err="1"/>
              <a:t>Risco</a:t>
            </a:r>
            <a:r>
              <a:rPr lang="en-US" altLang="pt-BR" sz="2400" b="1" dirty="0"/>
              <a:t> - T-Bond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4C6DC109-E9F9-FB99-066B-F53F988C01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15975" y="441031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Chave Direita 14">
            <a:extLst>
              <a:ext uri="{FF2B5EF4-FFF2-40B4-BE49-F238E27FC236}">
                <a16:creationId xmlns:a16="http://schemas.microsoft.com/office/drawing/2014/main" id="{EE26FF33-7CBA-34AC-8712-2CB9FF5D6D3D}"/>
              </a:ext>
            </a:extLst>
          </p:cNvPr>
          <p:cNvSpPr/>
          <p:nvPr/>
        </p:nvSpPr>
        <p:spPr>
          <a:xfrm rot="5400000">
            <a:off x="4141547" y="3468452"/>
            <a:ext cx="389416" cy="22145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3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1F0B91-FCA8-9F53-5E5A-3739EDA5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682616"/>
            <a:ext cx="11572875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processo de privatização da Embratel ocorrido na segunda metade da década de 90, o negócio de telefonia de longa distância teve o custo de capital próprio, considerado na avaliação, determinado tendo como referência o mercado mais estável dos Estados Unidos, e considerando os seguintes valores: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Taxa Livre de Risco: taxa de remuneração do bônus do governo dos EUA de 10 anos de 5,75%;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Coeficiente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eta: média dos betas de empresas norte-americanas do setor de telecomunicações, no valor de 0,82;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Prêmio pelo Risco de Mercado: 7,40%;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Custo de Capital Próprio = 5,75% + 0,86(7,40%) = 12,11%;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Sendo 4,0% o 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C-Bond spread 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admitido na avaliação, chega-se ao custo de capital próprio de 16,11% a.a., ou seja: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12,11% + 4,00% = 16,11%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A9627E4-AB48-3247-6A0A-555263052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107941"/>
            <a:ext cx="11944350" cy="1325563"/>
          </a:xfrm>
        </p:spPr>
        <p:txBody>
          <a:bodyPr/>
          <a:lstStyle/>
          <a:p>
            <a:pPr algn="ctr"/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Modelo Referência </a:t>
            </a: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ásico </a:t>
            </a: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 o Mercado </a:t>
            </a:r>
            <a:r>
              <a:rPr lang="pt-BR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rasileiro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3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1939B1-583E-5B1E-7230-B4525EC8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3" y="1125533"/>
            <a:ext cx="11887200" cy="4351338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Suponha os seguintes indicadores de uma empresa: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 de Vendas = R$ 120.000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Despesas Operacionais = R$ 29.700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Gerais = R$ 12.500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Vendas = R$ 10.200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Depreciação = R$ 7.000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Despesas Financeiras = R$ 5.000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Juros = R$ 5.000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Provisão Para IR = R$ 4.300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Custo de Produção = R$ 65.000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(Custo das Mercadorias Vendidas = CMV)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FA63C1B-4942-8CB7-462C-8EAF20A31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397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Conceito de EBITDA</a:t>
            </a:r>
          </a:p>
        </p:txBody>
      </p:sp>
    </p:spTree>
    <p:extLst>
      <p:ext uri="{BB962C8B-B14F-4D97-AF65-F5344CB8AC3E}">
        <p14:creationId xmlns:p14="http://schemas.microsoft.com/office/powerpoint/2010/main" val="4974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ECB3E6-E868-27C7-64E8-222F51378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69" y="968363"/>
            <a:ext cx="1176338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Receita de Vendas R$ ........................R$ 120.000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(-) Custo de Produção (CMV) ............ R$   65.000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 Lucro Bruto ................................... R$   55.000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(-) Despesas Operacionais ................ R$   29.700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Gerais  R$ 12.500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Vendas  R$ 10.200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Depreciação R$ 7.000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 Operacional .......................R$   25.300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(-) Juros ..............................................R$     5.000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 Lucro Antes do IR  .................... ....R$   20.300 (Lucro Tributável)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(-) IR ...................................................R$    4.300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Lucro Líquido ................................ R$  16.000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4DC930D-A5A0-8FAF-68B1-D193A2E9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69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Conceito de EBITDA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0A372A12-19E2-F92F-1D54-9750AB3345E6}"/>
              </a:ext>
            </a:extLst>
          </p:cNvPr>
          <p:cNvCxnSpPr/>
          <p:nvPr/>
        </p:nvCxnSpPr>
        <p:spPr>
          <a:xfrm>
            <a:off x="642942" y="1985962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2837C10-676A-4EB0-7FF0-C1D5979138E0}"/>
              </a:ext>
            </a:extLst>
          </p:cNvPr>
          <p:cNvCxnSpPr/>
          <p:nvPr/>
        </p:nvCxnSpPr>
        <p:spPr>
          <a:xfrm>
            <a:off x="638176" y="2452688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ED35406-FC9E-69A9-37AD-8F6267381D21}"/>
              </a:ext>
            </a:extLst>
          </p:cNvPr>
          <p:cNvCxnSpPr/>
          <p:nvPr/>
        </p:nvCxnSpPr>
        <p:spPr>
          <a:xfrm>
            <a:off x="604834" y="4005272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65B92BC7-E939-7C70-2FA7-492223DAA645}"/>
              </a:ext>
            </a:extLst>
          </p:cNvPr>
          <p:cNvCxnSpPr/>
          <p:nvPr/>
        </p:nvCxnSpPr>
        <p:spPr>
          <a:xfrm>
            <a:off x="628645" y="4486292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725057C-B17B-5A37-40AC-0D665CEF5846}"/>
              </a:ext>
            </a:extLst>
          </p:cNvPr>
          <p:cNvCxnSpPr/>
          <p:nvPr/>
        </p:nvCxnSpPr>
        <p:spPr>
          <a:xfrm>
            <a:off x="595303" y="5038751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90C1DE59-4034-1679-BDAD-F77E4B3A3BF6}"/>
              </a:ext>
            </a:extLst>
          </p:cNvPr>
          <p:cNvCxnSpPr/>
          <p:nvPr/>
        </p:nvCxnSpPr>
        <p:spPr>
          <a:xfrm>
            <a:off x="633402" y="5534058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B8B305F-0971-108A-D325-2472E2082620}"/>
              </a:ext>
            </a:extLst>
          </p:cNvPr>
          <p:cNvCxnSpPr/>
          <p:nvPr/>
        </p:nvCxnSpPr>
        <p:spPr>
          <a:xfrm>
            <a:off x="628637" y="6086512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F7652A83-FAD6-46C5-DA5E-38BAC6BFF7F2}"/>
              </a:ext>
            </a:extLst>
          </p:cNvPr>
          <p:cNvCxnSpPr/>
          <p:nvPr/>
        </p:nvCxnSpPr>
        <p:spPr>
          <a:xfrm>
            <a:off x="638158" y="6538954"/>
            <a:ext cx="1135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18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56384-BB46-E77A-1820-369224D42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07" y="939793"/>
            <a:ext cx="1167765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Calculando o EBITDA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Lucro Líquido   +   Impostos   +   Juros   +   Depreciação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    16.000       +       4.300      +    5.000  +        7.000 =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32.300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64C5A07-BAB1-3A8A-4260-4275EA68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69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Conceito de EBITDA</a:t>
            </a:r>
          </a:p>
        </p:txBody>
      </p:sp>
    </p:spTree>
    <p:extLst>
      <p:ext uri="{BB962C8B-B14F-4D97-AF65-F5344CB8AC3E}">
        <p14:creationId xmlns:p14="http://schemas.microsoft.com/office/powerpoint/2010/main" val="19137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3E1D7-639D-0003-4CEF-38E53093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22224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Beta e o Risco Sistemático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F80F6-08C0-5231-BD31-FF165917F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057270"/>
            <a:ext cx="11572875" cy="489108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um </a:t>
            </a: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mercado perfeito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caracterizado pela ausência de impostos e outros custos de transações, onde haja perfeita simetria de informações e acesso irrestrito ao crédito e onde todos os agentes possuam expectativas racionais, não há motivos para existirem taxas diferenciadas de juros. </a:t>
            </a:r>
            <a:endParaRPr lang="pt-BR" sz="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Nestas condições, o melhor investimento é sempre o que oferece a </a:t>
            </a: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 taxa de retorno.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mundo real os </a:t>
            </a: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mercados não são perfeitos </a:t>
            </a:r>
            <a:r>
              <a:rPr lang="pt-BR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os agentes são </a:t>
            </a:r>
            <a:r>
              <a:rPr lang="pt-BR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avessos ao risco</a:t>
            </a:r>
            <a:r>
              <a:rPr lang="pt-BR" sz="2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Isto significa que cobram um prêmio para assumir um risco.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 ativo é muito arriscado quando seu retorno é muito volátil.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Questão:</a:t>
            </a: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qual seria o prêmio que faria com que o agente ficasse indiferente entre adquirir um ativo arriscado e um sem risco?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2297393-2635-36EC-5E92-E04DF1EE9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22224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Beta e o Risco Sistemático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E0EAB6-600B-FD27-5C35-79D318B60099}"/>
              </a:ext>
            </a:extLst>
          </p:cNvPr>
          <p:cNvSpPr txBox="1">
            <a:spLocks noChangeArrowheads="1"/>
          </p:cNvSpPr>
          <p:nvPr/>
        </p:nvSpPr>
        <p:spPr>
          <a:xfrm>
            <a:off x="257175" y="1876422"/>
            <a:ext cx="11687175" cy="1081087"/>
          </a:xfrm>
          <a:prstGeom prst="rect">
            <a:avLst/>
          </a:prstGeom>
          <a:noFill/>
          <a:ln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sz="3200" dirty="0"/>
              <a:t>Dado o valor de beta, é possível determinar a taxa de desconto adequada para o cálculo do VPL de um ativo.</a:t>
            </a:r>
          </a:p>
        </p:txBody>
      </p:sp>
      <p:graphicFrame>
        <p:nvGraphicFramePr>
          <p:cNvPr id="9" name="Object 6">
            <a:hlinkClick r:id="" action="ppaction://ole?verb=0"/>
            <a:extLst>
              <a:ext uri="{FF2B5EF4-FFF2-40B4-BE49-F238E27FC236}">
                <a16:creationId xmlns:a16="http://schemas.microsoft.com/office/drawing/2014/main" id="{18F5FBF6-21B1-CFF5-C311-A0277BB4F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00280"/>
              </p:ext>
            </p:extLst>
          </p:nvPr>
        </p:nvGraphicFramePr>
        <p:xfrm>
          <a:off x="600083" y="1084209"/>
          <a:ext cx="8086726" cy="70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241200" progId="Equation.DSMT4">
                  <p:embed/>
                </p:oleObj>
              </mc:Choice>
              <mc:Fallback>
                <p:oleObj name="Equation" r:id="rId2" imgW="2908080" imgH="241200" progId="Equation.DSMT4">
                  <p:embed/>
                  <p:pic>
                    <p:nvPicPr>
                      <p:cNvPr id="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5C9CCFB-1517-7521-537C-EF637E75F96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83" y="1084209"/>
                        <a:ext cx="8086726" cy="70173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75841E81-20EF-976F-C7EE-1EBE32FBF561}"/>
              </a:ext>
            </a:extLst>
          </p:cNvPr>
          <p:cNvSpPr txBox="1"/>
          <p:nvPr/>
        </p:nvSpPr>
        <p:spPr>
          <a:xfrm>
            <a:off x="257174" y="3053068"/>
            <a:ext cx="1168717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  <a:cs typeface="Arial" panose="020B0604020202020204" pitchFamily="34" charset="0"/>
              </a:rPr>
              <a:t>O  beta  mede quão  sensível  é  o retorno do ativo em relação às variações do mercado, medindo portanto o risco  não diversificável do ativo.</a:t>
            </a:r>
            <a:r>
              <a:rPr lang="pt-BR" sz="3000" dirty="0"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cs typeface="Arial" panose="020B0604020202020204" pitchFamily="34" charset="0"/>
              </a:rPr>
              <a:t>Quanto maior o beta do ativo maior é o seu risco não diversificável e, com isso, maior será sua taxa de desconto (retorno exigido por investir em tal ativo).</a:t>
            </a:r>
          </a:p>
        </p:txBody>
      </p:sp>
    </p:spTree>
    <p:extLst>
      <p:ext uri="{BB962C8B-B14F-4D97-AF65-F5344CB8AC3E}">
        <p14:creationId xmlns:p14="http://schemas.microsoft.com/office/powerpoint/2010/main" val="31255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450A2C58-53F3-EDAA-A852-83980A51A0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689943"/>
              </p:ext>
            </p:extLst>
          </p:nvPr>
        </p:nvGraphicFramePr>
        <p:xfrm>
          <a:off x="984250" y="4049715"/>
          <a:ext cx="99917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04960" imgH="253800" progId="Equation.DSMT4">
                  <p:embed/>
                </p:oleObj>
              </mc:Choice>
              <mc:Fallback>
                <p:oleObj name="Equation" r:id="rId2" imgW="3504960" imgH="2538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E04F3D4B-864D-F9C3-4DDD-4EA1481C08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049715"/>
                        <a:ext cx="9991725" cy="6635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>
            <a:extLst>
              <a:ext uri="{FF2B5EF4-FFF2-40B4-BE49-F238E27FC236}">
                <a16:creationId xmlns:a16="http://schemas.microsoft.com/office/drawing/2014/main" id="{093D8393-E070-2B67-E53E-69DE4FA8122E}"/>
              </a:ext>
            </a:extLst>
          </p:cNvPr>
          <p:cNvSpPr txBox="1">
            <a:spLocks noChangeArrowheads="1"/>
          </p:cNvSpPr>
          <p:nvPr/>
        </p:nvSpPr>
        <p:spPr>
          <a:xfrm>
            <a:off x="309562" y="661966"/>
            <a:ext cx="11572875" cy="3402526"/>
          </a:xfrm>
          <a:prstGeom prst="rect">
            <a:avLst/>
          </a:prstGeom>
          <a:noFill/>
          <a:ln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SzPct val="100000"/>
              <a:buFont typeface="Wingdings" panose="05000000000000000000" pitchFamily="2" charset="2"/>
              <a:buChar char="§"/>
            </a:pPr>
            <a:r>
              <a:rPr lang="pt-BR" altLang="pt-BR" sz="3600" b="1" dirty="0"/>
              <a:t>Suponha: </a:t>
            </a:r>
          </a:p>
          <a:p>
            <a:pPr lvl="1" algn="just">
              <a:buSzPct val="100000"/>
            </a:pPr>
            <a:r>
              <a:rPr lang="pt-BR" altLang="pt-BR" sz="3200" i="1" dirty="0" err="1"/>
              <a:t>r</a:t>
            </a:r>
            <a:r>
              <a:rPr lang="pt-BR" altLang="pt-BR" sz="3200" i="1" baseline="-25000" dirty="0" err="1"/>
              <a:t>m</a:t>
            </a:r>
            <a:r>
              <a:rPr lang="pt-BR" altLang="pt-BR" sz="3200" i="1" dirty="0"/>
              <a:t> = 10,5%</a:t>
            </a:r>
            <a:endParaRPr lang="pt-BR" altLang="pt-BR" sz="3200" dirty="0"/>
          </a:p>
          <a:p>
            <a:pPr lvl="1" algn="just">
              <a:buSzPct val="100000"/>
            </a:pPr>
            <a:r>
              <a:rPr lang="pt-BR" altLang="pt-BR" sz="3200" i="1" dirty="0" err="1"/>
              <a:t>r</a:t>
            </a:r>
            <a:r>
              <a:rPr lang="pt-BR" altLang="pt-BR" sz="3200" i="1" baseline="-25000" dirty="0" err="1"/>
              <a:t>f</a:t>
            </a:r>
            <a:r>
              <a:rPr lang="pt-BR" altLang="pt-BR" sz="3200" i="1" dirty="0"/>
              <a:t> = 4,5%</a:t>
            </a:r>
            <a:endParaRPr lang="pt-BR" altLang="pt-BR" sz="3200" dirty="0"/>
          </a:p>
          <a:p>
            <a:pPr lvl="2" algn="just">
              <a:buSzPct val="100000"/>
            </a:pPr>
            <a:r>
              <a:rPr lang="pt-BR" altLang="pt-BR" sz="3200" i="1" dirty="0" err="1"/>
              <a:t>r</a:t>
            </a:r>
            <a:r>
              <a:rPr lang="pt-BR" altLang="pt-BR" sz="3200" i="1" baseline="-25000" dirty="0" err="1"/>
              <a:t>m</a:t>
            </a:r>
            <a:r>
              <a:rPr lang="pt-BR" altLang="pt-BR" sz="3200" i="1" dirty="0"/>
              <a:t> - </a:t>
            </a:r>
            <a:r>
              <a:rPr lang="pt-BR" altLang="pt-BR" sz="3200" i="1" dirty="0" err="1"/>
              <a:t>r</a:t>
            </a:r>
            <a:r>
              <a:rPr lang="pt-BR" altLang="pt-BR" sz="3200" i="1" baseline="-25000" dirty="0" err="1"/>
              <a:t>f</a:t>
            </a:r>
            <a:r>
              <a:rPr lang="pt-BR" altLang="pt-BR" sz="3200" i="1" dirty="0"/>
              <a:t> = 6%</a:t>
            </a:r>
          </a:p>
          <a:p>
            <a:pPr lvl="1" algn="just">
              <a:buSzPct val="100000"/>
            </a:pPr>
            <a:r>
              <a:rPr lang="pt-BR" altLang="pt-BR" sz="3200" i="1" dirty="0">
                <a:latin typeface="Symbol" panose="05050102010706020507" pitchFamily="18" charset="2"/>
              </a:rPr>
              <a:t>b </a:t>
            </a:r>
            <a:r>
              <a:rPr lang="pt-BR" altLang="pt-BR" sz="3200" i="1" dirty="0"/>
              <a:t>= 1,25</a:t>
            </a:r>
          </a:p>
          <a:p>
            <a:pPr marL="1828800" lvl="4" indent="0" algn="just">
              <a:buSzPct val="100000"/>
              <a:buNone/>
            </a:pPr>
            <a:r>
              <a:rPr lang="pt-BR" altLang="pt-BR" sz="3000" b="1" i="1" dirty="0"/>
              <a:t>Prêmio Ajustado Pelo Risco = 7,5%</a:t>
            </a:r>
            <a:endParaRPr lang="pt-BR" altLang="pt-BR" sz="3000" b="1" dirty="0"/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808E1B6F-AB6B-E7D1-9C96-FC45C63FD19E}"/>
              </a:ext>
            </a:extLst>
          </p:cNvPr>
          <p:cNvCxnSpPr>
            <a:cxnSpLocks/>
          </p:cNvCxnSpPr>
          <p:nvPr/>
        </p:nvCxnSpPr>
        <p:spPr>
          <a:xfrm>
            <a:off x="1114422" y="4600576"/>
            <a:ext cx="0" cy="15716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EF182BA8-5910-E78E-6A25-DB3426AD8F55}"/>
              </a:ext>
            </a:extLst>
          </p:cNvPr>
          <p:cNvSpPr txBox="1"/>
          <p:nvPr/>
        </p:nvSpPr>
        <p:spPr>
          <a:xfrm>
            <a:off x="1085853" y="6172200"/>
            <a:ext cx="8966392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000" b="1" dirty="0"/>
              <a:t>Taxa de Retorno 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3000" b="1" dirty="0"/>
              <a:t>Medida do Custo do Capital Próprio</a:t>
            </a: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C6149A97-7287-4904-EADA-34257F365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32174" y="461489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8483ACB5-C1D3-67CA-E86A-98D38A149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562" y="5072099"/>
            <a:ext cx="4219428" cy="892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pt-BR" sz="2600" b="1" dirty="0" err="1"/>
              <a:t>Prêmio</a:t>
            </a:r>
            <a:r>
              <a:rPr lang="en-US" altLang="pt-BR" sz="2600" b="1" dirty="0"/>
              <a:t> de </a:t>
            </a:r>
            <a:r>
              <a:rPr lang="en-US" altLang="pt-BR" sz="2600" b="1" dirty="0" err="1"/>
              <a:t>Risco</a:t>
            </a:r>
            <a:r>
              <a:rPr lang="en-US" altLang="pt-BR" sz="2600" b="1" dirty="0"/>
              <a:t> do Mercado </a:t>
            </a:r>
            <a:r>
              <a:rPr lang="en-US" altLang="pt-BR" sz="2600" b="1" dirty="0" err="1"/>
              <a:t>Ajustado</a:t>
            </a:r>
            <a:r>
              <a:rPr lang="en-US" altLang="pt-BR" sz="2600" b="1" dirty="0"/>
              <a:t>  </a:t>
            </a:r>
            <a:r>
              <a:rPr lang="en-US" altLang="pt-BR" sz="2600" b="1" dirty="0" err="1"/>
              <a:t>Pelo</a:t>
            </a:r>
            <a:r>
              <a:rPr lang="en-US" altLang="pt-BR" sz="2600" b="1" dirty="0"/>
              <a:t>  Beta  do </a:t>
            </a:r>
            <a:r>
              <a:rPr lang="en-US" altLang="pt-BR" sz="2600" b="1" dirty="0" err="1"/>
              <a:t>Ativo</a:t>
            </a:r>
            <a:endParaRPr lang="en-US" altLang="pt-BR" sz="2600" b="1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AD5E18F7-8910-961D-3AF0-DD623464870D}"/>
              </a:ext>
            </a:extLst>
          </p:cNvPr>
          <p:cNvSpPr/>
          <p:nvPr/>
        </p:nvSpPr>
        <p:spPr>
          <a:xfrm>
            <a:off x="10029617" y="3942870"/>
            <a:ext cx="882086" cy="827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E9089B9-1924-70C5-AC1B-707443D03BEE}"/>
              </a:ext>
            </a:extLst>
          </p:cNvPr>
          <p:cNvSpPr txBox="1"/>
          <p:nvPr/>
        </p:nvSpPr>
        <p:spPr>
          <a:xfrm>
            <a:off x="9380510" y="3224969"/>
            <a:ext cx="2419642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C00000"/>
                </a:solidFill>
              </a:rPr>
              <a:t>Taxa de Retorno</a:t>
            </a:r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88B6DDB3-4E49-FF21-2322-BD011D9A6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3536" y="4900999"/>
            <a:ext cx="0" cy="226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09BE4F5A-FD70-B7BB-FBA2-C9CBCE1B5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534" y="5121155"/>
            <a:ext cx="2286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pt-BR" sz="2400" b="1" dirty="0" err="1"/>
              <a:t>Prêmio</a:t>
            </a:r>
            <a:r>
              <a:rPr lang="en-US" altLang="pt-BR" sz="2400" b="1" dirty="0"/>
              <a:t> de </a:t>
            </a:r>
            <a:r>
              <a:rPr lang="en-US" altLang="pt-BR" sz="2400" b="1" dirty="0" err="1"/>
              <a:t>Risco</a:t>
            </a:r>
            <a:r>
              <a:rPr lang="en-US" altLang="pt-BR" sz="2400" b="1" dirty="0"/>
              <a:t>  do Mercado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6FD73179-E8B3-066A-1498-0C9B46B40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703" y="5081832"/>
            <a:ext cx="149441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pt-BR" sz="2400" b="1" dirty="0"/>
              <a:t>Taxa Livre de </a:t>
            </a:r>
            <a:r>
              <a:rPr lang="en-US" altLang="pt-BR" sz="2400" b="1" dirty="0" err="1"/>
              <a:t>Risco</a:t>
            </a:r>
            <a:endParaRPr lang="en-US" altLang="pt-BR" sz="2400" b="1" dirty="0"/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CD11E644-0576-B8AE-FF4A-DA3157EEBE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8866" y="462463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Chave Direita 15">
            <a:extLst>
              <a:ext uri="{FF2B5EF4-FFF2-40B4-BE49-F238E27FC236}">
                <a16:creationId xmlns:a16="http://schemas.microsoft.com/office/drawing/2014/main" id="{B993CB63-BBD5-EA68-9A91-5668CE7229F0}"/>
              </a:ext>
            </a:extLst>
          </p:cNvPr>
          <p:cNvSpPr/>
          <p:nvPr/>
        </p:nvSpPr>
        <p:spPr>
          <a:xfrm rot="5400000">
            <a:off x="4894567" y="3715562"/>
            <a:ext cx="348746" cy="21654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59348C04-DE64-94C4-CA9F-1BDD1841314E}"/>
              </a:ext>
            </a:extLst>
          </p:cNvPr>
          <p:cNvCxnSpPr/>
          <p:nvPr/>
        </p:nvCxnSpPr>
        <p:spPr>
          <a:xfrm flipV="1">
            <a:off x="10487020" y="3712295"/>
            <a:ext cx="0" cy="2374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">
            <a:extLst>
              <a:ext uri="{FF2B5EF4-FFF2-40B4-BE49-F238E27FC236}">
                <a16:creationId xmlns:a16="http://schemas.microsoft.com/office/drawing/2014/main" id="{DB7E6D7C-E4F5-B428-4C12-BFBA814C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22224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Beta e o Risco Sistemático</a:t>
            </a:r>
          </a:p>
        </p:txBody>
      </p:sp>
      <p:sp>
        <p:nvSpPr>
          <p:cNvPr id="19" name="Chave Direita 18">
            <a:extLst>
              <a:ext uri="{FF2B5EF4-FFF2-40B4-BE49-F238E27FC236}">
                <a16:creationId xmlns:a16="http://schemas.microsoft.com/office/drawing/2014/main" id="{D7482838-7527-0AD0-FBFA-B15BD25E6FF6}"/>
              </a:ext>
            </a:extLst>
          </p:cNvPr>
          <p:cNvSpPr/>
          <p:nvPr/>
        </p:nvSpPr>
        <p:spPr>
          <a:xfrm rot="5400000" flipH="1">
            <a:off x="4462137" y="2086894"/>
            <a:ext cx="663573" cy="368236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5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7D3AE-10A8-235C-E579-5D5140D41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7" y="1125529"/>
            <a:ext cx="11658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Quando o β é igual a zero, ou seja, quando a rentabilidade de um investimento não varia com o mercado, este investimento é considerado como sendo livre de risco.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Quando o β é igual a 1, o risco da empresa é igual ao risco do mercado.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em um determinado ano a rentabilidade do mercado acima da taxa livre de risco for 6%, a rentabilidade esperada da empresa acima da taxa livre de risco será 7,5% (1,25 x 5%).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Quanto maior for o β, maior será o risco sistemático da empresa e, consequentemente, maior será a remuneração exigida pelo acionista.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07E1E36-BB8E-FA45-D2DB-B8FFF790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22224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Beta e o Risco Sistemático</a:t>
            </a:r>
          </a:p>
        </p:txBody>
      </p:sp>
    </p:spTree>
    <p:extLst>
      <p:ext uri="{BB962C8B-B14F-4D97-AF65-F5344CB8AC3E}">
        <p14:creationId xmlns:p14="http://schemas.microsoft.com/office/powerpoint/2010/main" val="22516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9326</TotalTime>
  <Words>1730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Symbol</vt:lpstr>
      <vt:lpstr>Wingdings</vt:lpstr>
      <vt:lpstr>Tema do Office</vt:lpstr>
      <vt:lpstr>Equation</vt:lpstr>
      <vt:lpstr>MathType 6.0 Equation</vt:lpstr>
      <vt:lpstr>Apresentação do PowerPoint</vt:lpstr>
      <vt:lpstr>O Conceito de EBITDA</vt:lpstr>
      <vt:lpstr>O Conceito de EBITDA</vt:lpstr>
      <vt:lpstr>O Conceito de EBITDA</vt:lpstr>
      <vt:lpstr>O Conceito de EBITDA</vt:lpstr>
      <vt:lpstr>Beta e o Risco Sistemático</vt:lpstr>
      <vt:lpstr>Beta e o Risco Sistemático</vt:lpstr>
      <vt:lpstr>Beta e o Risco Sistemático</vt:lpstr>
      <vt:lpstr>Beta e o Risco Sistemático</vt:lpstr>
      <vt:lpstr>Fatores Determinantes do Beta</vt:lpstr>
      <vt:lpstr>Fatores Determinantes do Beta</vt:lpstr>
      <vt:lpstr>Fatores Determinantes do Beta</vt:lpstr>
      <vt:lpstr>Fatores Determinantes do Beta</vt:lpstr>
      <vt:lpstr>Beta Alavancado x Desalavancado</vt:lpstr>
      <vt:lpstr>Beta Alavancado x Desalavancado</vt:lpstr>
      <vt:lpstr>Beta Alavancado x Desalavancado: Exemplo</vt:lpstr>
      <vt:lpstr>Beta Alavancado x Desalavancado: Exemplo</vt:lpstr>
      <vt:lpstr>Beta Alavancado x Desalavancado: Exemplo</vt:lpstr>
      <vt:lpstr>Beta Alavancado x Desalavancado: Exemplo</vt:lpstr>
      <vt:lpstr>Modelo Referência Básico Para o Mercado Brasileiro  </vt:lpstr>
      <vt:lpstr>Modelo Referência Básico Para o Mercado Brasileiro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</dc:title>
  <dc:creator>ac</dc:creator>
  <cp:lastModifiedBy>Antonio Carlos Assumpção</cp:lastModifiedBy>
  <cp:revision>824</cp:revision>
  <dcterms:created xsi:type="dcterms:W3CDTF">2014-04-03T23:35:31Z</dcterms:created>
  <dcterms:modified xsi:type="dcterms:W3CDTF">2023-04-12T02:20:05Z</dcterms:modified>
</cp:coreProperties>
</file>