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notesMasterIdLst>
    <p:notesMasterId r:id="rId10"/>
  </p:notesMasterIdLst>
  <p:sldIdLst>
    <p:sldId id="256" r:id="rId2"/>
    <p:sldId id="909" r:id="rId3"/>
    <p:sldId id="886" r:id="rId4"/>
    <p:sldId id="910" r:id="rId5"/>
    <p:sldId id="911" r:id="rId6"/>
    <p:sldId id="912" r:id="rId7"/>
    <p:sldId id="913" r:id="rId8"/>
    <p:sldId id="914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8C00"/>
    <a:srgbClr val="FFCCFF"/>
    <a:srgbClr val="FF9900"/>
    <a:srgbClr val="DEA900"/>
    <a:srgbClr val="FAB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06" autoAdjust="0"/>
    <p:restoredTop sz="93358" autoAdjust="0"/>
  </p:normalViewPr>
  <p:slideViewPr>
    <p:cSldViewPr snapToGrid="0">
      <p:cViewPr varScale="1">
        <p:scale>
          <a:sx n="67" d="100"/>
          <a:sy n="67" d="100"/>
        </p:scale>
        <p:origin x="107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1ACA41-3158-41B2-AF4A-E457545446FE}" type="datetimeFigureOut">
              <a:rPr lang="pt-BR" smtClean="0"/>
              <a:t>24/07/2022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E3308-D344-45FB-9024-8DB61DBB1B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176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298CD5-6C1E-4009-B41F-6DF62E31D3BE}" type="datetimeFigureOut">
              <a:rPr lang="en-US" smtClean="0"/>
              <a:pPr/>
              <a:t>7/24/2022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880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298CD5-6C1E-4009-B41F-6DF62E31D3BE}" type="datetimeFigureOut">
              <a:rPr lang="en-US" smtClean="0"/>
              <a:pPr/>
              <a:t>7/24/2022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767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298CD5-6C1E-4009-B41F-6DF62E31D3BE}" type="datetimeFigureOut">
              <a:rPr lang="en-US" smtClean="0"/>
              <a:pPr/>
              <a:t>7/24/2022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205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298CD5-6C1E-4009-B41F-6DF62E31D3BE}" type="datetimeFigureOut">
              <a:rPr lang="en-US" smtClean="0"/>
              <a:pPr/>
              <a:t>7/24/2022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786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A61015F-7CC6-4D0A-9D87-873EA4C304CC}" type="datetimeFigureOut">
              <a:rPr lang="en-US" smtClean="0"/>
              <a:t>7/24/2022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857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C6A301-0538-44EC-B09D-202E1042A48B}" type="datetimeFigureOut">
              <a:rPr lang="en-US" smtClean="0"/>
              <a:t>7/24/2022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717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89574A-8875-45EF-8EA2-3CAA0F7ABC4C}" type="datetimeFigureOut">
              <a:rPr lang="en-US" smtClean="0"/>
              <a:t>7/24/2022</a:t>
            </a:fld>
            <a:endParaRPr lang="en-US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8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298CD5-6C1E-4009-B41F-6DF62E31D3BE}" type="datetimeFigureOut">
              <a:rPr lang="en-US" smtClean="0"/>
              <a:pPr/>
              <a:t>7/24/2022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897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E91E96-98B0-4413-9547-46F3504108EF}" type="datetimeFigureOut">
              <a:rPr lang="en-US" smtClean="0"/>
              <a:t>7/24/2022</a:t>
            </a:fld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773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C68B11-C5A8-448C-8CE9-B1A273C79CFC}" type="datetimeFigureOut">
              <a:rPr lang="en-US" smtClean="0"/>
              <a:t>7/24/2022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109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616CA0-919D-4A49-9C8A-62FDFB3A5183}" type="datetimeFigureOut">
              <a:rPr lang="en-US" smtClean="0"/>
              <a:t>7/24/2022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7E5644-1E61-4311-A31E-84CB9C7AA8A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787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id="{A931FB9F-D894-9453-0890-3B66AA10C753}"/>
              </a:ext>
            </a:extLst>
          </p:cNvPr>
          <p:cNvSpPr/>
          <p:nvPr userDrawn="1"/>
        </p:nvSpPr>
        <p:spPr>
          <a:xfrm>
            <a:off x="0" y="-4356"/>
            <a:ext cx="12198628" cy="16111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805E1064-C5B2-601B-6276-E0E3451F11EC}"/>
              </a:ext>
            </a:extLst>
          </p:cNvPr>
          <p:cNvSpPr/>
          <p:nvPr userDrawn="1"/>
        </p:nvSpPr>
        <p:spPr>
          <a:xfrm>
            <a:off x="-4356" y="6770929"/>
            <a:ext cx="12198628" cy="11319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369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3.wmf"/><Relationship Id="rId7" Type="http://schemas.openxmlformats.org/officeDocument/2006/relationships/image" Target="../media/image5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9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2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image" Target="../media/image13.wmf"/><Relationship Id="rId7" Type="http://schemas.openxmlformats.org/officeDocument/2006/relationships/image" Target="../media/image15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1E21907A-1751-15BE-CC2C-FC6D3A699CD7}"/>
              </a:ext>
            </a:extLst>
          </p:cNvPr>
          <p:cNvSpPr/>
          <p:nvPr/>
        </p:nvSpPr>
        <p:spPr>
          <a:xfrm>
            <a:off x="79515" y="496955"/>
            <a:ext cx="11940210" cy="1861931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4A53D484-C0A5-F0A6-05DA-D32742CF03C6}"/>
              </a:ext>
            </a:extLst>
          </p:cNvPr>
          <p:cNvSpPr/>
          <p:nvPr/>
        </p:nvSpPr>
        <p:spPr>
          <a:xfrm>
            <a:off x="952614" y="4118488"/>
            <a:ext cx="10142105" cy="72656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383F1CB8-D3D9-1A46-CA28-50EB8EE25989}"/>
              </a:ext>
            </a:extLst>
          </p:cNvPr>
          <p:cNvSpPr/>
          <p:nvPr/>
        </p:nvSpPr>
        <p:spPr>
          <a:xfrm>
            <a:off x="622852" y="2743198"/>
            <a:ext cx="10813771" cy="1232223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ACE79F77-F274-111A-BD44-0BE57B838FAA}"/>
              </a:ext>
            </a:extLst>
          </p:cNvPr>
          <p:cNvSpPr txBox="1">
            <a:spLocks/>
          </p:cNvSpPr>
          <p:nvPr/>
        </p:nvSpPr>
        <p:spPr bwMode="auto">
          <a:xfrm>
            <a:off x="7106286" y="1801416"/>
            <a:ext cx="4372390" cy="745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sz="2800" dirty="0">
              <a:solidFill>
                <a:srgbClr val="FFFFFF"/>
              </a:solidFill>
              <a:latin typeface="Arial Narrow" charset="0"/>
              <a:cs typeface="Arial Narrow" charset="0"/>
            </a:endParaRPr>
          </a:p>
        </p:txBody>
      </p:sp>
      <p:sp>
        <p:nvSpPr>
          <p:cNvPr id="11" name="CaixaDeTexto 15">
            <a:extLst>
              <a:ext uri="{FF2B5EF4-FFF2-40B4-BE49-F238E27FC236}">
                <a16:creationId xmlns:a16="http://schemas.microsoft.com/office/drawing/2014/main" id="{3F2EBD86-F58C-1D94-743B-C337F4A30B84}"/>
              </a:ext>
            </a:extLst>
          </p:cNvPr>
          <p:cNvSpPr txBox="1"/>
          <p:nvPr/>
        </p:nvSpPr>
        <p:spPr>
          <a:xfrm>
            <a:off x="6325305" y="6177207"/>
            <a:ext cx="51928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pt-BR" sz="28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Prof.: Antonio Carlos Assumpção</a:t>
            </a:r>
          </a:p>
        </p:txBody>
      </p:sp>
      <p:pic>
        <p:nvPicPr>
          <p:cNvPr id="12" name="Picture 2" descr="O que mais cai na UERJ - Vestibular UERJ - EducaBras">
            <a:extLst>
              <a:ext uri="{FF2B5EF4-FFF2-40B4-BE49-F238E27FC236}">
                <a16:creationId xmlns:a16="http://schemas.microsoft.com/office/drawing/2014/main" id="{4E7236E3-67A4-77D2-DDE1-CAA9B43A12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76" y="529257"/>
            <a:ext cx="1749287" cy="1749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m 12" descr="Uma imagem contendo brinquedo, lego&#10;&#10;Descrição gerada automaticamente">
            <a:extLst>
              <a:ext uri="{FF2B5EF4-FFF2-40B4-BE49-F238E27FC236}">
                <a16:creationId xmlns:a16="http://schemas.microsoft.com/office/drawing/2014/main" id="{6FC3B480-1CC8-4A02-1C9D-C7515B7B23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377" y="2900774"/>
            <a:ext cx="971550" cy="923925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796022B0-D03E-C3FF-8FA6-CAD4824E9F1B}"/>
              </a:ext>
            </a:extLst>
          </p:cNvPr>
          <p:cNvSpPr txBox="1"/>
          <p:nvPr/>
        </p:nvSpPr>
        <p:spPr>
          <a:xfrm>
            <a:off x="1726927" y="3047998"/>
            <a:ext cx="104803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dirty="0">
                <a:solidFill>
                  <a:srgbClr val="002060"/>
                </a:solidFill>
              </a:rPr>
              <a:t>Faculdade de Ciências Econômicas 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3C91B9AE-42F9-19ED-5E90-F4B5E19EFC65}"/>
              </a:ext>
            </a:extLst>
          </p:cNvPr>
          <p:cNvSpPr txBox="1"/>
          <p:nvPr/>
        </p:nvSpPr>
        <p:spPr>
          <a:xfrm>
            <a:off x="1892574" y="1027038"/>
            <a:ext cx="102199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2060"/>
                </a:solidFill>
              </a:rPr>
              <a:t>Universidade Estadual do Rio de Janeiro 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D8BFFD46-BD8B-012E-37AC-65A9F7ECE4DB}"/>
              </a:ext>
            </a:extLst>
          </p:cNvPr>
          <p:cNvSpPr txBox="1"/>
          <p:nvPr/>
        </p:nvSpPr>
        <p:spPr>
          <a:xfrm>
            <a:off x="939285" y="4111686"/>
            <a:ext cx="100695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rgbClr val="002060"/>
                </a:solidFill>
              </a:rPr>
              <a:t>Disciplina: Economia de Empresas – Exercício 1 </a:t>
            </a:r>
          </a:p>
        </p:txBody>
      </p:sp>
      <p:sp>
        <p:nvSpPr>
          <p:cNvPr id="17" name="Text Box 20">
            <a:extLst>
              <a:ext uri="{FF2B5EF4-FFF2-40B4-BE49-F238E27FC236}">
                <a16:creationId xmlns:a16="http://schemas.microsoft.com/office/drawing/2014/main" id="{DF2B7873-3146-1351-1F53-1FBEE1F1B2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5998" y="5399721"/>
            <a:ext cx="6055232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700" b="1" i="1" dirty="0">
                <a:solidFill>
                  <a:srgbClr val="002060"/>
                </a:solidFill>
              </a:rPr>
              <a:t>Prof.: Antonio Carlos Assumpção</a:t>
            </a:r>
          </a:p>
          <a:p>
            <a:pPr algn="ctr">
              <a:defRPr/>
            </a:pPr>
            <a:r>
              <a:rPr lang="en-US" sz="2700" b="1" i="1" dirty="0" err="1">
                <a:solidFill>
                  <a:srgbClr val="002060"/>
                </a:solidFill>
              </a:rPr>
              <a:t>Doutor</a:t>
            </a:r>
            <a:r>
              <a:rPr lang="en-US" sz="2700" b="1" i="1" dirty="0">
                <a:solidFill>
                  <a:srgbClr val="002060"/>
                </a:solidFill>
              </a:rPr>
              <a:t> </a:t>
            </a:r>
            <a:r>
              <a:rPr lang="en-US" sz="2700" b="1" i="1" dirty="0" err="1">
                <a:solidFill>
                  <a:srgbClr val="002060"/>
                </a:solidFill>
              </a:rPr>
              <a:t>em</a:t>
            </a:r>
            <a:r>
              <a:rPr lang="en-US" sz="2700" b="1" i="1" dirty="0">
                <a:solidFill>
                  <a:srgbClr val="002060"/>
                </a:solidFill>
              </a:rPr>
              <a:t> Economia – UFF</a:t>
            </a:r>
          </a:p>
          <a:p>
            <a:pPr algn="ctr">
              <a:defRPr/>
            </a:pPr>
            <a:r>
              <a:rPr lang="en-US" sz="2700" b="1" i="1" dirty="0">
                <a:solidFill>
                  <a:srgbClr val="002060"/>
                </a:solidFill>
              </a:rPr>
              <a:t>Site: acjassumpcao.com</a:t>
            </a:r>
            <a:endParaRPr lang="pt-BR" sz="27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100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16EC57BB-3ECA-CCC6-7EF5-2CC6A6E78951}"/>
              </a:ext>
            </a:extLst>
          </p:cNvPr>
          <p:cNvSpPr txBox="1">
            <a:spLocks/>
          </p:cNvSpPr>
          <p:nvPr/>
        </p:nvSpPr>
        <p:spPr>
          <a:xfrm>
            <a:off x="214316" y="592131"/>
            <a:ext cx="11787184" cy="162242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pt-BR" sz="1200" dirty="0"/>
          </a:p>
          <a:p>
            <a:pPr algn="just"/>
            <a:r>
              <a:rPr lang="pt-BR" sz="3200" dirty="0"/>
              <a:t>A Big </a:t>
            </a:r>
            <a:r>
              <a:rPr lang="pt-BR" sz="3200" dirty="0" err="1"/>
              <a:t>Oil</a:t>
            </a:r>
            <a:r>
              <a:rPr lang="pt-BR" sz="3200" dirty="0"/>
              <a:t> produz petróleo do tipo </a:t>
            </a:r>
            <a:r>
              <a:rPr lang="pt-BR" sz="3200" dirty="0" err="1"/>
              <a:t>brent</a:t>
            </a:r>
            <a:r>
              <a:rPr lang="pt-BR" sz="3200" dirty="0"/>
              <a:t> no mar do norte e pretende realizar um novo investimento, adquirindo uma nova plataforma de petróleo. Um detalhado estudo indica que:</a:t>
            </a:r>
          </a:p>
          <a:p>
            <a:pPr lvl="1" algn="just"/>
            <a:r>
              <a:rPr lang="pt-BR" sz="3000" dirty="0"/>
              <a:t>o investimento inicial envolve custos no valor de US$ 2 milhões;</a:t>
            </a:r>
          </a:p>
          <a:p>
            <a:pPr lvl="1" algn="just"/>
            <a:r>
              <a:rPr lang="pt-BR" sz="3000" dirty="0"/>
              <a:t>a depreciação, utilizando o método linear, considera 20 anos de vida útil do projeto, com valor residual estimado igual a zero; </a:t>
            </a:r>
          </a:p>
          <a:p>
            <a:pPr lvl="1" algn="just"/>
            <a:r>
              <a:rPr lang="pt-BR" sz="3000" dirty="0"/>
              <a:t>as vendas incrementais foram estimadas em US$ 600.000 por ano, com um acréscimo nos custos operacionais de US$ 400.000;</a:t>
            </a:r>
          </a:p>
          <a:p>
            <a:pPr lvl="1" algn="just"/>
            <a:r>
              <a:rPr lang="pt-BR" sz="3000" dirty="0"/>
              <a:t>a alíquota corporativa é igual a 35%.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50A00AFB-82B5-289F-397E-491D1F7B5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163" y="236538"/>
            <a:ext cx="11915775" cy="706440"/>
          </a:xfrm>
        </p:spPr>
        <p:txBody>
          <a:bodyPr/>
          <a:lstStyle/>
          <a:p>
            <a:pPr algn="ctr"/>
            <a:r>
              <a:rPr lang="pt-BR" sz="3600" b="1" dirty="0">
                <a:latin typeface="+mn-lt"/>
              </a:rPr>
              <a:t>VPL da Big </a:t>
            </a:r>
            <a:r>
              <a:rPr lang="pt-BR" sz="3600" b="1" dirty="0" err="1">
                <a:latin typeface="+mn-lt"/>
              </a:rPr>
              <a:t>Oil</a:t>
            </a:r>
            <a:endParaRPr lang="pt-BR" sz="3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38402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237AD9D9-B3AC-8183-FCCD-3FAA650D9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625" y="943744"/>
            <a:ext cx="11791585" cy="4351338"/>
          </a:xfrm>
        </p:spPr>
        <p:txBody>
          <a:bodyPr>
            <a:noAutofit/>
          </a:bodyPr>
          <a:lstStyle/>
          <a:p>
            <a:pPr algn="just"/>
            <a:r>
              <a:rPr lang="pt-BR" sz="3200" dirty="0"/>
              <a:t>Para o cálculo da taxa de desconto, a Big </a:t>
            </a:r>
            <a:r>
              <a:rPr lang="pt-BR" sz="3200" dirty="0" err="1"/>
              <a:t>Oil</a:t>
            </a:r>
            <a:r>
              <a:rPr lang="pt-BR" sz="3200" dirty="0"/>
              <a:t> considerou: </a:t>
            </a:r>
          </a:p>
          <a:p>
            <a:pPr lvl="1" algn="just"/>
            <a:r>
              <a:rPr lang="pt-BR" sz="3000" dirty="0"/>
              <a:t>o capital de terceiros possui valor de mercado de US$486.000; </a:t>
            </a:r>
          </a:p>
          <a:p>
            <a:pPr lvl="1" algn="just"/>
            <a:r>
              <a:rPr lang="pt-BR" sz="3000" dirty="0"/>
              <a:t>as ações ordinárias possuem um valor de mercado de US$1.514.000 milhões; </a:t>
            </a:r>
          </a:p>
          <a:p>
            <a:pPr lvl="1" algn="just"/>
            <a:r>
              <a:rPr lang="pt-BR" sz="3000" dirty="0"/>
              <a:t>a empresa paga 9% de juros por novas dívidas, via emissão de debêntures; </a:t>
            </a:r>
          </a:p>
          <a:p>
            <a:pPr lvl="1" algn="just"/>
            <a:r>
              <a:rPr lang="pt-BR" sz="3000" dirty="0"/>
              <a:t>o beta da big </a:t>
            </a:r>
            <a:r>
              <a:rPr lang="pt-BR" sz="3000" dirty="0" err="1"/>
              <a:t>Oil</a:t>
            </a:r>
            <a:r>
              <a:rPr lang="pt-BR" sz="3000" dirty="0"/>
              <a:t> é 0,85; </a:t>
            </a:r>
          </a:p>
          <a:p>
            <a:pPr lvl="1" algn="just"/>
            <a:r>
              <a:rPr lang="pt-BR" sz="3000" dirty="0"/>
              <a:t>o prêmio de risco esperado de mercado é 9%;</a:t>
            </a:r>
          </a:p>
          <a:p>
            <a:pPr lvl="1" algn="just"/>
            <a:r>
              <a:rPr lang="pt-BR" sz="3000" dirty="0"/>
              <a:t>a taxa de juros livre de risco é igual a 6%. </a:t>
            </a: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8111FFE3-1F50-8C79-5F3B-01129F02CC7B}"/>
              </a:ext>
            </a:extLst>
          </p:cNvPr>
          <p:cNvSpPr txBox="1">
            <a:spLocks/>
          </p:cNvSpPr>
          <p:nvPr/>
        </p:nvSpPr>
        <p:spPr>
          <a:xfrm>
            <a:off x="279006" y="3962465"/>
            <a:ext cx="11648049" cy="15107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pt-BR" sz="3200" dirty="0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87A79121-6AD8-D6A6-28D4-58A164A38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163" y="236538"/>
            <a:ext cx="11915775" cy="706440"/>
          </a:xfrm>
        </p:spPr>
        <p:txBody>
          <a:bodyPr/>
          <a:lstStyle/>
          <a:p>
            <a:pPr algn="ctr"/>
            <a:r>
              <a:rPr lang="pt-BR" sz="3600" b="1" dirty="0">
                <a:latin typeface="+mn-lt"/>
              </a:rPr>
              <a:t>VPL da Big </a:t>
            </a:r>
            <a:r>
              <a:rPr lang="pt-BR" sz="3600" b="1" dirty="0" err="1">
                <a:latin typeface="+mn-lt"/>
              </a:rPr>
              <a:t>Oil</a:t>
            </a:r>
            <a:endParaRPr lang="pt-BR" sz="3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7160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FE93C07-9A76-7D00-40AB-8A276AB8E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037" y="382581"/>
            <a:ext cx="11615737" cy="4351338"/>
          </a:xfrm>
        </p:spPr>
        <p:txBody>
          <a:bodyPr/>
          <a:lstStyle/>
          <a:p>
            <a:pPr marL="514350" indent="-514350" algn="just">
              <a:buFont typeface="+mj-lt"/>
              <a:buAutoNum type="arabicParenR"/>
            </a:pPr>
            <a:r>
              <a:rPr lang="pt-BR" sz="3200" dirty="0"/>
              <a:t>O projeto deve ser implementado?</a:t>
            </a:r>
          </a:p>
          <a:p>
            <a:pPr lvl="1" algn="just"/>
            <a:r>
              <a:rPr lang="pt-BR" sz="3200" dirty="0"/>
              <a:t>Calcule o VPL e a TIR utilizando o </a:t>
            </a:r>
            <a:r>
              <a:rPr lang="pt-BR" sz="3200" dirty="0" err="1"/>
              <a:t>excel</a:t>
            </a:r>
            <a:r>
              <a:rPr lang="pt-BR" sz="3200" dirty="0"/>
              <a:t> e justifique sua resposta.</a:t>
            </a:r>
          </a:p>
          <a:p>
            <a:pPr lvl="1" algn="just"/>
            <a:endParaRPr lang="pt-BR" sz="1200" dirty="0"/>
          </a:p>
          <a:p>
            <a:pPr marL="514350" indent="-514350" algn="just">
              <a:buFont typeface="+mj-lt"/>
              <a:buAutoNum type="arabicParenR"/>
            </a:pPr>
            <a:r>
              <a:rPr lang="pt-BR" sz="3200" dirty="0"/>
              <a:t>Qual o </a:t>
            </a:r>
            <a:r>
              <a:rPr lang="pt-BR" sz="3200" dirty="0" err="1"/>
              <a:t>payback</a:t>
            </a:r>
            <a:r>
              <a:rPr lang="pt-BR" sz="3200" dirty="0"/>
              <a:t> descontado do projeto? Qual a sua importância?</a:t>
            </a:r>
          </a:p>
          <a:p>
            <a:pPr marL="514350" indent="-514350" algn="just">
              <a:buFont typeface="+mj-lt"/>
              <a:buAutoNum type="arabicParenR"/>
            </a:pPr>
            <a:endParaRPr lang="pt-BR" sz="2000" dirty="0"/>
          </a:p>
          <a:p>
            <a:pPr algn="just"/>
            <a:r>
              <a:rPr lang="pt-BR" sz="3200" dirty="0"/>
              <a:t>Para calcular o FCL do projeto a Big </a:t>
            </a:r>
            <a:r>
              <a:rPr lang="pt-BR" sz="3200" dirty="0" err="1"/>
              <a:t>Oil</a:t>
            </a:r>
            <a:r>
              <a:rPr lang="pt-BR" sz="3200" dirty="0"/>
              <a:t> teve que estimar os custos operacionais do projeto e o acréscimo de receita, que depende do acréscimo nas vendas e do preço. Notem a importância dos nossos próximos passos para melhorar o resultado do VPL:</a:t>
            </a:r>
          </a:p>
          <a:p>
            <a:pPr lvl="1" algn="just"/>
            <a:r>
              <a:rPr lang="pt-BR" sz="3000" dirty="0"/>
              <a:t>custos de produção.</a:t>
            </a:r>
          </a:p>
          <a:p>
            <a:pPr lvl="1" algn="just"/>
            <a:r>
              <a:rPr lang="pt-BR" sz="3000" dirty="0"/>
              <a:t>determinação do preço (claro, nesse caso específico, a firma é tomadora de preço; trata-se de uma commodity).</a:t>
            </a:r>
          </a:p>
          <a:p>
            <a:pPr marL="514350" indent="-514350" algn="just">
              <a:buFont typeface="+mj-lt"/>
              <a:buAutoNum type="arabicParenR"/>
            </a:pPr>
            <a:endParaRPr lang="pt-BR" sz="3000" dirty="0"/>
          </a:p>
          <a:p>
            <a:pPr algn="just"/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052946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175FF4E5-73F1-FAAF-7D2A-45232FA79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739" y="-103215"/>
            <a:ext cx="11744325" cy="3203580"/>
          </a:xfrm>
        </p:spPr>
        <p:txBody>
          <a:bodyPr/>
          <a:lstStyle/>
          <a:p>
            <a:pPr algn="just"/>
            <a:endParaRPr lang="pt-BR" sz="1200" dirty="0"/>
          </a:p>
          <a:p>
            <a:pPr algn="just"/>
            <a:r>
              <a:rPr lang="pt-BR" sz="3000" dirty="0"/>
              <a:t>Fluxos de Caixa Líquidos Incrementais (</a:t>
            </a:r>
            <a:r>
              <a:rPr lang="pt-BR" sz="3000" dirty="0" err="1"/>
              <a:t>FCLs</a:t>
            </a:r>
            <a:r>
              <a:rPr lang="pt-BR" sz="3000" dirty="0"/>
              <a:t>)</a:t>
            </a:r>
          </a:p>
        </p:txBody>
      </p:sp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DAAA282A-D578-A916-255D-DB11196AC0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8966549"/>
              </p:ext>
            </p:extLst>
          </p:nvPr>
        </p:nvGraphicFramePr>
        <p:xfrm>
          <a:off x="557205" y="796913"/>
          <a:ext cx="3257549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91880" imgH="177480" progId="Equation.DSMT4">
                  <p:embed/>
                </p:oleObj>
              </mc:Choice>
              <mc:Fallback>
                <p:oleObj name="Equation" r:id="rId2" imgW="1091880" imgH="177480" progId="Equation.DSMT4">
                  <p:embed/>
                  <p:pic>
                    <p:nvPicPr>
                      <p:cNvPr id="6" name="Objeto 5">
                        <a:extLst>
                          <a:ext uri="{FF2B5EF4-FFF2-40B4-BE49-F238E27FC236}">
                            <a16:creationId xmlns:a16="http://schemas.microsoft.com/office/drawing/2014/main" id="{1955D72F-C69D-F0F8-D5A6-E5231F9EEB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57205" y="796913"/>
                        <a:ext cx="3257549" cy="520700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60FF85DA-3FAF-63AA-D887-694E4E8665A6}"/>
              </a:ext>
            </a:extLst>
          </p:cNvPr>
          <p:cNvSpPr txBox="1">
            <a:spLocks/>
          </p:cNvSpPr>
          <p:nvPr/>
        </p:nvSpPr>
        <p:spPr>
          <a:xfrm>
            <a:off x="209551" y="1206486"/>
            <a:ext cx="11720513" cy="162242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pt-BR" sz="1200" dirty="0"/>
          </a:p>
          <a:p>
            <a:pPr algn="just"/>
            <a:r>
              <a:rPr lang="pt-BR" dirty="0"/>
              <a:t>A variação no Lucro Líquido é igual a diferença no Lucro Líquido Antes do Imposto de Renda (</a:t>
            </a:r>
            <a:r>
              <a:rPr lang="pt-BR" dirty="0">
                <a:latin typeface="Symbol" panose="05050102010706020507" pitchFamily="18" charset="2"/>
              </a:rPr>
              <a:t>D</a:t>
            </a:r>
            <a:r>
              <a:rPr lang="pt-BR" dirty="0"/>
              <a:t>LAIR) vezes (1–T), onde T é a alíquota de imposto corporativo.</a:t>
            </a:r>
          </a:p>
        </p:txBody>
      </p:sp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017EAC2F-7D6C-8A50-38F2-B5CCF0762C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0063091"/>
              </p:ext>
            </p:extLst>
          </p:nvPr>
        </p:nvGraphicFramePr>
        <p:xfrm>
          <a:off x="550854" y="2781286"/>
          <a:ext cx="3733508" cy="6835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95280" imgH="253800" progId="Equation.DSMT4">
                  <p:embed/>
                </p:oleObj>
              </mc:Choice>
              <mc:Fallback>
                <p:oleObj name="Equation" r:id="rId4" imgW="1295280" imgH="253800" progId="Equation.DSMT4">
                  <p:embed/>
                  <p:pic>
                    <p:nvPicPr>
                      <p:cNvPr id="8" name="Objeto 7">
                        <a:extLst>
                          <a:ext uri="{FF2B5EF4-FFF2-40B4-BE49-F238E27FC236}">
                            <a16:creationId xmlns:a16="http://schemas.microsoft.com/office/drawing/2014/main" id="{17017E62-27CD-45BB-AD2E-926C9DCA8B2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0854" y="2781286"/>
                        <a:ext cx="3733508" cy="683567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1452A264-B77C-E46C-6D1C-4DA5B3423BFE}"/>
              </a:ext>
            </a:extLst>
          </p:cNvPr>
          <p:cNvSpPr txBox="1"/>
          <p:nvPr/>
        </p:nvSpPr>
        <p:spPr>
          <a:xfrm>
            <a:off x="4000492" y="742932"/>
            <a:ext cx="52770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00" b="1" dirty="0"/>
              <a:t>(I)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94BA2607-0C99-1E63-9192-90793F9A60B2}"/>
              </a:ext>
            </a:extLst>
          </p:cNvPr>
          <p:cNvSpPr txBox="1"/>
          <p:nvPr/>
        </p:nvSpPr>
        <p:spPr>
          <a:xfrm>
            <a:off x="4224336" y="2824140"/>
            <a:ext cx="66029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dirty="0"/>
              <a:t>(II)</a:t>
            </a:r>
          </a:p>
        </p:txBody>
      </p:sp>
      <p:sp>
        <p:nvSpPr>
          <p:cNvPr id="10" name="Espaço Reservado para Conteúdo 2">
            <a:extLst>
              <a:ext uri="{FF2B5EF4-FFF2-40B4-BE49-F238E27FC236}">
                <a16:creationId xmlns:a16="http://schemas.microsoft.com/office/drawing/2014/main" id="{52CDC94E-E04C-4D4A-2F82-376CB2512C43}"/>
              </a:ext>
            </a:extLst>
          </p:cNvPr>
          <p:cNvSpPr txBox="1">
            <a:spLocks/>
          </p:cNvSpPr>
          <p:nvPr/>
        </p:nvSpPr>
        <p:spPr>
          <a:xfrm>
            <a:off x="195263" y="3321021"/>
            <a:ext cx="11744325" cy="162242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pt-BR" sz="1200" dirty="0"/>
          </a:p>
          <a:p>
            <a:pPr algn="just"/>
            <a:r>
              <a:rPr lang="pt-BR" sz="3000" dirty="0"/>
              <a:t>O </a:t>
            </a:r>
            <a:r>
              <a:rPr lang="pt-BR" sz="3000" dirty="0">
                <a:latin typeface="Symbol" panose="05050102010706020507" pitchFamily="18" charset="2"/>
              </a:rPr>
              <a:t>D</a:t>
            </a:r>
            <a:r>
              <a:rPr lang="pt-BR" sz="3000" dirty="0"/>
              <a:t>LAIR é a diferença receitas (</a:t>
            </a:r>
            <a:r>
              <a:rPr lang="pt-BR" sz="3000" dirty="0">
                <a:latin typeface="Symbol" panose="05050102010706020507" pitchFamily="18" charset="2"/>
              </a:rPr>
              <a:t>D</a:t>
            </a:r>
            <a:r>
              <a:rPr lang="pt-BR" sz="3000" dirty="0"/>
              <a:t>R) menos a diferença nos custos operacionais (</a:t>
            </a:r>
            <a:r>
              <a:rPr lang="pt-BR" sz="3000" dirty="0">
                <a:latin typeface="Symbol" panose="05050102010706020507" pitchFamily="18" charset="2"/>
              </a:rPr>
              <a:t>D</a:t>
            </a:r>
            <a:r>
              <a:rPr lang="pt-BR" sz="3000" dirty="0"/>
              <a:t>C) e na depreciação (</a:t>
            </a:r>
            <a:r>
              <a:rPr lang="pt-BR" sz="3000" dirty="0">
                <a:latin typeface="Symbol" panose="05050102010706020507" pitchFamily="18" charset="2"/>
              </a:rPr>
              <a:t>D</a:t>
            </a:r>
            <a:r>
              <a:rPr lang="pt-BR" sz="3000" dirty="0"/>
              <a:t>D). </a:t>
            </a:r>
          </a:p>
        </p:txBody>
      </p:sp>
      <p:graphicFrame>
        <p:nvGraphicFramePr>
          <p:cNvPr id="11" name="Objeto 10">
            <a:extLst>
              <a:ext uri="{FF2B5EF4-FFF2-40B4-BE49-F238E27FC236}">
                <a16:creationId xmlns:a16="http://schemas.microsoft.com/office/drawing/2014/main" id="{A7A32259-7B6D-2A0E-0CE5-57A629FED6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5515760"/>
              </p:ext>
            </p:extLst>
          </p:nvPr>
        </p:nvGraphicFramePr>
        <p:xfrm>
          <a:off x="574669" y="4618030"/>
          <a:ext cx="4368801" cy="510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85720" imgH="177480" progId="Equation.DSMT4">
                  <p:embed/>
                </p:oleObj>
              </mc:Choice>
              <mc:Fallback>
                <p:oleObj name="Equation" r:id="rId6" imgW="1485720" imgH="177480" progId="Equation.DSMT4">
                  <p:embed/>
                  <p:pic>
                    <p:nvPicPr>
                      <p:cNvPr id="5" name="Objeto 4">
                        <a:extLst>
                          <a:ext uri="{FF2B5EF4-FFF2-40B4-BE49-F238E27FC236}">
                            <a16:creationId xmlns:a16="http://schemas.microsoft.com/office/drawing/2014/main" id="{94B4FE7D-B436-621B-250E-20C2801AF29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74669" y="4618030"/>
                        <a:ext cx="4368801" cy="510683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AE032155-D3C2-53A6-BDB7-E7210019901D}"/>
              </a:ext>
            </a:extLst>
          </p:cNvPr>
          <p:cNvSpPr txBox="1"/>
          <p:nvPr/>
        </p:nvSpPr>
        <p:spPr>
          <a:xfrm>
            <a:off x="5124457" y="4552925"/>
            <a:ext cx="73289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00" b="1" dirty="0"/>
              <a:t>(III)</a:t>
            </a:r>
          </a:p>
        </p:txBody>
      </p:sp>
      <p:sp>
        <p:nvSpPr>
          <p:cNvPr id="13" name="Espaço Reservado para Conteúdo 2">
            <a:extLst>
              <a:ext uri="{FF2B5EF4-FFF2-40B4-BE49-F238E27FC236}">
                <a16:creationId xmlns:a16="http://schemas.microsoft.com/office/drawing/2014/main" id="{48ABB3BF-127E-FC48-59ED-0125E64A2D46}"/>
              </a:ext>
            </a:extLst>
          </p:cNvPr>
          <p:cNvSpPr txBox="1">
            <a:spLocks/>
          </p:cNvSpPr>
          <p:nvPr/>
        </p:nvSpPr>
        <p:spPr>
          <a:xfrm>
            <a:off x="204786" y="5002188"/>
            <a:ext cx="11149005" cy="162242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pt-BR" sz="1200" dirty="0"/>
          </a:p>
          <a:p>
            <a:pPr algn="just"/>
            <a:r>
              <a:rPr lang="pt-BR" sz="3000" dirty="0"/>
              <a:t>Substituindo (III) em (II), temos:</a:t>
            </a:r>
          </a:p>
        </p:txBody>
      </p:sp>
      <p:graphicFrame>
        <p:nvGraphicFramePr>
          <p:cNvPr id="14" name="Objeto 13">
            <a:extLst>
              <a:ext uri="{FF2B5EF4-FFF2-40B4-BE49-F238E27FC236}">
                <a16:creationId xmlns:a16="http://schemas.microsoft.com/office/drawing/2014/main" id="{7BD5FD72-25EE-AE31-665C-6B5D83ACE4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7000725"/>
              </p:ext>
            </p:extLst>
          </p:nvPr>
        </p:nvGraphicFramePr>
        <p:xfrm>
          <a:off x="546093" y="5845120"/>
          <a:ext cx="5135563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866600" imgH="253800" progId="Equation.DSMT4">
                  <p:embed/>
                </p:oleObj>
              </mc:Choice>
              <mc:Fallback>
                <p:oleObj name="Equation" r:id="rId8" imgW="1866600" imgH="253800" progId="Equation.DSMT4">
                  <p:embed/>
                  <p:pic>
                    <p:nvPicPr>
                      <p:cNvPr id="10" name="Objeto 9">
                        <a:extLst>
                          <a:ext uri="{FF2B5EF4-FFF2-40B4-BE49-F238E27FC236}">
                            <a16:creationId xmlns:a16="http://schemas.microsoft.com/office/drawing/2014/main" id="{D56B071C-B780-103D-C542-49608E5F256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46093" y="5845120"/>
                        <a:ext cx="5135563" cy="682625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aixaDeTexto 14">
            <a:extLst>
              <a:ext uri="{FF2B5EF4-FFF2-40B4-BE49-F238E27FC236}">
                <a16:creationId xmlns:a16="http://schemas.microsoft.com/office/drawing/2014/main" id="{D1440F90-8DDC-B5B4-3E24-FFFCFB6A6BD5}"/>
              </a:ext>
            </a:extLst>
          </p:cNvPr>
          <p:cNvSpPr txBox="1"/>
          <p:nvPr/>
        </p:nvSpPr>
        <p:spPr>
          <a:xfrm>
            <a:off x="5876937" y="5862619"/>
            <a:ext cx="75533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00" b="1" dirty="0"/>
              <a:t>(IV)</a:t>
            </a:r>
          </a:p>
        </p:txBody>
      </p:sp>
    </p:spTree>
    <p:extLst>
      <p:ext uri="{BB962C8B-B14F-4D97-AF65-F5344CB8AC3E}">
        <p14:creationId xmlns:p14="http://schemas.microsoft.com/office/powerpoint/2010/main" val="481492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2" grpId="0"/>
      <p:bldP spid="13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6C911997-B0AE-BF99-B68D-98B767B59D26}"/>
              </a:ext>
            </a:extLst>
          </p:cNvPr>
          <p:cNvSpPr txBox="1">
            <a:spLocks/>
          </p:cNvSpPr>
          <p:nvPr/>
        </p:nvSpPr>
        <p:spPr>
          <a:xfrm>
            <a:off x="200020" y="-3199"/>
            <a:ext cx="11149005" cy="162242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pt-BR" sz="1200" dirty="0"/>
          </a:p>
          <a:p>
            <a:pPr algn="just"/>
            <a:r>
              <a:rPr lang="pt-BR" sz="3000" dirty="0"/>
              <a:t>Finalmente, substituindo (IV) em (I), temos:</a:t>
            </a:r>
          </a:p>
        </p:txBody>
      </p:sp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6EB12E52-1920-1D40-E245-E5014E3CD5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4249876"/>
              </p:ext>
            </p:extLst>
          </p:nvPr>
        </p:nvGraphicFramePr>
        <p:xfrm>
          <a:off x="560381" y="884190"/>
          <a:ext cx="6627813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22280" imgH="253800" progId="Equation.DSMT4">
                  <p:embed/>
                </p:oleObj>
              </mc:Choice>
              <mc:Fallback>
                <p:oleObj name="Equation" r:id="rId2" imgW="2222280" imgH="253800" progId="Equation.DSMT4">
                  <p:embed/>
                  <p:pic>
                    <p:nvPicPr>
                      <p:cNvPr id="17" name="Objeto 16">
                        <a:extLst>
                          <a:ext uri="{FF2B5EF4-FFF2-40B4-BE49-F238E27FC236}">
                            <a16:creationId xmlns:a16="http://schemas.microsoft.com/office/drawing/2014/main" id="{CE7D9A86-A21F-FC05-CC42-A9C39FD463E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60381" y="884190"/>
                        <a:ext cx="6627813" cy="742950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43252B34-58CA-AD9C-EB1A-AAE3126203ED}"/>
              </a:ext>
            </a:extLst>
          </p:cNvPr>
          <p:cNvSpPr txBox="1"/>
          <p:nvPr/>
        </p:nvSpPr>
        <p:spPr>
          <a:xfrm>
            <a:off x="7343800" y="928671"/>
            <a:ext cx="65274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00" b="1" dirty="0"/>
              <a:t>(V)</a:t>
            </a: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2B1AB2EC-456C-598B-F1F0-6A32804D8C04}"/>
              </a:ext>
            </a:extLst>
          </p:cNvPr>
          <p:cNvSpPr txBox="1">
            <a:spLocks/>
          </p:cNvSpPr>
          <p:nvPr/>
        </p:nvSpPr>
        <p:spPr>
          <a:xfrm>
            <a:off x="223841" y="1506538"/>
            <a:ext cx="11968159" cy="162242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pt-BR" dirty="0"/>
          </a:p>
          <a:p>
            <a:pPr algn="just"/>
            <a:r>
              <a:rPr lang="pt-BR" b="1" dirty="0"/>
              <a:t>Logo, temos...</a:t>
            </a:r>
          </a:p>
          <a:p>
            <a:pPr algn="just"/>
            <a:r>
              <a:rPr lang="pt-BR" dirty="0"/>
              <a:t>Depreciação ao Ano: US$2.000.000/20 = US$ 100.000.</a:t>
            </a:r>
          </a:p>
          <a:p>
            <a:pPr algn="just"/>
            <a:r>
              <a:rPr lang="pt-BR" dirty="0"/>
              <a:t>Vendas Incrementais Menos Custos: US$ 600.000 – US$ 400.000 = US$200.000</a:t>
            </a:r>
          </a:p>
          <a:p>
            <a:pPr algn="just"/>
            <a:r>
              <a:rPr lang="pt-BR" dirty="0"/>
              <a:t>A alíquota corporativa é igual a 35%.</a:t>
            </a:r>
          </a:p>
        </p:txBody>
      </p:sp>
      <p:sp>
        <p:nvSpPr>
          <p:cNvPr id="9" name="Espaço Reservado para Conteúdo 2">
            <a:extLst>
              <a:ext uri="{FF2B5EF4-FFF2-40B4-BE49-F238E27FC236}">
                <a16:creationId xmlns:a16="http://schemas.microsoft.com/office/drawing/2014/main" id="{10FE3418-E846-ED61-88A0-B529C5A358DE}"/>
              </a:ext>
            </a:extLst>
          </p:cNvPr>
          <p:cNvSpPr txBox="1">
            <a:spLocks/>
          </p:cNvSpPr>
          <p:nvPr/>
        </p:nvSpPr>
        <p:spPr>
          <a:xfrm>
            <a:off x="-371478" y="4754565"/>
            <a:ext cx="11749082" cy="162242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pt-BR" sz="1200" dirty="0"/>
          </a:p>
        </p:txBody>
      </p:sp>
      <p:graphicFrame>
        <p:nvGraphicFramePr>
          <p:cNvPr id="10" name="Objeto 9">
            <a:extLst>
              <a:ext uri="{FF2B5EF4-FFF2-40B4-BE49-F238E27FC236}">
                <a16:creationId xmlns:a16="http://schemas.microsoft.com/office/drawing/2014/main" id="{43728497-976E-99DE-6160-B0F93CE57F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1859838"/>
              </p:ext>
            </p:extLst>
          </p:nvPr>
        </p:nvGraphicFramePr>
        <p:xfrm>
          <a:off x="334961" y="4140202"/>
          <a:ext cx="11637964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622760" imgH="253800" progId="Equation.DSMT4">
                  <p:embed/>
                </p:oleObj>
              </mc:Choice>
              <mc:Fallback>
                <p:oleObj name="Equation" r:id="rId4" imgW="4622760" imgH="253800" progId="Equation.DSMT4">
                  <p:embed/>
                  <p:pic>
                    <p:nvPicPr>
                      <p:cNvPr id="8" name="Objeto 7">
                        <a:extLst>
                          <a:ext uri="{FF2B5EF4-FFF2-40B4-BE49-F238E27FC236}">
                            <a16:creationId xmlns:a16="http://schemas.microsoft.com/office/drawing/2014/main" id="{4818C875-EF29-49E1-53F2-BB246FA20CB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4961" y="4140202"/>
                        <a:ext cx="11637964" cy="641350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to 10">
            <a:extLst>
              <a:ext uri="{FF2B5EF4-FFF2-40B4-BE49-F238E27FC236}">
                <a16:creationId xmlns:a16="http://schemas.microsoft.com/office/drawing/2014/main" id="{2ECBB5A6-0DD5-88EA-36AA-4625278A16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5597527"/>
              </p:ext>
            </p:extLst>
          </p:nvPr>
        </p:nvGraphicFramePr>
        <p:xfrm>
          <a:off x="334961" y="5043628"/>
          <a:ext cx="3451227" cy="4893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44520" imgH="177480" progId="Equation.DSMT4">
                  <p:embed/>
                </p:oleObj>
              </mc:Choice>
              <mc:Fallback>
                <p:oleObj name="Equation" r:id="rId6" imgW="1244520" imgH="177480" progId="Equation.DSMT4">
                  <p:embed/>
                  <p:pic>
                    <p:nvPicPr>
                      <p:cNvPr id="9" name="Objeto 8">
                        <a:extLst>
                          <a:ext uri="{FF2B5EF4-FFF2-40B4-BE49-F238E27FC236}">
                            <a16:creationId xmlns:a16="http://schemas.microsoft.com/office/drawing/2014/main" id="{62023855-6EFB-CF8E-EF80-66B93C8AFC6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34961" y="5043628"/>
                        <a:ext cx="3451227" cy="489327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606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CF619EAF-1CE8-F0A9-2F9D-954C1DCBF6F8}"/>
              </a:ext>
            </a:extLst>
          </p:cNvPr>
          <p:cNvSpPr txBox="1">
            <a:spLocks/>
          </p:cNvSpPr>
          <p:nvPr/>
        </p:nvSpPr>
        <p:spPr>
          <a:xfrm>
            <a:off x="138326" y="357630"/>
            <a:ext cx="11648049" cy="15107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3200" b="1" dirty="0"/>
              <a:t>Custo do Capital de Terceiros</a:t>
            </a:r>
            <a:endParaRPr lang="pt-BR" sz="3200" dirty="0"/>
          </a:p>
        </p:txBody>
      </p:sp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E91DAEA6-5F9C-1268-BCFC-232108BDEA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1258901"/>
              </p:ext>
            </p:extLst>
          </p:nvPr>
        </p:nvGraphicFramePr>
        <p:xfrm>
          <a:off x="476247" y="873125"/>
          <a:ext cx="8035925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174840" imgH="253800" progId="Equation.DSMT4">
                  <p:embed/>
                </p:oleObj>
              </mc:Choice>
              <mc:Fallback>
                <p:oleObj name="Equation" r:id="rId2" imgW="3174840" imgH="253800" progId="Equation.DSMT4">
                  <p:embed/>
                  <p:pic>
                    <p:nvPicPr>
                      <p:cNvPr id="5" name="Objeto 4">
                        <a:extLst>
                          <a:ext uri="{FF2B5EF4-FFF2-40B4-BE49-F238E27FC236}">
                            <a16:creationId xmlns:a16="http://schemas.microsoft.com/office/drawing/2014/main" id="{16815D06-55A5-A45D-F8D1-99A0476F4A0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76247" y="873125"/>
                        <a:ext cx="8035925" cy="68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54BAC418-32D9-9640-2CD3-42FB8C6AB3B5}"/>
              </a:ext>
            </a:extLst>
          </p:cNvPr>
          <p:cNvSpPr txBox="1">
            <a:spLocks/>
          </p:cNvSpPr>
          <p:nvPr/>
        </p:nvSpPr>
        <p:spPr>
          <a:xfrm>
            <a:off x="150049" y="1749089"/>
            <a:ext cx="11648049" cy="15107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3200" b="1" dirty="0"/>
              <a:t>Custo do Capital Próprio</a:t>
            </a:r>
            <a:endParaRPr lang="pt-BR" sz="3200" dirty="0"/>
          </a:p>
        </p:txBody>
      </p:sp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B773C8D0-8D14-7459-8910-DA9D5AE7CA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9803699"/>
              </p:ext>
            </p:extLst>
          </p:nvPr>
        </p:nvGraphicFramePr>
        <p:xfrm>
          <a:off x="500053" y="2289169"/>
          <a:ext cx="434022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14320" imgH="279360" progId="Equation.DSMT4">
                  <p:embed/>
                </p:oleObj>
              </mc:Choice>
              <mc:Fallback>
                <p:oleObj name="Equation" r:id="rId4" imgW="1714320" imgH="279360" progId="Equation.DSMT4">
                  <p:embed/>
                  <p:pic>
                    <p:nvPicPr>
                      <p:cNvPr id="7" name="Objeto 6">
                        <a:extLst>
                          <a:ext uri="{FF2B5EF4-FFF2-40B4-BE49-F238E27FC236}">
                            <a16:creationId xmlns:a16="http://schemas.microsoft.com/office/drawing/2014/main" id="{61576A50-59BA-323E-BFBC-5BC6AC1CE83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0053" y="2289169"/>
                        <a:ext cx="4340225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>
            <a:extLst>
              <a:ext uri="{FF2B5EF4-FFF2-40B4-BE49-F238E27FC236}">
                <a16:creationId xmlns:a16="http://schemas.microsoft.com/office/drawing/2014/main" id="{0FAE91B5-160F-2652-A079-5D14FE92AA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3058998"/>
              </p:ext>
            </p:extLst>
          </p:nvPr>
        </p:nvGraphicFramePr>
        <p:xfrm>
          <a:off x="517527" y="3089277"/>
          <a:ext cx="5913438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336760" imgH="253800" progId="Equation.DSMT4">
                  <p:embed/>
                </p:oleObj>
              </mc:Choice>
              <mc:Fallback>
                <p:oleObj name="Equation" r:id="rId6" imgW="2336760" imgH="253800" progId="Equation.DSMT4">
                  <p:embed/>
                  <p:pic>
                    <p:nvPicPr>
                      <p:cNvPr id="8" name="Objeto 7">
                        <a:extLst>
                          <a:ext uri="{FF2B5EF4-FFF2-40B4-BE49-F238E27FC236}">
                            <a16:creationId xmlns:a16="http://schemas.microsoft.com/office/drawing/2014/main" id="{08D927B8-472A-3A59-7EC4-5108C31F675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17527" y="3089277"/>
                        <a:ext cx="5913438" cy="687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tângulo 8">
            <a:extLst>
              <a:ext uri="{FF2B5EF4-FFF2-40B4-BE49-F238E27FC236}">
                <a16:creationId xmlns:a16="http://schemas.microsoft.com/office/drawing/2014/main" id="{45B88778-FD55-A005-132F-1076ECC168BF}"/>
              </a:ext>
            </a:extLst>
          </p:cNvPr>
          <p:cNvSpPr/>
          <p:nvPr/>
        </p:nvSpPr>
        <p:spPr>
          <a:xfrm>
            <a:off x="150048" y="4060714"/>
            <a:ext cx="120419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b="1" dirty="0"/>
              <a:t>Proporções de Capital Próprio e de Terceiros Utilizadas </a:t>
            </a:r>
            <a:endParaRPr lang="pt-BR" sz="3200" dirty="0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7F2B4B35-2E2A-2A3E-1C93-6A5263C2805E}"/>
              </a:ext>
            </a:extLst>
          </p:cNvPr>
          <p:cNvSpPr/>
          <p:nvPr/>
        </p:nvSpPr>
        <p:spPr>
          <a:xfrm>
            <a:off x="302449" y="4691199"/>
            <a:ext cx="1161332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BR" sz="3200" dirty="0"/>
              <a:t>As proporções de capital próprio e de terceiros são calculadas a partir de seus valores de mercado: 75,7% e 24,3%.</a:t>
            </a:r>
          </a:p>
        </p:txBody>
      </p:sp>
    </p:spTree>
    <p:extLst>
      <p:ext uri="{BB962C8B-B14F-4D97-AF65-F5344CB8AC3E}">
        <p14:creationId xmlns:p14="http://schemas.microsoft.com/office/powerpoint/2010/main" val="129464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F412A7F-4C47-50D7-988A-29B97C929E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4772490"/>
              </p:ext>
            </p:extLst>
          </p:nvPr>
        </p:nvGraphicFramePr>
        <p:xfrm>
          <a:off x="558800" y="838200"/>
          <a:ext cx="7521575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162240" imgH="507960" progId="Equation.DSMT4">
                  <p:embed/>
                </p:oleObj>
              </mc:Choice>
              <mc:Fallback>
                <p:oleObj name="Equation" r:id="rId2" imgW="3162240" imgH="507960" progId="Equation.DSMT4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ADBC8EBB-FA9B-7D7C-BB9D-00D39244C16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58800" y="838200"/>
                        <a:ext cx="7521575" cy="1289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23F41140-B027-1138-6A99-53E641776D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4515043"/>
              </p:ext>
            </p:extLst>
          </p:nvPr>
        </p:nvGraphicFramePr>
        <p:xfrm>
          <a:off x="8643939" y="1533527"/>
          <a:ext cx="2905125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79280" imgH="203040" progId="Equation.DSMT4">
                  <p:embed/>
                </p:oleObj>
              </mc:Choice>
              <mc:Fallback>
                <p:oleObj name="Equation" r:id="rId4" imgW="1079280" imgH="203040" progId="Equation.DSMT4">
                  <p:embed/>
                  <p:pic>
                    <p:nvPicPr>
                      <p:cNvPr id="7" name="Objeto 6">
                        <a:extLst>
                          <a:ext uri="{FF2B5EF4-FFF2-40B4-BE49-F238E27FC236}">
                            <a16:creationId xmlns:a16="http://schemas.microsoft.com/office/drawing/2014/main" id="{F9E2BF86-2ABE-1199-9C37-0AA864898C9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643939" y="1533527"/>
                        <a:ext cx="2905125" cy="563562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ítulo 1">
            <a:extLst>
              <a:ext uri="{FF2B5EF4-FFF2-40B4-BE49-F238E27FC236}">
                <a16:creationId xmlns:a16="http://schemas.microsoft.com/office/drawing/2014/main" id="{4048FBA9-7664-A558-AFD1-C5DF8BF98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163" y="236538"/>
            <a:ext cx="11915775" cy="706440"/>
          </a:xfrm>
        </p:spPr>
        <p:txBody>
          <a:bodyPr/>
          <a:lstStyle/>
          <a:p>
            <a:pPr algn="ctr"/>
            <a:r>
              <a:rPr lang="pt-BR" sz="3600" b="1" dirty="0">
                <a:latin typeface="+mn-lt"/>
              </a:rPr>
              <a:t>Estimativa de Fluxo de Caixa: Hamilton Beach/</a:t>
            </a:r>
            <a:r>
              <a:rPr lang="pt-BR" sz="3600" b="1" dirty="0" err="1">
                <a:latin typeface="+mn-lt"/>
              </a:rPr>
              <a:t>Proctor-Silex</a:t>
            </a:r>
            <a:endParaRPr lang="pt-BR" sz="3600" b="1" dirty="0">
              <a:latin typeface="+mn-lt"/>
            </a:endParaRP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36D895CD-5296-13BD-4F2A-C1E925161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670" y="2701114"/>
            <a:ext cx="11648049" cy="4351338"/>
          </a:xfrm>
        </p:spPr>
        <p:txBody>
          <a:bodyPr>
            <a:noAutofit/>
          </a:bodyPr>
          <a:lstStyle/>
          <a:p>
            <a:pPr algn="just"/>
            <a:r>
              <a:rPr lang="pt-BR" sz="3400" b="1" dirty="0"/>
              <a:t>Logo, o VPL é dado por:</a:t>
            </a:r>
          </a:p>
        </p:txBody>
      </p:sp>
      <p:graphicFrame>
        <p:nvGraphicFramePr>
          <p:cNvPr id="8" name="Objeto 7">
            <a:extLst>
              <a:ext uri="{FF2B5EF4-FFF2-40B4-BE49-F238E27FC236}">
                <a16:creationId xmlns:a16="http://schemas.microsoft.com/office/drawing/2014/main" id="{3A585C61-51BC-4DA3-8EE9-CDAFFA34C7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2811055"/>
              </p:ext>
            </p:extLst>
          </p:nvPr>
        </p:nvGraphicFramePr>
        <p:xfrm>
          <a:off x="836616" y="3286125"/>
          <a:ext cx="11122022" cy="119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216320" imgH="469800" progId="Equation.DSMT4">
                  <p:embed/>
                </p:oleObj>
              </mc:Choice>
              <mc:Fallback>
                <p:oleObj name="Equation" r:id="rId6" imgW="4216320" imgH="469800" progId="Equation.DSMT4">
                  <p:embed/>
                  <p:pic>
                    <p:nvPicPr>
                      <p:cNvPr id="10" name="Objeto 9">
                        <a:extLst>
                          <a:ext uri="{FF2B5EF4-FFF2-40B4-BE49-F238E27FC236}">
                            <a16:creationId xmlns:a16="http://schemas.microsoft.com/office/drawing/2014/main" id="{52385D39-7883-19D3-6712-71B1C96A996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36616" y="3286125"/>
                        <a:ext cx="11122022" cy="1198563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A7FEABA6-5123-A67C-ABE3-A56F2584DD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1201646"/>
              </p:ext>
            </p:extLst>
          </p:nvPr>
        </p:nvGraphicFramePr>
        <p:xfrm>
          <a:off x="850903" y="4609289"/>
          <a:ext cx="4149721" cy="1091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498320" imgH="406080" progId="Equation.DSMT4">
                  <p:embed/>
                </p:oleObj>
              </mc:Choice>
              <mc:Fallback>
                <p:oleObj name="Equation" r:id="rId8" imgW="1498320" imgH="406080" progId="Equation.DSMT4">
                  <p:embed/>
                  <p:pic>
                    <p:nvPicPr>
                      <p:cNvPr id="11" name="Objeto 10">
                        <a:extLst>
                          <a:ext uri="{FF2B5EF4-FFF2-40B4-BE49-F238E27FC236}">
                            <a16:creationId xmlns:a16="http://schemas.microsoft.com/office/drawing/2014/main" id="{B38D1198-9FFA-B751-81CC-84AE8BE85DA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50903" y="4609289"/>
                        <a:ext cx="4149721" cy="1091424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971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9148</TotalTime>
  <Words>540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8</vt:i4>
      </vt:variant>
    </vt:vector>
  </HeadingPairs>
  <TitlesOfParts>
    <vt:vector size="16" baseType="lpstr">
      <vt:lpstr>Arial</vt:lpstr>
      <vt:lpstr>Arial Narrow</vt:lpstr>
      <vt:lpstr>Calibri</vt:lpstr>
      <vt:lpstr>Calibri Light</vt:lpstr>
      <vt:lpstr>Symbol</vt:lpstr>
      <vt:lpstr>Tema do Office</vt:lpstr>
      <vt:lpstr>Equation</vt:lpstr>
      <vt:lpstr>MathType 6.0 Equation</vt:lpstr>
      <vt:lpstr>Apresentação do PowerPoint</vt:lpstr>
      <vt:lpstr>VPL da Big Oil</vt:lpstr>
      <vt:lpstr>VPL da Big Oil</vt:lpstr>
      <vt:lpstr>Apresentação do PowerPoint</vt:lpstr>
      <vt:lpstr>Apresentação do PowerPoint</vt:lpstr>
      <vt:lpstr>Apresentação do PowerPoint</vt:lpstr>
      <vt:lpstr>Apresentação do PowerPoint</vt:lpstr>
      <vt:lpstr>Estimativa de Fluxo de Caixa: Hamilton Beach/Proctor-Silex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de Investimento</dc:title>
  <dc:creator>ac</dc:creator>
  <cp:lastModifiedBy>Antonio Carlos Assumpção</cp:lastModifiedBy>
  <cp:revision>820</cp:revision>
  <dcterms:created xsi:type="dcterms:W3CDTF">2014-04-03T23:35:31Z</dcterms:created>
  <dcterms:modified xsi:type="dcterms:W3CDTF">2022-07-25T02:29:49Z</dcterms:modified>
</cp:coreProperties>
</file>