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E3035ACB-2F51-4AB3-8AC7-2FB8F04EE7EB}"/>
    <pc:docChg chg="modSld">
      <pc:chgData name="Antonio Carlos Assumpção" userId="6220ee74a8c688f2" providerId="LiveId" clId="{E3035ACB-2F51-4AB3-8AC7-2FB8F04EE7EB}" dt="2023-11-29T03:46:17.644" v="1" actId="20577"/>
      <pc:docMkLst>
        <pc:docMk/>
      </pc:docMkLst>
      <pc:sldChg chg="modSp mod">
        <pc:chgData name="Antonio Carlos Assumpção" userId="6220ee74a8c688f2" providerId="LiveId" clId="{E3035ACB-2F51-4AB3-8AC7-2FB8F04EE7EB}" dt="2023-11-29T03:46:17.644" v="1" actId="20577"/>
        <pc:sldMkLst>
          <pc:docMk/>
          <pc:sldMk cId="359576296" sldId="256"/>
        </pc:sldMkLst>
        <pc:spChg chg="mod">
          <ac:chgData name="Antonio Carlos Assumpção" userId="6220ee74a8c688f2" providerId="LiveId" clId="{E3035ACB-2F51-4AB3-8AC7-2FB8F04EE7EB}" dt="2023-11-29T03:46:17.644" v="1" actId="20577"/>
          <ac:spMkLst>
            <pc:docMk/>
            <pc:sldMk cId="359576296" sldId="256"/>
            <ac:spMk id="13" creationId="{FDD930D2-3ADA-F82D-880F-45389C4536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1C5E9-DC9F-BF75-4C4A-5A6EB7FA8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C3E380-0FAE-5893-44EF-2244AA56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1CBB83-DC2A-6D12-478B-3CD92306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F8BC79-00D2-98B2-1C0B-A5ACA2A3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852AD0-CBC1-2743-1385-0BD2B092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86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C7B85-573B-5D53-1F25-847A349C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17CBD1-126D-89FE-FCAC-45D7DA4BC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32A670-ACED-FC68-23D7-61750027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873BD2-7128-9364-F129-03E90CF20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AAB15D-588B-548E-3E3B-1ACB36E6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47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548EE5-EFEE-C8D0-B00A-80930F99E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B630BA-657A-10CF-A574-A49AFE2E0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5776F9-76B3-F8C2-DB5A-18FA9DEE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0B25D8-AD5A-75CB-DEEE-665F9DCD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3EC591-93FD-2271-7EF5-4044D7D6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92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20692-631C-7766-0DEC-933D5B59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BFF1E1-ED8F-C63F-6DC8-113802CA5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B2547B-0213-D009-2D08-E6C89C4A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9A79F2-A9E1-33EC-1DAC-BEA21B04F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98D411-D021-5574-F130-3F0833B8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45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832E1-63A2-A9CE-755C-17736E63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EF08B3-2558-81AF-20F0-D0EDBF1EC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6D2FA6-EA34-9D01-50B8-47BFEAAF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65B7E7-FDDD-1BD7-DDDD-6209613E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020EB7-DE27-9C93-B0C9-8144F1CF7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10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41039-99A7-DB4D-6F29-84AD6C11E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DE210D-8728-E770-1933-4C0CC3BA5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D8C301D-390C-CC82-6E47-6679DF48D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AE775C-A9D4-EC72-EA34-A6C3DCA9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395E22-3202-1391-74A5-18C31BB1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797CFB-652B-3E6C-20AB-88778F2A9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95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33982-F6B5-19FB-A99F-820CD14A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DC1F9D-D777-5BB5-C1C3-32EF3115A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80538F-86C0-DF37-9A79-2ED568AAE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6E427FF-A62F-574F-978C-1DD513CFD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DB6DC4-4D54-754F-C9EE-A10C32AB4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52DA701-A164-F2C5-53DD-ED8816961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10CC05A-ADB5-74DE-83CF-6439A3C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494CEC6-162B-C466-D0F4-037F781B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6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4C8FA-909D-1B4C-5FDE-6382ECC0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A27F4BA-8214-CE05-9E1A-AEDE9F376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89AC35-BB4F-882A-5AD7-D0852B0F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D712BFA-4222-6384-6EB6-149C2999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05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5E80E2-7C37-4A76-E339-8979C31B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8A705C9-4232-E7C2-04E3-07C6C404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9C8C44E-7FDD-8E8E-C22F-58B66C94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F040B-29F3-0B66-A695-AE6D67D4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AD7FC0-BA43-F523-E98F-6771897C2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C4A58D7-FF07-DA1F-4619-FE60E3855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2E3860-4F7C-B60C-0F99-04A8943A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05434B-67CD-40C2-E65E-EF0D0E3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44F9CB-1D51-2D81-B90B-F13773B8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66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1AAD5-3181-FCEF-15BC-46CA8806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9B18292-5D37-2F7F-7ED5-7C5869503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B6A03-F2C2-3280-38FF-11963097B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4D85ED-42A1-CA3B-B93D-180EED89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4495AB-A167-40F6-F0F8-6A2647001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91E343-80FE-49A7-DF51-848E365C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642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748F694-12F9-FBDE-B861-BAEFF4A1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D4BFDF-90BA-F31A-7CF2-90FA26A5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345FD1-C8DA-B1F4-DBD5-F056E8E03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5D398-D926-4F42-8EEF-0653BE67249C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0800BB-439C-72E7-F7D7-92AC2821A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DF60D6-BF12-5D90-5141-8B8684C59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8D400-F717-410E-8FC2-A6FE211742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10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4CA4060-5EDF-8EFC-1B07-3EB312361F32}"/>
              </a:ext>
            </a:extLst>
          </p:cNvPr>
          <p:cNvSpPr/>
          <p:nvPr/>
        </p:nvSpPr>
        <p:spPr>
          <a:xfrm>
            <a:off x="79515" y="496955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36A50E9-B5E8-F2FB-7E3C-A387DFDABE9A}"/>
              </a:ext>
            </a:extLst>
          </p:cNvPr>
          <p:cNvSpPr/>
          <p:nvPr/>
        </p:nvSpPr>
        <p:spPr>
          <a:xfrm>
            <a:off x="1106657" y="4118488"/>
            <a:ext cx="9809871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E08CBEA-81BA-B880-E9D1-ED94FF441A84}"/>
              </a:ext>
            </a:extLst>
          </p:cNvPr>
          <p:cNvSpPr/>
          <p:nvPr/>
        </p:nvSpPr>
        <p:spPr>
          <a:xfrm>
            <a:off x="622852" y="2743198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840A68A-392B-4614-76CA-B9459792EFCA}"/>
              </a:ext>
            </a:extLst>
          </p:cNvPr>
          <p:cNvSpPr txBox="1">
            <a:spLocks/>
          </p:cNvSpPr>
          <p:nvPr/>
        </p:nvSpPr>
        <p:spPr bwMode="auto">
          <a:xfrm>
            <a:off x="7106286" y="1801416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8" name="CaixaDeTexto 15">
            <a:extLst>
              <a:ext uri="{FF2B5EF4-FFF2-40B4-BE49-F238E27FC236}">
                <a16:creationId xmlns:a16="http://schemas.microsoft.com/office/drawing/2014/main" id="{56A1888D-FCA1-3067-D583-B840143BE15C}"/>
              </a:ext>
            </a:extLst>
          </p:cNvPr>
          <p:cNvSpPr txBox="1"/>
          <p:nvPr/>
        </p:nvSpPr>
        <p:spPr>
          <a:xfrm>
            <a:off x="6325305" y="6177207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9" name="Picture 2" descr="O que mais cai na UERJ - Vestibular UERJ - EducaBras">
            <a:extLst>
              <a:ext uri="{FF2B5EF4-FFF2-40B4-BE49-F238E27FC236}">
                <a16:creationId xmlns:a16="http://schemas.microsoft.com/office/drawing/2014/main" id="{0E425997-9224-507D-833E-8BBB46828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6" y="529257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2918BC57-2E57-13CD-CAFC-93A6C473C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7" y="2900774"/>
            <a:ext cx="971550" cy="92392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16EEA03-477F-0C6B-922D-660159A07B7E}"/>
              </a:ext>
            </a:extLst>
          </p:cNvPr>
          <p:cNvSpPr txBox="1"/>
          <p:nvPr/>
        </p:nvSpPr>
        <p:spPr>
          <a:xfrm>
            <a:off x="1726927" y="3047998"/>
            <a:ext cx="10480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B987A0A-D71F-A013-DA27-0138280F6350}"/>
              </a:ext>
            </a:extLst>
          </p:cNvPr>
          <p:cNvSpPr txBox="1"/>
          <p:nvPr/>
        </p:nvSpPr>
        <p:spPr>
          <a:xfrm>
            <a:off x="1892574" y="1027038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DD930D2-3ADA-F82D-880F-45389C453632}"/>
              </a:ext>
            </a:extLst>
          </p:cNvPr>
          <p:cNvSpPr txBox="1"/>
          <p:nvPr/>
        </p:nvSpPr>
        <p:spPr>
          <a:xfrm>
            <a:off x="1072927" y="4083550"/>
            <a:ext cx="9871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</a:rPr>
              <a:t>Disciplina: Economia de Empresas – T6 </a:t>
            </a: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82D457B9-2522-F932-7D43-2826F5BC4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8" y="5399721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7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A391C9-B6D1-B672-C9FC-7FC269D3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06017"/>
            <a:ext cx="11648661" cy="69706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3400" b="1" dirty="0"/>
              <a:t>Teste 4 (1 ponto na prova)</a:t>
            </a:r>
          </a:p>
          <a:p>
            <a:pPr algn="just"/>
            <a:endParaRPr lang="pt-BR" sz="100" b="1" dirty="0"/>
          </a:p>
          <a:p>
            <a:pPr algn="just">
              <a:spcBef>
                <a:spcPts val="0"/>
              </a:spcBef>
            </a:pPr>
            <a:r>
              <a:rPr lang="pt-BR" sz="30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A ACME Corporation, empresa administrada por cinco dos maiores executivos do mundo (</a:t>
            </a:r>
            <a:r>
              <a:rPr lang="pt-BR" sz="3000" spc="-1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Hortelino</a:t>
            </a:r>
            <a:r>
              <a:rPr lang="pt-BR" sz="30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Troca-Letras, Papa-Léguas, Coiote, Pernalonga e Patolino)</a:t>
            </a:r>
            <a:r>
              <a:rPr lang="pt-BR" sz="3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está vendendo duas mercadorias, 1 e 2, em um mercado que consiste em três consumidores com os preços de reserva apresentados a seguir:</a:t>
            </a:r>
          </a:p>
          <a:p>
            <a:pPr algn="just">
              <a:spcBef>
                <a:spcPts val="0"/>
              </a:spcBef>
            </a:pPr>
            <a:endParaRPr lang="pt-BR" sz="26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spc="-1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400" spc="-1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-457200" algn="l"/>
              </a:tabLst>
            </a:pPr>
            <a:r>
              <a:rPr lang="pt-BR" sz="3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custo unitário de cada produto é $20.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pt-BR" sz="3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Calcule os preços ótimos e os lucros nas seguintes condições: (i) venda das mercadorias separadamente; (</a:t>
            </a:r>
            <a:r>
              <a:rPr lang="pt-BR" sz="3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3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pacote puro; (</a:t>
            </a:r>
            <a:r>
              <a:rPr lang="pt-BR" sz="30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sz="3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pacote misto.</a:t>
            </a:r>
            <a:endParaRPr lang="pt-BR" sz="3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pt-BR" sz="30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Qual estratégia é a mais rentável? Por quê?</a:t>
            </a:r>
            <a:endParaRPr lang="pt-BR" sz="3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pt-BR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2D7700E-4FED-297C-58AD-AB70BB840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29" y="2441713"/>
            <a:ext cx="11266510" cy="238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5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616049-AA81-DFFA-EEBD-FBF287F9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89590"/>
            <a:ext cx="11754679" cy="4351338"/>
          </a:xfrm>
        </p:spPr>
        <p:txBody>
          <a:bodyPr>
            <a:normAutofit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pt-BR" sz="2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Calcule os preços ótimos e os lucros nas seguintes condições: (i) venda das mercadorias separadamente; (</a:t>
            </a:r>
            <a:r>
              <a:rPr lang="pt-BR" sz="26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2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pacote puro; (</a:t>
            </a:r>
            <a:r>
              <a:rPr lang="pt-BR" sz="26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sz="2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pacote misto.</a:t>
            </a:r>
            <a:endParaRPr lang="pt-BR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1200"/>
              </a:spcAft>
              <a:tabLst>
                <a:tab pos="-457200" algn="l"/>
              </a:tabLst>
            </a:pPr>
            <a:r>
              <a:rPr lang="pt-BR" sz="2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 preços e os lucros para cada estratégia são:</a:t>
            </a:r>
            <a:endParaRPr lang="pt-BR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9E14489-F295-7C6B-71C1-2789229F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5512" y="1636642"/>
            <a:ext cx="10863044" cy="296186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717A71FA-50C8-E612-8995-5DAFD9FCD8E5}"/>
              </a:ext>
            </a:extLst>
          </p:cNvPr>
          <p:cNvSpPr/>
          <p:nvPr/>
        </p:nvSpPr>
        <p:spPr>
          <a:xfrm>
            <a:off x="861392" y="1636642"/>
            <a:ext cx="8269356" cy="27100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20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849806-6170-2C92-AEF9-56FEC9527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208864"/>
            <a:ext cx="12006470" cy="4351338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+mj-lt"/>
              <a:buAutoNum type="alphaLcParenR" startAt="2"/>
              <a:tabLst>
                <a:tab pos="-457200" algn="l"/>
              </a:tabLst>
            </a:pPr>
            <a:r>
              <a:rPr lang="pt-BR" sz="2600" b="1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Qual estratégia é a mais rentável? Por quê?</a:t>
            </a:r>
            <a:endParaRPr lang="pt-BR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457200" algn="just">
              <a:spcAft>
                <a:spcPts val="600"/>
              </a:spcAft>
              <a:tabLst>
                <a:tab pos="-457200" algn="l"/>
              </a:tabLst>
            </a:pPr>
            <a:r>
              <a:rPr lang="pt-BR" sz="26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melhor estratégia é o pacote misto, dado que, para ambos os produtos, o custo marginal de produção ($20) excede o preço de reserva de um dos consumidores. O Consumidor A tem um preço de reserva de $70 para o produto 2 e de apenas $10 para o produto 1.  Dado que o custo de produzir uma unidade do produto 1 é $20, é melhor para a empresa que o Consumidor A compre apenas o produto 2, e não o pacote.  Logo, a empresa oferece o produto 2 por um preço ligeiramente inferior ao preço de reserva do Consumidor A e cobra um preço pelo pacote tal que a diferença entre esse preço e o preço do produto 2 ($10,05) seja superior ao preço de reserva do Consumidor A pelo produto 1. A escolha do Consumidor C é simétrica à escolha do Consumidor A.  Por sua vez, o Consumidor B escolhe o pacote, cujo preço é exatamente igual ao preço de reserva pelos dois produtos, enquanto os preços individuais dos produtos são maiores do que os preços de reserva para cada produto.</a:t>
            </a:r>
            <a:endParaRPr lang="pt-BR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934170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Carlos Assumpção</dc:creator>
  <cp:lastModifiedBy>Antonio Carlos Assumpção</cp:lastModifiedBy>
  <cp:revision>5</cp:revision>
  <dcterms:created xsi:type="dcterms:W3CDTF">2022-08-29T19:54:19Z</dcterms:created>
  <dcterms:modified xsi:type="dcterms:W3CDTF">2023-11-29T03:46:23Z</dcterms:modified>
</cp:coreProperties>
</file>