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6"/>
  </p:notesMasterIdLst>
  <p:sldIdLst>
    <p:sldId id="256" r:id="rId2"/>
    <p:sldId id="909" r:id="rId3"/>
    <p:sldId id="886" r:id="rId4"/>
    <p:sldId id="91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C00"/>
    <a:srgbClr val="FFCCFF"/>
    <a:srgbClr val="FF9900"/>
    <a:srgbClr val="DEA900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6" autoAdjust="0"/>
    <p:restoredTop sz="93358" autoAdjust="0"/>
  </p:normalViewPr>
  <p:slideViewPr>
    <p:cSldViewPr snapToGrid="0">
      <p:cViewPr varScale="1">
        <p:scale>
          <a:sx n="67" d="100"/>
          <a:sy n="67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ACA41-3158-41B2-AF4A-E457545446FE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E3308-D344-45FB-9024-8DB61DBB1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7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7/1/2022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8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7/1/2022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7/1/2022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0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7/1/2022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1015F-7CC6-4D0A-9D87-873EA4C304CC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C6A301-0538-44EC-B09D-202E1042A48B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1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89574A-8875-45EF-8EA2-3CAA0F7ABC4C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7/1/2022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9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E91E96-98B0-4413-9547-46F3504108EF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7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C68B11-C5A8-448C-8CE9-B1A273C79CFC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0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16CA0-919D-4A49-9C8A-62FDFB3A5183}" type="datetimeFigureOut">
              <a:rPr lang="en-US" smtClean="0"/>
              <a:t>7/1/2022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A931FB9F-D894-9453-0890-3B66AA10C753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05E1064-C5B2-601B-6276-E0E3451F11EC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69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E21907A-1751-15BE-CC2C-FC6D3A699CD7}"/>
              </a:ext>
            </a:extLst>
          </p:cNvPr>
          <p:cNvSpPr/>
          <p:nvPr/>
        </p:nvSpPr>
        <p:spPr>
          <a:xfrm>
            <a:off x="79515" y="496955"/>
            <a:ext cx="11940210" cy="18619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A53D484-C0A5-F0A6-05DA-D32742CF03C6}"/>
              </a:ext>
            </a:extLst>
          </p:cNvPr>
          <p:cNvSpPr/>
          <p:nvPr/>
        </p:nvSpPr>
        <p:spPr>
          <a:xfrm>
            <a:off x="952614" y="4118488"/>
            <a:ext cx="10142105" cy="7265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83F1CB8-D3D9-1A46-CA28-50EB8EE25989}"/>
              </a:ext>
            </a:extLst>
          </p:cNvPr>
          <p:cNvSpPr/>
          <p:nvPr/>
        </p:nvSpPr>
        <p:spPr>
          <a:xfrm>
            <a:off x="622852" y="2743198"/>
            <a:ext cx="10813771" cy="12322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CE79F77-F274-111A-BD44-0BE57B838FAA}"/>
              </a:ext>
            </a:extLst>
          </p:cNvPr>
          <p:cNvSpPr txBox="1">
            <a:spLocks/>
          </p:cNvSpPr>
          <p:nvPr/>
        </p:nvSpPr>
        <p:spPr bwMode="auto">
          <a:xfrm>
            <a:off x="7106286" y="1801416"/>
            <a:ext cx="4372390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FFFFFF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11" name="CaixaDeTexto 15">
            <a:extLst>
              <a:ext uri="{FF2B5EF4-FFF2-40B4-BE49-F238E27FC236}">
                <a16:creationId xmlns:a16="http://schemas.microsoft.com/office/drawing/2014/main" id="{3F2EBD86-F58C-1D94-743B-C337F4A30B84}"/>
              </a:ext>
            </a:extLst>
          </p:cNvPr>
          <p:cNvSpPr txBox="1"/>
          <p:nvPr/>
        </p:nvSpPr>
        <p:spPr>
          <a:xfrm>
            <a:off x="6325305" y="6177207"/>
            <a:ext cx="519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Prof.: Antonio Carlos Assumpção</a:t>
            </a:r>
          </a:p>
        </p:txBody>
      </p:sp>
      <p:pic>
        <p:nvPicPr>
          <p:cNvPr id="12" name="Picture 2" descr="O que mais cai na UERJ - Vestibular UERJ - EducaBras">
            <a:extLst>
              <a:ext uri="{FF2B5EF4-FFF2-40B4-BE49-F238E27FC236}">
                <a16:creationId xmlns:a16="http://schemas.microsoft.com/office/drawing/2014/main" id="{4E7236E3-67A4-77D2-DDE1-CAA9B43A1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6" y="529257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6FC3B480-1CC8-4A02-1C9D-C7515B7B2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7" y="2900774"/>
            <a:ext cx="971550" cy="92392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796022B0-D03E-C3FF-8FA6-CAD4824E9F1B}"/>
              </a:ext>
            </a:extLst>
          </p:cNvPr>
          <p:cNvSpPr txBox="1"/>
          <p:nvPr/>
        </p:nvSpPr>
        <p:spPr>
          <a:xfrm>
            <a:off x="1726927" y="3047998"/>
            <a:ext cx="10480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C91B9AE-42F9-19ED-5E90-F4B5E19EFC65}"/>
              </a:ext>
            </a:extLst>
          </p:cNvPr>
          <p:cNvSpPr txBox="1"/>
          <p:nvPr/>
        </p:nvSpPr>
        <p:spPr>
          <a:xfrm>
            <a:off x="1892574" y="1027038"/>
            <a:ext cx="10219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BFFD46-BD8B-012E-37AC-65A9F7ECE4DB}"/>
              </a:ext>
            </a:extLst>
          </p:cNvPr>
          <p:cNvSpPr txBox="1"/>
          <p:nvPr/>
        </p:nvSpPr>
        <p:spPr>
          <a:xfrm>
            <a:off x="939285" y="4111686"/>
            <a:ext cx="10069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Disciplina: Economia de Empresas – Exercício 1 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DF2B7873-3146-1351-1F53-1FBEE1F1B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8" y="5399721"/>
            <a:ext cx="605523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700" b="1" i="1" dirty="0" err="1">
                <a:solidFill>
                  <a:srgbClr val="002060"/>
                </a:solidFill>
              </a:rPr>
              <a:t>Doutor</a:t>
            </a:r>
            <a:r>
              <a:rPr lang="en-US" sz="2700" b="1" i="1" dirty="0">
                <a:solidFill>
                  <a:srgbClr val="002060"/>
                </a:solidFill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</a:rPr>
              <a:t>em</a:t>
            </a:r>
            <a:r>
              <a:rPr lang="en-US" sz="27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Site: acjassumpcao.com</a:t>
            </a:r>
            <a:endParaRPr lang="pt-BR" sz="27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0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6EC57BB-3ECA-CCC6-7EF5-2CC6A6E78951}"/>
              </a:ext>
            </a:extLst>
          </p:cNvPr>
          <p:cNvSpPr txBox="1">
            <a:spLocks/>
          </p:cNvSpPr>
          <p:nvPr/>
        </p:nvSpPr>
        <p:spPr>
          <a:xfrm>
            <a:off x="214316" y="592131"/>
            <a:ext cx="11787184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200" dirty="0"/>
          </a:p>
          <a:p>
            <a:pPr algn="just"/>
            <a:r>
              <a:rPr lang="pt-BR" sz="3200" dirty="0"/>
              <a:t>A Big </a:t>
            </a:r>
            <a:r>
              <a:rPr lang="pt-BR" sz="3200" dirty="0" err="1"/>
              <a:t>Oil</a:t>
            </a:r>
            <a:r>
              <a:rPr lang="pt-BR" sz="3200" dirty="0"/>
              <a:t> produz petróleo do tipo </a:t>
            </a:r>
            <a:r>
              <a:rPr lang="pt-BR" sz="3200" dirty="0" err="1"/>
              <a:t>brent</a:t>
            </a:r>
            <a:r>
              <a:rPr lang="pt-BR" sz="3200" dirty="0"/>
              <a:t> no mar do norte e pretende realizar um novo investimento, adquirindo uma nova plataforma de petróleo. Um detalhado estudo indica que:</a:t>
            </a:r>
          </a:p>
          <a:p>
            <a:pPr lvl="1" algn="just"/>
            <a:r>
              <a:rPr lang="pt-BR" sz="3000" dirty="0"/>
              <a:t>o investimento inicial envolve custos no valor de US$ 2 milhões;</a:t>
            </a:r>
          </a:p>
          <a:p>
            <a:pPr lvl="1" algn="just"/>
            <a:r>
              <a:rPr lang="pt-BR" sz="3000" dirty="0"/>
              <a:t>a depreciação, utilizando o método linear, considera 20 anos de vida útil do projeto, com valor residual estimado igual a zero; </a:t>
            </a:r>
          </a:p>
          <a:p>
            <a:pPr lvl="1" algn="just"/>
            <a:r>
              <a:rPr lang="pt-BR" sz="3000" dirty="0"/>
              <a:t>as vendas incrementais foram estimadas em US$ 600.000 por ano, com um acréscimo nos custos operacionais de US$ 400.000;</a:t>
            </a:r>
          </a:p>
          <a:p>
            <a:pPr lvl="1" algn="just"/>
            <a:r>
              <a:rPr lang="pt-BR" sz="3000" dirty="0"/>
              <a:t>a alíquota corporativa é igual a 35%.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0A00AFB-82B5-289F-397E-491D1F7B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236538"/>
            <a:ext cx="11915775" cy="706440"/>
          </a:xfrm>
        </p:spPr>
        <p:txBody>
          <a:bodyPr/>
          <a:lstStyle/>
          <a:p>
            <a:pPr algn="ctr"/>
            <a:r>
              <a:rPr lang="pt-BR" sz="3600" b="1" dirty="0">
                <a:latin typeface="+mn-lt"/>
              </a:rPr>
              <a:t>VPL da Big </a:t>
            </a:r>
            <a:r>
              <a:rPr lang="pt-BR" sz="3600" b="1" dirty="0" err="1">
                <a:latin typeface="+mn-lt"/>
              </a:rPr>
              <a:t>Oil</a:t>
            </a:r>
            <a:endParaRPr lang="pt-BR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840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237AD9D9-B3AC-8183-FCCD-3FAA650D9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625" y="943744"/>
            <a:ext cx="11791585" cy="4351338"/>
          </a:xfrm>
        </p:spPr>
        <p:txBody>
          <a:bodyPr>
            <a:noAutofit/>
          </a:bodyPr>
          <a:lstStyle/>
          <a:p>
            <a:pPr algn="just"/>
            <a:r>
              <a:rPr lang="pt-BR" sz="3200" dirty="0"/>
              <a:t>Para o cálculo da taxa de desconto, a Big </a:t>
            </a:r>
            <a:r>
              <a:rPr lang="pt-BR" sz="3200" dirty="0" err="1"/>
              <a:t>Oil</a:t>
            </a:r>
            <a:r>
              <a:rPr lang="pt-BR" sz="3200" dirty="0"/>
              <a:t> considerou: </a:t>
            </a:r>
          </a:p>
          <a:p>
            <a:pPr lvl="1" algn="just"/>
            <a:r>
              <a:rPr lang="pt-BR" sz="3000" dirty="0"/>
              <a:t>o capital de terceiros possui valor de mercado de US$486.000; </a:t>
            </a:r>
          </a:p>
          <a:p>
            <a:pPr lvl="1" algn="just"/>
            <a:r>
              <a:rPr lang="pt-BR" sz="3000" dirty="0"/>
              <a:t>as ações ordinárias possuem um valor de mercado de US$1.514.000 milhões; </a:t>
            </a:r>
          </a:p>
          <a:p>
            <a:pPr lvl="1" algn="just"/>
            <a:r>
              <a:rPr lang="pt-BR" sz="3000" dirty="0"/>
              <a:t>a empresa paga 9% de juros por novas dívidas, via emissão de debêntures; </a:t>
            </a:r>
          </a:p>
          <a:p>
            <a:pPr lvl="1" algn="just"/>
            <a:r>
              <a:rPr lang="pt-BR" sz="3000" dirty="0"/>
              <a:t>o beta da big </a:t>
            </a:r>
            <a:r>
              <a:rPr lang="pt-BR" sz="3000" dirty="0" err="1"/>
              <a:t>Oil</a:t>
            </a:r>
            <a:r>
              <a:rPr lang="pt-BR" sz="3000" dirty="0"/>
              <a:t> é 0,85; </a:t>
            </a:r>
          </a:p>
          <a:p>
            <a:pPr lvl="1" algn="just"/>
            <a:r>
              <a:rPr lang="pt-BR" sz="3000" dirty="0"/>
              <a:t>o prêmio de risco esperado de mercado é 9%;</a:t>
            </a:r>
          </a:p>
          <a:p>
            <a:pPr lvl="1" algn="just"/>
            <a:r>
              <a:rPr lang="pt-BR" sz="3000" dirty="0"/>
              <a:t>a taxa de juros livre de risco é igual a 6%. 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8111FFE3-1F50-8C79-5F3B-01129F02CC7B}"/>
              </a:ext>
            </a:extLst>
          </p:cNvPr>
          <p:cNvSpPr txBox="1">
            <a:spLocks/>
          </p:cNvSpPr>
          <p:nvPr/>
        </p:nvSpPr>
        <p:spPr>
          <a:xfrm>
            <a:off x="279006" y="3962465"/>
            <a:ext cx="11648049" cy="1510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32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7A79121-6AD8-D6A6-28D4-58A164A3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236538"/>
            <a:ext cx="11915775" cy="706440"/>
          </a:xfrm>
        </p:spPr>
        <p:txBody>
          <a:bodyPr/>
          <a:lstStyle/>
          <a:p>
            <a:pPr algn="ctr"/>
            <a:r>
              <a:rPr lang="pt-BR" sz="3600" b="1" dirty="0">
                <a:latin typeface="+mn-lt"/>
              </a:rPr>
              <a:t>VPL da Big </a:t>
            </a:r>
            <a:r>
              <a:rPr lang="pt-BR" sz="3600" b="1" dirty="0" err="1">
                <a:latin typeface="+mn-lt"/>
              </a:rPr>
              <a:t>Oil</a:t>
            </a:r>
            <a:endParaRPr lang="pt-BR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16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E93C07-9A76-7D00-40AB-8A276AB8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7" y="382581"/>
            <a:ext cx="11615737" cy="4351338"/>
          </a:xfrm>
        </p:spPr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pt-BR" sz="3200" dirty="0"/>
              <a:t>O projeto deve ser implementado?</a:t>
            </a:r>
          </a:p>
          <a:p>
            <a:pPr lvl="1" algn="just"/>
            <a:r>
              <a:rPr lang="pt-BR" sz="3200" dirty="0"/>
              <a:t>Calcule o VPL e a TIR utilizando o </a:t>
            </a:r>
            <a:r>
              <a:rPr lang="pt-BR" sz="3200" dirty="0" err="1"/>
              <a:t>excel</a:t>
            </a:r>
            <a:r>
              <a:rPr lang="pt-BR" sz="3200" dirty="0"/>
              <a:t> e justifique sua resposta.</a:t>
            </a:r>
          </a:p>
          <a:p>
            <a:pPr lvl="1" algn="just"/>
            <a:endParaRPr lang="pt-BR" sz="1200" dirty="0"/>
          </a:p>
          <a:p>
            <a:pPr marL="514350" indent="-514350" algn="just">
              <a:buFont typeface="+mj-lt"/>
              <a:buAutoNum type="arabicParenR"/>
            </a:pPr>
            <a:r>
              <a:rPr lang="pt-BR" sz="3200" dirty="0"/>
              <a:t>Qual o </a:t>
            </a:r>
            <a:r>
              <a:rPr lang="pt-BR" sz="3200" dirty="0" err="1"/>
              <a:t>payback</a:t>
            </a:r>
            <a:r>
              <a:rPr lang="pt-BR" sz="3200" dirty="0"/>
              <a:t> descontado do projeto? Qual a sua importância?</a:t>
            </a:r>
          </a:p>
          <a:p>
            <a:pPr marL="514350" indent="-514350" algn="just">
              <a:buFont typeface="+mj-lt"/>
              <a:buAutoNum type="arabicParenR"/>
            </a:pPr>
            <a:endParaRPr lang="pt-BR" sz="2000" dirty="0"/>
          </a:p>
          <a:p>
            <a:pPr algn="just"/>
            <a:r>
              <a:rPr lang="pt-BR" sz="3200" dirty="0"/>
              <a:t>Para calcular o FCL do projeto a Big </a:t>
            </a:r>
            <a:r>
              <a:rPr lang="pt-BR" sz="3200" dirty="0" err="1"/>
              <a:t>Oil</a:t>
            </a:r>
            <a:r>
              <a:rPr lang="pt-BR" sz="3200" dirty="0"/>
              <a:t> teve que estimar os custos operacionais do projeto e o acréscimo de receita, que depende do acréscimo nas vendas e do preço. Notem a importância dos nossos próximos passos para melhorar o resultado do VPL:</a:t>
            </a:r>
          </a:p>
          <a:p>
            <a:pPr lvl="1" algn="just"/>
            <a:r>
              <a:rPr lang="pt-BR" sz="3000" dirty="0"/>
              <a:t>custos de produção.</a:t>
            </a:r>
          </a:p>
          <a:p>
            <a:pPr lvl="1" algn="just"/>
            <a:r>
              <a:rPr lang="pt-BR" sz="3000" dirty="0"/>
              <a:t>determinação do preço (claro, nesse caso específico, a firma é tomadora de preço; trata-se de uma commodity).</a:t>
            </a:r>
          </a:p>
          <a:p>
            <a:pPr marL="514350" indent="-514350" algn="just">
              <a:buFont typeface="+mj-lt"/>
              <a:buAutoNum type="arabicParenR"/>
            </a:pPr>
            <a:endParaRPr lang="pt-BR" sz="3000" dirty="0"/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52946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9088</TotalTime>
  <Words>338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Tema do Office</vt:lpstr>
      <vt:lpstr>Apresentação do PowerPoint</vt:lpstr>
      <vt:lpstr>VPL da Big Oil</vt:lpstr>
      <vt:lpstr>VPL da Big Oil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Investimento</dc:title>
  <dc:creator>ac</dc:creator>
  <cp:lastModifiedBy>Antonio Carlos Assumpção</cp:lastModifiedBy>
  <cp:revision>819</cp:revision>
  <dcterms:created xsi:type="dcterms:W3CDTF">2014-04-03T23:35:31Z</dcterms:created>
  <dcterms:modified xsi:type="dcterms:W3CDTF">2022-07-01T14:38:41Z</dcterms:modified>
</cp:coreProperties>
</file>