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563" r:id="rId3"/>
    <p:sldId id="570" r:id="rId4"/>
    <p:sldId id="571" r:id="rId5"/>
    <p:sldId id="564" r:id="rId6"/>
    <p:sldId id="565" r:id="rId7"/>
    <p:sldId id="566" r:id="rId8"/>
    <p:sldId id="572" r:id="rId9"/>
    <p:sldId id="573" r:id="rId10"/>
    <p:sldId id="574" r:id="rId11"/>
    <p:sldId id="575" r:id="rId12"/>
    <p:sldId id="57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B4733"/>
    <a:srgbClr val="0066FF"/>
    <a:srgbClr val="FFCC66"/>
    <a:srgbClr val="CCFFCC"/>
    <a:srgbClr val="99FF99"/>
    <a:srgbClr val="99CCFF"/>
    <a:srgbClr val="006600"/>
    <a:srgbClr val="FF33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7977376D-1751-44B7-852A-FDA276E0111E}"/>
              </a:ext>
            </a:extLst>
          </p:cNvPr>
          <p:cNvSpPr/>
          <p:nvPr userDrawn="1"/>
        </p:nvSpPr>
        <p:spPr>
          <a:xfrm>
            <a:off x="3059832" y="1239602"/>
            <a:ext cx="3024336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>
              <a:ln>
                <a:noFill/>
              </a:ln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078381C-0A02-4924-84FB-9FB26A8D719E}"/>
              </a:ext>
            </a:extLst>
          </p:cNvPr>
          <p:cNvSpPr/>
          <p:nvPr userDrawn="1"/>
        </p:nvSpPr>
        <p:spPr>
          <a:xfrm>
            <a:off x="0" y="-4356"/>
            <a:ext cx="9144000" cy="1278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FC75AEA-B472-467C-A053-FA55C02AFD3B}"/>
              </a:ext>
            </a:extLst>
          </p:cNvPr>
          <p:cNvSpPr/>
          <p:nvPr userDrawn="1"/>
        </p:nvSpPr>
        <p:spPr>
          <a:xfrm>
            <a:off x="0" y="5063604"/>
            <a:ext cx="9144000" cy="1004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9DBAFE0-AC76-4CC7-87C5-97B305D61F49}"/>
              </a:ext>
            </a:extLst>
          </p:cNvPr>
          <p:cNvSpPr/>
          <p:nvPr userDrawn="1"/>
        </p:nvSpPr>
        <p:spPr>
          <a:xfrm>
            <a:off x="0" y="-4356"/>
            <a:ext cx="9144000" cy="1278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26E865B-3AF5-4B56-8DFD-6729EA3FD247}"/>
              </a:ext>
            </a:extLst>
          </p:cNvPr>
          <p:cNvSpPr/>
          <p:nvPr userDrawn="1"/>
        </p:nvSpPr>
        <p:spPr>
          <a:xfrm>
            <a:off x="0" y="5063604"/>
            <a:ext cx="9144000" cy="10043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9FE05C8-9CE7-4E9C-951A-9124D0C79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4620"/>
            <a:ext cx="9144000" cy="481425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428139E-98AE-4724-A4F4-752FC7B38532}"/>
              </a:ext>
            </a:extLst>
          </p:cNvPr>
          <p:cNvSpPr txBox="1"/>
          <p:nvPr/>
        </p:nvSpPr>
        <p:spPr>
          <a:xfrm>
            <a:off x="1187624" y="3579862"/>
            <a:ext cx="331236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Exercícios – Aula 13-09-2021</a:t>
            </a:r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7259172-CB74-4165-B664-5D2444710A26}"/>
              </a:ext>
            </a:extLst>
          </p:cNvPr>
          <p:cNvSpPr txBox="1"/>
          <p:nvPr/>
        </p:nvSpPr>
        <p:spPr>
          <a:xfrm>
            <a:off x="35496" y="179974"/>
            <a:ext cx="892899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342900">
              <a:lnSpc>
                <a:spcPct val="107000"/>
              </a:lnSpc>
              <a:buFont typeface="+mj-lt"/>
              <a:buAutoNum type="arabicParenR" startAt="2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Aponte e explique a(s) diferença(s) entre variável de fluxo e variável de estoque. 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81E564F-4406-4EE7-9CC7-12D7EB540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627534"/>
            <a:ext cx="8740080" cy="176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Fluxo:</a:t>
            </a:r>
            <a:r>
              <a:rPr lang="pt-B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uma magnitude econômica  medida como uma taxa por   unidade de tempo.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alt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Estoque:</a:t>
            </a:r>
            <a:r>
              <a:rPr lang="pt-BR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uma magnitude econômica medida num determinado ponto do tempo.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 mudança em uma variável estoque é uma variável fluxo.</a:t>
            </a:r>
            <a:endParaRPr lang="pt-BR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B1B735C-E4F5-4348-94C2-8238EAF5F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600023"/>
            <a:ext cx="8534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Exemplo: Déficits e Dívida Pública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7EA5172-F948-45E1-8F8C-0B6153E8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920" y="2283718"/>
            <a:ext cx="8458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EE5ECE22-B7DD-449F-AB30-93B55183C7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640269"/>
              </p:ext>
            </p:extLst>
          </p:nvPr>
        </p:nvGraphicFramePr>
        <p:xfrm>
          <a:off x="691296" y="3011016"/>
          <a:ext cx="5608896" cy="53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6880" imgH="241200" progId="Equation.DSMT4">
                  <p:embed/>
                </p:oleObj>
              </mc:Choice>
              <mc:Fallback>
                <p:oleObj name="Equation" r:id="rId2" imgW="2666880" imgH="2412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5E00B0CD-89CB-4754-9630-C4F5D87CF2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96" y="3011016"/>
                        <a:ext cx="5608896" cy="53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">
            <a:extLst>
              <a:ext uri="{FF2B5EF4-FFF2-40B4-BE49-F238E27FC236}">
                <a16:creationId xmlns:a16="http://schemas.microsoft.com/office/drawing/2014/main" id="{35BBD6F7-5608-4F3F-A8D2-A2B3D89AB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3581023"/>
            <a:ext cx="83080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en-U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Logo, a alteração no estoque da dívida é um fluxo, o déficit.</a:t>
            </a:r>
          </a:p>
        </p:txBody>
      </p:sp>
    </p:spTree>
    <p:extLst>
      <p:ext uri="{BB962C8B-B14F-4D97-AF65-F5344CB8AC3E}">
        <p14:creationId xmlns:p14="http://schemas.microsoft.com/office/powerpoint/2010/main" val="16640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A1279B7-69E9-495D-A9D8-5229623CC1E3}"/>
              </a:ext>
            </a:extLst>
          </p:cNvPr>
          <p:cNvSpPr txBox="1"/>
          <p:nvPr/>
        </p:nvSpPr>
        <p:spPr>
          <a:xfrm>
            <a:off x="107504" y="-111031"/>
            <a:ext cx="8928992" cy="2153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107000"/>
              </a:lnSpc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 startAt="3"/>
            </a:pPr>
            <a:r>
              <a:rPr lang="pt-BR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Quais das variáveis abaixo são fluxos ?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produção industrial;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 do balanço comercial;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consumo das famílias;</a:t>
            </a: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déficit público;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patrimônio do Bill Gates.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25A24C1-EA15-4B0D-93CA-3E3CB75D3D1C}"/>
              </a:ext>
            </a:extLst>
          </p:cNvPr>
          <p:cNvSpPr txBox="1"/>
          <p:nvPr/>
        </p:nvSpPr>
        <p:spPr>
          <a:xfrm>
            <a:off x="2915816" y="48351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DC0202-EE95-471D-AB6B-E9EE34B761C0}"/>
              </a:ext>
            </a:extLst>
          </p:cNvPr>
          <p:cNvSpPr txBox="1"/>
          <p:nvPr/>
        </p:nvSpPr>
        <p:spPr>
          <a:xfrm>
            <a:off x="3563888" y="7715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3545631-2E6E-45F2-AC49-7056BC7AA9C4}"/>
              </a:ext>
            </a:extLst>
          </p:cNvPr>
          <p:cNvSpPr txBox="1"/>
          <p:nvPr/>
        </p:nvSpPr>
        <p:spPr>
          <a:xfrm>
            <a:off x="3059832" y="112229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FB8AD1D-4BD8-4AE4-B182-0F28EBFEC1D9}"/>
              </a:ext>
            </a:extLst>
          </p:cNvPr>
          <p:cNvSpPr txBox="1"/>
          <p:nvPr/>
        </p:nvSpPr>
        <p:spPr>
          <a:xfrm>
            <a:off x="2339752" y="141033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Fluxo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CA538D0-5904-4D2F-AF09-4BEE2B9ADD62}"/>
              </a:ext>
            </a:extLst>
          </p:cNvPr>
          <p:cNvSpPr txBox="1"/>
          <p:nvPr/>
        </p:nvSpPr>
        <p:spPr>
          <a:xfrm>
            <a:off x="3275856" y="1635646"/>
            <a:ext cx="97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Estoque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C32FBEF-0361-4FA6-8C4D-483659368EB9}"/>
              </a:ext>
            </a:extLst>
          </p:cNvPr>
          <p:cNvSpPr txBox="1"/>
          <p:nvPr/>
        </p:nvSpPr>
        <p:spPr>
          <a:xfrm>
            <a:off x="251520" y="2283718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Exercício Aplicado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b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os dados econômicos (expectativas) que constam no relatório Focus de 10-09-2021.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Considerando os dados para a DLSP nas duas últimas semanas...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a taxa real de juros incidente sobre a dívida ?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pt-BR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deveria se o resultado primário, dada a sua resposta no item anterior, para que a DLSP diminuísse 2 </a:t>
            </a:r>
            <a:r>
              <a:rPr lang="pt-BR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8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BA09A68-8903-47FC-A4A7-B267312FA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27" y="146125"/>
            <a:ext cx="797577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 startAt="6"/>
              <a:tabLst/>
            </a:pPr>
            <a:r>
              <a:rPr kumimoji="0" lang="pt-BR" altLang="pt-B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São dados os valores das exportações de um país em moeda local:</a:t>
            </a:r>
            <a:endParaRPr kumimoji="0" lang="pt-BR" altLang="pt-B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5" name="Imagem 2">
            <a:extLst>
              <a:ext uri="{FF2B5EF4-FFF2-40B4-BE49-F238E27FC236}">
                <a16:creationId xmlns:a16="http://schemas.microsoft.com/office/drawing/2014/main" id="{83D8EAE6-50B2-45AA-9996-AC3BEA0FD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90964"/>
            <a:ext cx="4248472" cy="22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117E24C-CB43-4181-ACC4-5D99869D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024" y="2954437"/>
            <a:ext cx="889248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Construa um índice tomando como base o ano de 2015.</a:t>
            </a:r>
            <a:endParaRPr kumimoji="0" lang="pt-BR" altLang="pt-B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pt-BR" altLang="pt-B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Transforme a base do índice para 2012.</a:t>
            </a:r>
            <a:endParaRPr kumimoji="0" lang="pt-BR" altLang="pt-B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3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7E3FE22-D162-4665-8159-055073D358FB}"/>
              </a:ext>
            </a:extLst>
          </p:cNvPr>
          <p:cNvSpPr/>
          <p:nvPr/>
        </p:nvSpPr>
        <p:spPr>
          <a:xfrm>
            <a:off x="179512" y="51470"/>
            <a:ext cx="87849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</a:rPr>
              <a:t>QUESTÃO Adicional</a:t>
            </a:r>
          </a:p>
          <a:p>
            <a:pPr algn="just"/>
            <a:endParaRPr lang="pt-BR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que as seguintes operações foram registradas para a economia brasileira durante o ano t: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firma exporta um bem por 300 mil dólares e o pagamento será feito daqui a 90 dias;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importador compra vinho de uma empresa chilena por 500 mil dólares e o pagamento será feito daqui a 30 dias;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investidor local investe 1 milhão de dólares no Paraguai num projeto de exploração de gás natural;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firma paga 200 mil dólares a um banco irlandês por serviços financeiros (comissões e juros);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governo efetua uma doação de 300 mil dólares à Bolívia;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fundo de investimento da Inglaterra investe 500 mil dólares na bolsa de valores brasileira;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fundo de investimento brasileiro investe 300 mil dólares em bônus internacionais. </a:t>
            </a:r>
          </a:p>
        </p:txBody>
      </p:sp>
    </p:spTree>
    <p:extLst>
      <p:ext uri="{BB962C8B-B14F-4D97-AF65-F5344CB8AC3E}">
        <p14:creationId xmlns:p14="http://schemas.microsoft.com/office/powerpoint/2010/main" val="371397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B7EDA5F-0B28-476F-B043-1030EA988290}"/>
              </a:ext>
            </a:extLst>
          </p:cNvPr>
          <p:cNvSpPr/>
          <p:nvPr/>
        </p:nvSpPr>
        <p:spPr>
          <a:xfrm>
            <a:off x="251520" y="92695"/>
            <a:ext cx="878497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base nas informações acima, classifique as seguintes afirmativas como verdadeiras (V) ou falsas (F) para o ano t: </a:t>
            </a:r>
          </a:p>
          <a:p>
            <a:pPr algn="just"/>
            <a:endParaRPr lang="pt-BR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balança comercial foi deficitário em 200 mil dólares. </a:t>
            </a:r>
          </a:p>
          <a:p>
            <a:pPr algn="just"/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conta de transações correntes do balanço de pagamentos foi deficitário em 400 mil dólares. </a:t>
            </a:r>
          </a:p>
          <a:p>
            <a:pPr algn="just"/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total do balanço de pagamentos foi deficitário em 1,3 milhões de dólares.</a:t>
            </a:r>
          </a:p>
          <a:p>
            <a:pPr algn="just"/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saldo da conta capital e financeira do balanço de pagamentos foi deficitário em 600 mil dólares. </a:t>
            </a:r>
          </a:p>
          <a:p>
            <a:pPr algn="just"/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reservas internacionais reduziram 300 mil dólares.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75EB356-8118-41B1-A480-0FFFE19E8BFD}"/>
              </a:ext>
            </a:extLst>
          </p:cNvPr>
          <p:cNvSpPr txBox="1"/>
          <p:nvPr/>
        </p:nvSpPr>
        <p:spPr>
          <a:xfrm>
            <a:off x="35496" y="9146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7FA06A-3986-40B9-9B81-526BB3F616D2}"/>
              </a:ext>
            </a:extLst>
          </p:cNvPr>
          <p:cNvSpPr txBox="1"/>
          <p:nvPr/>
        </p:nvSpPr>
        <p:spPr>
          <a:xfrm>
            <a:off x="35496" y="13467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1772D3-17BE-4207-81CC-8B1450CF6C63}"/>
              </a:ext>
            </a:extLst>
          </p:cNvPr>
          <p:cNvSpPr txBox="1"/>
          <p:nvPr/>
        </p:nvSpPr>
        <p:spPr>
          <a:xfrm>
            <a:off x="35496" y="20575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563FB3-E095-4572-9FC8-259F0F7B313B}"/>
              </a:ext>
            </a:extLst>
          </p:cNvPr>
          <p:cNvSpPr txBox="1"/>
          <p:nvPr/>
        </p:nvSpPr>
        <p:spPr>
          <a:xfrm>
            <a:off x="35496" y="27776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2C28487-17A9-4999-8DA0-37CAF23E4DC3}"/>
              </a:ext>
            </a:extLst>
          </p:cNvPr>
          <p:cNvSpPr txBox="1"/>
          <p:nvPr/>
        </p:nvSpPr>
        <p:spPr>
          <a:xfrm>
            <a:off x="35496" y="35069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B3FF90E-5719-4F2F-83CC-B4BB57BA60FC}"/>
              </a:ext>
            </a:extLst>
          </p:cNvPr>
          <p:cNvSpPr txBox="1"/>
          <p:nvPr/>
        </p:nvSpPr>
        <p:spPr>
          <a:xfrm>
            <a:off x="107504" y="4155926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Vamos realizar todos os lançamentos, organizá-los no Balanço de Pagamentos, e depois, responderemos cada um dos itens.</a:t>
            </a:r>
          </a:p>
        </p:txBody>
      </p:sp>
    </p:spTree>
    <p:extLst>
      <p:ext uri="{BB962C8B-B14F-4D97-AF65-F5344CB8AC3E}">
        <p14:creationId xmlns:p14="http://schemas.microsoft.com/office/powerpoint/2010/main" val="84462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F9F6161-794B-4B1E-A27D-CD8BD30C2513}"/>
              </a:ext>
            </a:extLst>
          </p:cNvPr>
          <p:cNvSpPr/>
          <p:nvPr/>
        </p:nvSpPr>
        <p:spPr>
          <a:xfrm>
            <a:off x="899592" y="603820"/>
            <a:ext cx="7074827" cy="41281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1">
            <a:extLst>
              <a:ext uri="{FF2B5EF4-FFF2-40B4-BE49-F238E27FC236}">
                <a16:creationId xmlns:a16="http://schemas.microsoft.com/office/drawing/2014/main" id="{4C2CF956-00D1-4E80-9BB7-6A793E0F00C6}"/>
              </a:ext>
            </a:extLst>
          </p:cNvPr>
          <p:cNvSpPr txBox="1">
            <a:spLocks/>
          </p:cNvSpPr>
          <p:nvPr/>
        </p:nvSpPr>
        <p:spPr>
          <a:xfrm>
            <a:off x="1025565" y="674340"/>
            <a:ext cx="7146835" cy="3987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(I) Transações Correntes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Balanço Comercial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Serviços e Rendas</a:t>
            </a:r>
          </a:p>
          <a:p>
            <a:pPr lvl="2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Serviços</a:t>
            </a:r>
          </a:p>
          <a:p>
            <a:pPr lvl="2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Rendas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Transferências Unilaterais</a:t>
            </a:r>
          </a:p>
          <a:p>
            <a:pPr lvl="1">
              <a:buClrTx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(II) Conta de Capitais</a:t>
            </a:r>
          </a:p>
          <a:p>
            <a:pPr lvl="1">
              <a:buClrTx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(III) Erros e Omissões</a:t>
            </a:r>
          </a:p>
          <a:p>
            <a:pPr marL="0" indent="0">
              <a:buClrTx/>
              <a:buFont typeface="Wingdings 3"/>
              <a:buNone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(IV) Saldo do BP</a:t>
            </a:r>
          </a:p>
          <a:p>
            <a:pPr marL="0" indent="0">
              <a:buClrTx/>
              <a:buFont typeface="Wingdings 3"/>
              <a:buNone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(V) Haveres da Autoridade Monetária</a:t>
            </a:r>
          </a:p>
          <a:p>
            <a:pPr marL="0" indent="0">
              <a:buClrTx/>
              <a:buFont typeface="Wingdings 3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8787633-044B-4FD5-AB46-215B5668CA78}"/>
              </a:ext>
            </a:extLst>
          </p:cNvPr>
          <p:cNvSpPr txBox="1"/>
          <p:nvPr/>
        </p:nvSpPr>
        <p:spPr>
          <a:xfrm>
            <a:off x="899592" y="22365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Relembrando:  Estrutura do Balanço de Pagamentos</a:t>
            </a:r>
          </a:p>
        </p:txBody>
      </p:sp>
    </p:spTree>
    <p:extLst>
      <p:ext uri="{BB962C8B-B14F-4D97-AF65-F5344CB8AC3E}">
        <p14:creationId xmlns:p14="http://schemas.microsoft.com/office/powerpoint/2010/main" val="6713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1F574F3-7D87-4F06-9A14-CB45A5319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502"/>
            <a:ext cx="9144000" cy="439248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32F4B09D-ED62-4864-95D9-2BA197570261}"/>
              </a:ext>
            </a:extLst>
          </p:cNvPr>
          <p:cNvSpPr/>
          <p:nvPr/>
        </p:nvSpPr>
        <p:spPr>
          <a:xfrm>
            <a:off x="3707904" y="1779662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87FA78B-4E15-4428-9D5F-C290713BF3C4}"/>
              </a:ext>
            </a:extLst>
          </p:cNvPr>
          <p:cNvSpPr/>
          <p:nvPr/>
        </p:nvSpPr>
        <p:spPr>
          <a:xfrm>
            <a:off x="3707904" y="2643758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6EA7C73-5B50-4666-820F-9CEFBC1798F1}"/>
              </a:ext>
            </a:extLst>
          </p:cNvPr>
          <p:cNvSpPr/>
          <p:nvPr/>
        </p:nvSpPr>
        <p:spPr>
          <a:xfrm>
            <a:off x="4386921" y="221171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C83E750-063D-46AA-8BA1-1BDB3D428093}"/>
              </a:ext>
            </a:extLst>
          </p:cNvPr>
          <p:cNvSpPr/>
          <p:nvPr/>
        </p:nvSpPr>
        <p:spPr>
          <a:xfrm>
            <a:off x="4386921" y="2643758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D581CBB-679C-46C3-9AC0-7A3FD514675F}"/>
              </a:ext>
            </a:extLst>
          </p:cNvPr>
          <p:cNvSpPr/>
          <p:nvPr/>
        </p:nvSpPr>
        <p:spPr>
          <a:xfrm>
            <a:off x="5034993" y="13476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F0A7B83-0DB2-4B08-AB54-3DC52ED8711A}"/>
              </a:ext>
            </a:extLst>
          </p:cNvPr>
          <p:cNvSpPr/>
          <p:nvPr/>
        </p:nvSpPr>
        <p:spPr>
          <a:xfrm>
            <a:off x="4976037" y="3075806"/>
            <a:ext cx="604076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783699C-D074-4AA0-A947-05FBF5D6A731}"/>
              </a:ext>
            </a:extLst>
          </p:cNvPr>
          <p:cNvSpPr/>
          <p:nvPr/>
        </p:nvSpPr>
        <p:spPr>
          <a:xfrm>
            <a:off x="5683065" y="13476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AD841F0-1322-42CF-84BF-B87D2F75A2A9}"/>
              </a:ext>
            </a:extLst>
          </p:cNvPr>
          <p:cNvSpPr/>
          <p:nvPr/>
        </p:nvSpPr>
        <p:spPr>
          <a:xfrm>
            <a:off x="5683065" y="350785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7697133-89B1-441F-9D0E-249CFC76AB78}"/>
              </a:ext>
            </a:extLst>
          </p:cNvPr>
          <p:cNvSpPr/>
          <p:nvPr/>
        </p:nvSpPr>
        <p:spPr>
          <a:xfrm>
            <a:off x="6331137" y="13476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7B3ADE8E-A9C8-437E-8807-E00AE964D71D}"/>
              </a:ext>
            </a:extLst>
          </p:cNvPr>
          <p:cNvSpPr/>
          <p:nvPr/>
        </p:nvSpPr>
        <p:spPr>
          <a:xfrm>
            <a:off x="6331137" y="3939902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20BC5EEC-17F0-4D97-96A4-AF6C53BA78CF}"/>
              </a:ext>
            </a:extLst>
          </p:cNvPr>
          <p:cNvSpPr/>
          <p:nvPr/>
        </p:nvSpPr>
        <p:spPr>
          <a:xfrm>
            <a:off x="6979209" y="13476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5990E035-20BC-47BB-B621-A62260F3BE38}"/>
              </a:ext>
            </a:extLst>
          </p:cNvPr>
          <p:cNvSpPr/>
          <p:nvPr/>
        </p:nvSpPr>
        <p:spPr>
          <a:xfrm>
            <a:off x="6979209" y="437195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331178B0-5ABB-478D-A3EB-D499CC4E161C}"/>
              </a:ext>
            </a:extLst>
          </p:cNvPr>
          <p:cNvSpPr/>
          <p:nvPr/>
        </p:nvSpPr>
        <p:spPr>
          <a:xfrm>
            <a:off x="7627281" y="1347614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012C6F3B-7850-4B4A-B661-CA56011D7B13}"/>
              </a:ext>
            </a:extLst>
          </p:cNvPr>
          <p:cNvSpPr/>
          <p:nvPr/>
        </p:nvSpPr>
        <p:spPr>
          <a:xfrm>
            <a:off x="7627281" y="4371950"/>
            <a:ext cx="545119" cy="2880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56D156A-1A86-4ABF-B799-71EB176CF0D1}"/>
              </a:ext>
            </a:extLst>
          </p:cNvPr>
          <p:cNvSpPr/>
          <p:nvPr/>
        </p:nvSpPr>
        <p:spPr>
          <a:xfrm>
            <a:off x="8316416" y="1347614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15C9D796-3273-4E8F-8629-FC0A09F76C21}"/>
              </a:ext>
            </a:extLst>
          </p:cNvPr>
          <p:cNvSpPr/>
          <p:nvPr/>
        </p:nvSpPr>
        <p:spPr>
          <a:xfrm>
            <a:off x="8316416" y="1779662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B8609E0F-36BB-4468-B0BB-E4F0685BF636}"/>
              </a:ext>
            </a:extLst>
          </p:cNvPr>
          <p:cNvSpPr/>
          <p:nvPr/>
        </p:nvSpPr>
        <p:spPr>
          <a:xfrm>
            <a:off x="8316416" y="2211710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279616D7-3ACB-475A-8E16-0D519A9F2D73}"/>
              </a:ext>
            </a:extLst>
          </p:cNvPr>
          <p:cNvSpPr/>
          <p:nvPr/>
        </p:nvSpPr>
        <p:spPr>
          <a:xfrm>
            <a:off x="8316416" y="2643758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4E33570-5402-464E-9C71-F7EE0802A3D2}"/>
              </a:ext>
            </a:extLst>
          </p:cNvPr>
          <p:cNvSpPr/>
          <p:nvPr/>
        </p:nvSpPr>
        <p:spPr>
          <a:xfrm>
            <a:off x="8316416" y="3075806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9BF14C24-A4B9-49D2-BA18-DB3A91836DD7}"/>
              </a:ext>
            </a:extLst>
          </p:cNvPr>
          <p:cNvSpPr/>
          <p:nvPr/>
        </p:nvSpPr>
        <p:spPr>
          <a:xfrm>
            <a:off x="8316416" y="3507854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AC6FEACC-83C0-475C-8DCD-3BA6ADFE96C7}"/>
              </a:ext>
            </a:extLst>
          </p:cNvPr>
          <p:cNvSpPr/>
          <p:nvPr/>
        </p:nvSpPr>
        <p:spPr>
          <a:xfrm>
            <a:off x="8316416" y="3939902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F4328482-2FD1-4CDB-A02A-01D1A0437E14}"/>
              </a:ext>
            </a:extLst>
          </p:cNvPr>
          <p:cNvSpPr/>
          <p:nvPr/>
        </p:nvSpPr>
        <p:spPr>
          <a:xfrm>
            <a:off x="8316416" y="4371950"/>
            <a:ext cx="648072" cy="288032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1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7C4B0CA3-0A02-4843-997E-25BF83CC6C59}"/>
              </a:ext>
            </a:extLst>
          </p:cNvPr>
          <p:cNvSpPr/>
          <p:nvPr/>
        </p:nvSpPr>
        <p:spPr>
          <a:xfrm>
            <a:off x="251520" y="4745544"/>
            <a:ext cx="5832648" cy="3979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829B891-2C8F-4E33-813E-AF51B0BC78A0}"/>
              </a:ext>
            </a:extLst>
          </p:cNvPr>
          <p:cNvSpPr/>
          <p:nvPr/>
        </p:nvSpPr>
        <p:spPr>
          <a:xfrm>
            <a:off x="251520" y="4227934"/>
            <a:ext cx="5832648" cy="418494"/>
          </a:xfrm>
          <a:prstGeom prst="rect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3F57820-1E08-4DC3-9509-3F89DFF44A94}"/>
              </a:ext>
            </a:extLst>
          </p:cNvPr>
          <p:cNvSpPr/>
          <p:nvPr/>
        </p:nvSpPr>
        <p:spPr>
          <a:xfrm>
            <a:off x="251520" y="3795886"/>
            <a:ext cx="5832648" cy="36004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21A6E73-F9DA-40D1-9918-940C90549BCA}"/>
              </a:ext>
            </a:extLst>
          </p:cNvPr>
          <p:cNvSpPr/>
          <p:nvPr/>
        </p:nvSpPr>
        <p:spPr>
          <a:xfrm>
            <a:off x="251520" y="2355726"/>
            <a:ext cx="5832648" cy="13681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117BA11-32BF-45F0-A11E-AFB0E67A28EA}"/>
              </a:ext>
            </a:extLst>
          </p:cNvPr>
          <p:cNvSpPr/>
          <p:nvPr/>
        </p:nvSpPr>
        <p:spPr>
          <a:xfrm>
            <a:off x="251520" y="51470"/>
            <a:ext cx="5832648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C0FA428-B4EB-4D39-8F23-1BB79F60A00B}"/>
              </a:ext>
            </a:extLst>
          </p:cNvPr>
          <p:cNvSpPr txBox="1">
            <a:spLocks/>
          </p:cNvSpPr>
          <p:nvPr/>
        </p:nvSpPr>
        <p:spPr>
          <a:xfrm>
            <a:off x="323529" y="51470"/>
            <a:ext cx="5760640" cy="3987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(I) Transações Correntes = -700</a:t>
            </a:r>
          </a:p>
          <a:p>
            <a:pPr lvl="1">
              <a:buClrTx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Balanço Comercial = -200</a:t>
            </a:r>
          </a:p>
          <a:p>
            <a:pPr lvl="2">
              <a:buClrTx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Exportações =  300</a:t>
            </a:r>
          </a:p>
          <a:p>
            <a:pPr lvl="2">
              <a:buClrTx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Importações = -500</a:t>
            </a:r>
          </a:p>
          <a:p>
            <a:pPr lvl="1">
              <a:buClrTx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Serviços e Rendas = -200</a:t>
            </a:r>
          </a:p>
          <a:p>
            <a:pPr lvl="2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Serviços Financeiros = -200</a:t>
            </a:r>
          </a:p>
          <a:p>
            <a:pPr lvl="1">
              <a:buClrTx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Transferências Unilaterais = -300</a:t>
            </a:r>
          </a:p>
          <a:p>
            <a:pPr lvl="1">
              <a:buClrTx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(II) Conta de Capitais = -600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Investimento direto Estrangeiro = -1000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Financiamentos = 200</a:t>
            </a:r>
          </a:p>
          <a:p>
            <a:pPr lvl="1">
              <a:buClrTx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Capitais de Curto Prazo = 200</a:t>
            </a:r>
          </a:p>
          <a:p>
            <a:pPr lvl="1">
              <a:buClrTx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(III) Erros e Omissões = 0</a:t>
            </a:r>
          </a:p>
          <a:p>
            <a:pPr marL="0" indent="0">
              <a:buClrTx/>
              <a:buFont typeface="Wingdings 3"/>
              <a:buNone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(IV) Saldo do BP = -1300</a:t>
            </a:r>
          </a:p>
          <a:p>
            <a:pPr marL="0" indent="0">
              <a:buClrTx/>
              <a:buFont typeface="Wingdings 3"/>
              <a:buNone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Tx/>
              <a:buFont typeface="Wingdings 3"/>
              <a:buNone/>
            </a:pP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(V) Haveres da Autoridade Monetária = 1300</a:t>
            </a:r>
          </a:p>
          <a:p>
            <a:pPr marL="0" indent="0">
              <a:buClrTx/>
              <a:buFont typeface="Wingdings 3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6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6E1DCA7-DFC8-450A-8632-23BEF5BD6AA1}"/>
              </a:ext>
            </a:extLst>
          </p:cNvPr>
          <p:cNvSpPr txBox="1"/>
          <p:nvPr/>
        </p:nvSpPr>
        <p:spPr>
          <a:xfrm>
            <a:off x="179512" y="267494"/>
            <a:ext cx="8712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item (0) é verdadeiro, pois o saldo do Balanço Comercial foi igual a 200.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item (1) é falso, pois o saldo em Conta Corrente (Transações Correntes) foi igual a -700.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item (2) é verdadeiro, pois saldo do Balanço de Pagamentos foi igual a -1300 ( CC = -700 e Conta de Capitais = -600). Logo, o País em questão “queimou” reservas internacionais no valor de 1300.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item (3) é verdadeiro, pois como vimos, o saldo da Conta de Capitais e Financeira foi igual a -600.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item (4) é falso, pois as reservas internacionais diminuíram em 1300.</a:t>
            </a:r>
          </a:p>
          <a:p>
            <a:pPr marL="914400" lvl="1" indent="-457200" algn="just">
              <a:buFont typeface="+mj-lt"/>
              <a:buAutoNum type="alphaLcParenR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Adicionalmente: i) I &gt; S?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PIB &gt; PNB?</a:t>
            </a:r>
          </a:p>
        </p:txBody>
      </p:sp>
    </p:spTree>
    <p:extLst>
      <p:ext uri="{BB962C8B-B14F-4D97-AF65-F5344CB8AC3E}">
        <p14:creationId xmlns:p14="http://schemas.microsoft.com/office/powerpoint/2010/main" val="16879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9079CDB-9D2E-45AD-9509-02FBB41BA5FA}"/>
              </a:ext>
            </a:extLst>
          </p:cNvPr>
          <p:cNvSpPr txBox="1"/>
          <p:nvPr/>
        </p:nvSpPr>
        <p:spPr>
          <a:xfrm>
            <a:off x="35496" y="-20538"/>
            <a:ext cx="8712968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Adicionalmente: i) I &gt; S? e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PIB &gt; PNB?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como CC &lt; 0, a nação financia seu excesso de absorção em relação à produção (I &gt; S) com poupança externa.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existe RLEE = 500. Com isso, PIB &gt; PNB.</a:t>
            </a:r>
          </a:p>
        </p:txBody>
      </p:sp>
    </p:spTree>
    <p:extLst>
      <p:ext uri="{BB962C8B-B14F-4D97-AF65-F5344CB8AC3E}">
        <p14:creationId xmlns:p14="http://schemas.microsoft.com/office/powerpoint/2010/main" val="30439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EEBFC5-68D7-4C86-BBB2-62E7679F1B2B}"/>
              </a:ext>
            </a:extLst>
          </p:cNvPr>
          <p:cNvSpPr txBox="1"/>
          <p:nvPr/>
        </p:nvSpPr>
        <p:spPr>
          <a:xfrm>
            <a:off x="179512" y="123478"/>
            <a:ext cx="8784976" cy="4656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t-BR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1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relação ao PIB, assinale V ou F, justificando sua resposta: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PIB pode ser entendido como a riqueza de um país;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 a produção da Xiaomi realizada no Brasil é contabilizada no nosso PIB, mesmo que haja remessa de lucros para o exterior;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produção de aço nunca é contabilizada no PIB, dado que se trata de um insumo;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maior a taxa de inflação maior será a taxa de crescimento do PIB;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endParaRPr lang="pt-B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DIP é um índice de preços ao consumidor.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E0836E6-5DC3-4372-89E8-9F3E3B846640}"/>
              </a:ext>
            </a:extLst>
          </p:cNvPr>
          <p:cNvSpPr txBox="1"/>
          <p:nvPr/>
        </p:nvSpPr>
        <p:spPr>
          <a:xfrm>
            <a:off x="539552" y="113159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AB47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riqueza é uma variável estoque e  PIB uma variável fluxo (medida por unidade de tempo.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0AE63EA-7BD9-4871-B384-56F158A85762}"/>
              </a:ext>
            </a:extLst>
          </p:cNvPr>
          <p:cNvSpPr txBox="1"/>
          <p:nvPr/>
        </p:nvSpPr>
        <p:spPr>
          <a:xfrm>
            <a:off x="539552" y="2429475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AB47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Como o PIB é um conceito “geográfico”, toda a produção realizada no território nacional é contabilizada no PIB. Caso haja RLEE, teremos PNB &lt; PIB.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6F8D14B-739B-4AB2-A125-3877ABFFD87D}"/>
              </a:ext>
            </a:extLst>
          </p:cNvPr>
          <p:cNvSpPr txBox="1"/>
          <p:nvPr/>
        </p:nvSpPr>
        <p:spPr>
          <a:xfrm>
            <a:off x="539552" y="3365579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AB47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ser, caso seja um bem final. Não será, caso seja um bem intermediário.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3C10E9C-A6B6-45CE-9B8D-B80D86A9A079}"/>
              </a:ext>
            </a:extLst>
          </p:cNvPr>
          <p:cNvSpPr txBox="1"/>
          <p:nvPr/>
        </p:nvSpPr>
        <p:spPr>
          <a:xfrm>
            <a:off x="539552" y="400261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AB47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Mensuramos a taxa de crescimento em termos de aumento das quantidades produzidas.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DE1928B-D938-4AA4-8CE0-542A6C7CBBCB}"/>
              </a:ext>
            </a:extLst>
          </p:cNvPr>
          <p:cNvSpPr txBox="1"/>
          <p:nvPr/>
        </p:nvSpPr>
        <p:spPr>
          <a:xfrm>
            <a:off x="539552" y="465998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rgbClr val="AB47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Falso. A cesta de consumo é o próprio PIB (bens de consumo, bens de capital,...</a:t>
            </a:r>
          </a:p>
        </p:txBody>
      </p:sp>
    </p:spTree>
    <p:extLst>
      <p:ext uri="{BB962C8B-B14F-4D97-AF65-F5344CB8AC3E}">
        <p14:creationId xmlns:p14="http://schemas.microsoft.com/office/powerpoint/2010/main" val="28747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10696</TotalTime>
  <Words>1013</Words>
  <Application>Microsoft Office PowerPoint</Application>
  <PresentationFormat>Apresentação na tela (16:9)</PresentationFormat>
  <Paragraphs>122</Paragraphs>
  <Slides>12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acja</dc:creator>
  <cp:lastModifiedBy>Antonio Carlos Assumpção</cp:lastModifiedBy>
  <cp:revision>1177</cp:revision>
  <dcterms:created xsi:type="dcterms:W3CDTF">2013-02-04T13:34:58Z</dcterms:created>
  <dcterms:modified xsi:type="dcterms:W3CDTF">2021-09-13T20:48:48Z</dcterms:modified>
</cp:coreProperties>
</file>