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609" r:id="rId2"/>
    <p:sldId id="617" r:id="rId3"/>
    <p:sldId id="626" r:id="rId4"/>
    <p:sldId id="618" r:id="rId5"/>
    <p:sldId id="619" r:id="rId6"/>
    <p:sldId id="620" r:id="rId7"/>
    <p:sldId id="621" r:id="rId8"/>
    <p:sldId id="622" r:id="rId9"/>
    <p:sldId id="623" r:id="rId10"/>
    <p:sldId id="624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4733"/>
    <a:srgbClr val="3333CC"/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>
      <p:cViewPr varScale="1">
        <p:scale>
          <a:sx n="95" d="100"/>
          <a:sy n="95" d="100"/>
        </p:scale>
        <p:origin x="60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32BB6-13C8-449D-AB90-9274CCE9E0AA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95B8E-CB2F-46A4-A7CA-51BCA516C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77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5D0A5EA-2DDB-41DE-AFE7-C60B9CE6F3DD}"/>
              </a:ext>
            </a:extLst>
          </p:cNvPr>
          <p:cNvSpPr/>
          <p:nvPr userDrawn="1"/>
        </p:nvSpPr>
        <p:spPr>
          <a:xfrm>
            <a:off x="3203848" y="1275606"/>
            <a:ext cx="2952328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2B5ED67-AD32-49FF-9F4E-236F5BF072C9}"/>
              </a:ext>
            </a:extLst>
          </p:cNvPr>
          <p:cNvSpPr/>
          <p:nvPr userDrawn="1"/>
        </p:nvSpPr>
        <p:spPr>
          <a:xfrm>
            <a:off x="0" y="19878"/>
            <a:ext cx="9144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217AA28-0FEB-4E28-9D49-662787BF2809}"/>
              </a:ext>
            </a:extLst>
          </p:cNvPr>
          <p:cNvSpPr/>
          <p:nvPr userDrawn="1"/>
        </p:nvSpPr>
        <p:spPr>
          <a:xfrm>
            <a:off x="0" y="5098774"/>
            <a:ext cx="9144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5.bin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4F2934E-963D-47EA-A54F-A6E0D5319EB4}"/>
              </a:ext>
            </a:extLst>
          </p:cNvPr>
          <p:cNvSpPr txBox="1"/>
          <p:nvPr/>
        </p:nvSpPr>
        <p:spPr>
          <a:xfrm>
            <a:off x="179512" y="-163399"/>
            <a:ext cx="878497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40000"/>
            </a:pPr>
            <a:endParaRPr 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SzPct val="140000"/>
              <a:buFont typeface="Arial" panose="020B0604020202020204" pitchFamily="34" charset="0"/>
              <a:buChar char="•"/>
            </a:pPr>
            <a:endParaRPr lang="pt-BR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SzPct val="140000"/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Uma firma possui função de produção                             , em que K é a quantidade de capital por unidade de tempo e L a quantidade de trabalho por unidade de tempo. Se q é a quantidade a ser produzida, então 𝒒 = 𝒇(𝑲, 𝑳). Do ponto de vista da firma, a melhor alternativa para o capital é investir cada $ 1 em um ativo com taxa de retorno de r = 10% por unidade de tempo. O custo de oportunidade de cada unidade de trabalho por cada unidade de tempo é w = $10. </a:t>
            </a:r>
          </a:p>
          <a:p>
            <a:pPr marL="342900" indent="-342900" algn="just">
              <a:buSzPct val="140000"/>
              <a:buFont typeface="Arial" panose="020B0604020202020204" pitchFamily="34" charset="0"/>
              <a:buChar char="•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ADF6659F-D246-4AD9-AE39-13B7C142ED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543511"/>
              </p:ext>
            </p:extLst>
          </p:nvPr>
        </p:nvGraphicFramePr>
        <p:xfrm>
          <a:off x="5417269" y="201638"/>
          <a:ext cx="22510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80800" imgH="304560" progId="Equation.DSMT4">
                  <p:embed/>
                </p:oleObj>
              </mc:Choice>
              <mc:Fallback>
                <p:oleObj name="Equation" r:id="rId2" imgW="1180800" imgH="304560" progId="Equation.DSMT4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0AAF17FC-014C-417D-8F5F-11D4C343FE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17269" y="201638"/>
                        <a:ext cx="2251075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3073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B807702-4828-48F2-8206-AEF4C6C970E3}"/>
              </a:ext>
            </a:extLst>
          </p:cNvPr>
          <p:cNvSpPr/>
          <p:nvPr/>
        </p:nvSpPr>
        <p:spPr>
          <a:xfrm>
            <a:off x="4404527" y="4330840"/>
            <a:ext cx="2399721" cy="77155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07A9917-7CC5-4134-A429-4E34428E94AB}"/>
              </a:ext>
            </a:extLst>
          </p:cNvPr>
          <p:cNvSpPr/>
          <p:nvPr/>
        </p:nvSpPr>
        <p:spPr>
          <a:xfrm>
            <a:off x="107505" y="-20538"/>
            <a:ext cx="88569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Como calcular a função de custo no curto prazo ?</a:t>
            </a:r>
          </a:p>
          <a:p>
            <a:pPr marL="457200" indent="-457200" algn="just" eaLnBrk="1" hangingPunct="1">
              <a:buClrTx/>
              <a:buFont typeface="Arial" panose="020B0604020202020204" pitchFamily="34" charset="0"/>
              <a:buChar char="•"/>
            </a:pPr>
            <a:endParaRPr lang="pt-BR" alt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No curto prazo o estoque de capital é fixo (Digamos, K = 1).</a:t>
            </a:r>
          </a:p>
        </p:txBody>
      </p:sp>
      <p:graphicFrame>
        <p:nvGraphicFramePr>
          <p:cNvPr id="4" name="Object 7">
            <a:extLst>
              <a:ext uri="{FF2B5EF4-FFF2-40B4-BE49-F238E27FC236}">
                <a16:creationId xmlns:a16="http://schemas.microsoft.com/office/drawing/2014/main" id="{DF5A4B03-1D25-46AA-A1AB-BF474F92B7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614365"/>
              </p:ext>
            </p:extLst>
          </p:nvPr>
        </p:nvGraphicFramePr>
        <p:xfrm>
          <a:off x="656977" y="915566"/>
          <a:ext cx="3482975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25400" imgH="787320" progId="Equation.DSMT4">
                  <p:embed/>
                </p:oleObj>
              </mc:Choice>
              <mc:Fallback>
                <p:oleObj name="Equation" r:id="rId2" imgW="1625400" imgH="787320" progId="Equation.DSMT4">
                  <p:embed/>
                  <p:pic>
                    <p:nvPicPr>
                      <p:cNvPr id="3" name="Object 7">
                        <a:extLst>
                          <a:ext uri="{FF2B5EF4-FFF2-40B4-BE49-F238E27FC236}">
                            <a16:creationId xmlns:a16="http://schemas.microsoft.com/office/drawing/2014/main" id="{E2DE323E-B1E9-46C9-9188-2C961B668F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77" y="915566"/>
                        <a:ext cx="3482975" cy="161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8B81A1B5-46FA-4D4B-9530-27883E1273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20436"/>
              </p:ext>
            </p:extLst>
          </p:nvPr>
        </p:nvGraphicFramePr>
        <p:xfrm>
          <a:off x="677077" y="2499742"/>
          <a:ext cx="3727450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39880" imgH="609480" progId="Equation.DSMT4">
                  <p:embed/>
                </p:oleObj>
              </mc:Choice>
              <mc:Fallback>
                <p:oleObj name="Equation" r:id="rId4" imgW="1739880" imgH="609480" progId="Equation.DSMT4">
                  <p:embed/>
                  <p:pic>
                    <p:nvPicPr>
                      <p:cNvPr id="4" name="Object 7">
                        <a:extLst>
                          <a:ext uri="{FF2B5EF4-FFF2-40B4-BE49-F238E27FC236}">
                            <a16:creationId xmlns:a16="http://schemas.microsoft.com/office/drawing/2014/main" id="{6BCF2ADC-59D6-4C66-ACCF-F9AF96ADC5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77" y="2499742"/>
                        <a:ext cx="3727450" cy="125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C35792B2-90D6-49C0-A492-3948287772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344331"/>
              </p:ext>
            </p:extLst>
          </p:nvPr>
        </p:nvGraphicFramePr>
        <p:xfrm>
          <a:off x="683568" y="3795886"/>
          <a:ext cx="6175375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82880" imgH="634680" progId="Equation.DSMT4">
                  <p:embed/>
                </p:oleObj>
              </mc:Choice>
              <mc:Fallback>
                <p:oleObj name="Equation" r:id="rId6" imgW="2882880" imgH="634680" progId="Equation.DSMT4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93D5B8CE-D0DD-466E-8453-9DA40976CB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795886"/>
                        <a:ext cx="6175375" cy="130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46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E30E510-7275-419B-9015-EC2B61ECBBF5}"/>
              </a:ext>
            </a:extLst>
          </p:cNvPr>
          <p:cNvSpPr/>
          <p:nvPr/>
        </p:nvSpPr>
        <p:spPr>
          <a:xfrm>
            <a:off x="7308304" y="3334493"/>
            <a:ext cx="1346700" cy="567680"/>
          </a:xfrm>
          <a:prstGeom prst="rect">
            <a:avLst/>
          </a:prstGeom>
          <a:solidFill>
            <a:srgbClr val="F8F8F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DE6963F-631A-47FE-91AA-EBDE10EE82CA}"/>
              </a:ext>
            </a:extLst>
          </p:cNvPr>
          <p:cNvSpPr txBox="1"/>
          <p:nvPr/>
        </p:nvSpPr>
        <p:spPr>
          <a:xfrm>
            <a:off x="107505" y="805828"/>
            <a:ext cx="85078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escolha ótima de K e L por parte da firma exige que: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31330EC-4BFD-4B52-9614-F307156F11A6}"/>
              </a:ext>
            </a:extLst>
          </p:cNvPr>
          <p:cNvSpPr/>
          <p:nvPr/>
        </p:nvSpPr>
        <p:spPr>
          <a:xfrm>
            <a:off x="3203849" y="3182092"/>
            <a:ext cx="1512168" cy="994427"/>
          </a:xfrm>
          <a:prstGeom prst="rect">
            <a:avLst/>
          </a:prstGeom>
          <a:solidFill>
            <a:srgbClr val="F8F8F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A20FCE29-DDE1-4A95-B7DE-0412778C95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433312"/>
              </p:ext>
            </p:extLst>
          </p:nvPr>
        </p:nvGraphicFramePr>
        <p:xfrm>
          <a:off x="488995" y="3233416"/>
          <a:ext cx="8126363" cy="910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74760" imgH="419040" progId="Equation.DSMT4">
                  <p:embed/>
                </p:oleObj>
              </mc:Choice>
              <mc:Fallback>
                <p:oleObj name="Equation" r:id="rId2" imgW="3974760" imgH="419040" progId="Equation.DSMT4">
                  <p:embed/>
                  <p:pic>
                    <p:nvPicPr>
                      <p:cNvPr id="4" name="Object 7">
                        <a:extLst>
                          <a:ext uri="{FF2B5EF4-FFF2-40B4-BE49-F238E27FC236}">
                            <a16:creationId xmlns:a16="http://schemas.microsoft.com/office/drawing/2014/main" id="{A29CE121-8842-4975-AD0A-D14845FDD4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95" y="3233416"/>
                        <a:ext cx="8126363" cy="9108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1">
            <a:extLst>
              <a:ext uri="{FF2B5EF4-FFF2-40B4-BE49-F238E27FC236}">
                <a16:creationId xmlns:a16="http://schemas.microsoft.com/office/drawing/2014/main" id="{DBF9B079-B11F-4605-8815-0289AF45B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087" y="4299942"/>
            <a:ext cx="8176915" cy="738664"/>
          </a:xfrm>
          <a:prstGeom prst="rect">
            <a:avLst/>
          </a:prstGeom>
          <a:solidFill>
            <a:srgbClr val="F8F8F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00" dirty="0" err="1">
                <a:cs typeface="Arial" panose="020B0604020202020204" pitchFamily="34" charset="0"/>
              </a:rPr>
              <a:t>Isolinha</a:t>
            </a:r>
            <a:r>
              <a:rPr lang="pt-BR" altLang="pt-BR" sz="2100" dirty="0">
                <a:cs typeface="Arial" panose="020B0604020202020204" pitchFamily="34" charset="0"/>
              </a:rPr>
              <a:t> (Caminho de Expansão) → A firma deverá utilizar 100 unidades de capital para cada unidade de trabalho.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8CFF5F84-4C02-41F5-B2FA-0FFDA24E9B76}"/>
              </a:ext>
            </a:extLst>
          </p:cNvPr>
          <p:cNvCxnSpPr>
            <a:cxnSpLocks/>
          </p:cNvCxnSpPr>
          <p:nvPr/>
        </p:nvCxnSpPr>
        <p:spPr>
          <a:xfrm>
            <a:off x="3419872" y="4177412"/>
            <a:ext cx="0" cy="1225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C315E0B-EA4C-4C17-90D1-5B48B4964F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605539"/>
              </p:ext>
            </p:extLst>
          </p:nvPr>
        </p:nvGraphicFramePr>
        <p:xfrm>
          <a:off x="539552" y="111475"/>
          <a:ext cx="2160240" cy="66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9160" imgH="228600" progId="Equation.DSMT4">
                  <p:embed/>
                </p:oleObj>
              </mc:Choice>
              <mc:Fallback>
                <p:oleObj name="Equation" r:id="rId4" imgW="749160" imgH="228600" progId="Equation.DSMT4">
                  <p:embed/>
                  <p:pic>
                    <p:nvPicPr>
                      <p:cNvPr id="7" name="Object 7">
                        <a:extLst>
                          <a:ext uri="{FF2B5EF4-FFF2-40B4-BE49-F238E27FC236}">
                            <a16:creationId xmlns:a16="http://schemas.microsoft.com/office/drawing/2014/main" id="{F7A47F20-3BAD-4A06-89C2-3D01D057C6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11475"/>
                        <a:ext cx="2160240" cy="66007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28CE71A1-F70D-482E-BD59-8424AD108D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04140"/>
              </p:ext>
            </p:extLst>
          </p:nvPr>
        </p:nvGraphicFramePr>
        <p:xfrm>
          <a:off x="539552" y="1275133"/>
          <a:ext cx="4392613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41400" imgH="431640" progId="Equation.DSMT4">
                  <p:embed/>
                </p:oleObj>
              </mc:Choice>
              <mc:Fallback>
                <p:oleObj name="Equation" r:id="rId6" imgW="1841400" imgH="4316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3E2E40E-8B12-46AA-96F4-DF11221F7B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275133"/>
                        <a:ext cx="4392613" cy="97155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DA117DA1-7AAC-4808-81E0-79F4FE53E68A}"/>
              </a:ext>
            </a:extLst>
          </p:cNvPr>
          <p:cNvSpPr txBox="1"/>
          <p:nvPr/>
        </p:nvSpPr>
        <p:spPr>
          <a:xfrm>
            <a:off x="123353" y="2391165"/>
            <a:ext cx="5508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No caso de uma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Cobb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-Douglas, temos:</a:t>
            </a:r>
          </a:p>
        </p:txBody>
      </p:sp>
      <p:graphicFrame>
        <p:nvGraphicFramePr>
          <p:cNvPr id="11" name="Object 7">
            <a:extLst>
              <a:ext uri="{FF2B5EF4-FFF2-40B4-BE49-F238E27FC236}">
                <a16:creationId xmlns:a16="http://schemas.microsoft.com/office/drawing/2014/main" id="{38915EF8-BB8A-4A99-AEDF-C6853A67CA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816739"/>
              </p:ext>
            </p:extLst>
          </p:nvPr>
        </p:nvGraphicFramePr>
        <p:xfrm>
          <a:off x="5580112" y="2143495"/>
          <a:ext cx="14351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83920" imgH="393480" progId="Equation.DSMT4">
                  <p:embed/>
                </p:oleObj>
              </mc:Choice>
              <mc:Fallback>
                <p:oleObj name="Equation" r:id="rId8" imgW="583920" imgH="393480" progId="Equation.DSMT4">
                  <p:embed/>
                  <p:pic>
                    <p:nvPicPr>
                      <p:cNvPr id="10" name="Object 7">
                        <a:extLst>
                          <a:ext uri="{FF2B5EF4-FFF2-40B4-BE49-F238E27FC236}">
                            <a16:creationId xmlns:a16="http://schemas.microsoft.com/office/drawing/2014/main" id="{09C267D2-F5F4-4881-9588-1569372748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143495"/>
                        <a:ext cx="1435100" cy="96678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129464FA-1E58-44A0-B16B-8031AB56797A}"/>
              </a:ext>
            </a:extLst>
          </p:cNvPr>
          <p:cNvCxnSpPr>
            <a:cxnSpLocks/>
          </p:cNvCxnSpPr>
          <p:nvPr/>
        </p:nvCxnSpPr>
        <p:spPr>
          <a:xfrm>
            <a:off x="7452320" y="3867894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78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4BDB841E-5C2B-4C2D-8052-A5C46681D99B}"/>
              </a:ext>
            </a:extLst>
          </p:cNvPr>
          <p:cNvCxnSpPr>
            <a:stCxn id="4" idx="0"/>
          </p:cNvCxnSpPr>
          <p:nvPr/>
        </p:nvCxnSpPr>
        <p:spPr>
          <a:xfrm flipV="1">
            <a:off x="586924" y="2499742"/>
            <a:ext cx="2616924" cy="211701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5">
            <a:extLst>
              <a:ext uri="{FF2B5EF4-FFF2-40B4-BE49-F238E27FC236}">
                <a16:creationId xmlns:a16="http://schemas.microsoft.com/office/drawing/2014/main" id="{B04754BE-C8CF-47D8-BDDE-6FF26AFF1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962" y="488345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" name="Line 10">
            <a:extLst>
              <a:ext uri="{FF2B5EF4-FFF2-40B4-BE49-F238E27FC236}">
                <a16:creationId xmlns:a16="http://schemas.microsoft.com/office/drawing/2014/main" id="{56B55C63-4AE7-41F0-9F0D-498497ADCB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0262" y="367017"/>
            <a:ext cx="0" cy="42370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" name="Line 11">
            <a:extLst>
              <a:ext uri="{FF2B5EF4-FFF2-40B4-BE49-F238E27FC236}">
                <a16:creationId xmlns:a16="http://schemas.microsoft.com/office/drawing/2014/main" id="{271B77FC-BF9E-46EA-8AE5-63B931021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924" y="4616753"/>
            <a:ext cx="44259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599D4F9-61D8-4B03-A2DD-414CC7B1A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002" y="4553254"/>
            <a:ext cx="307778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2200" b="1" dirty="0">
                <a:latin typeface="Arial" charset="0"/>
              </a:rPr>
              <a:t>L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E1FC9CD-325E-4239-91AF-6B15B7B8D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123478"/>
            <a:ext cx="48577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/>
            <a:r>
              <a:rPr lang="en-US" sz="2200" b="1" dirty="0">
                <a:latin typeface="Arial" charset="0"/>
              </a:rPr>
              <a:t>K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6E50544D-169D-4F6A-ACB2-09D15C728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7951" y="1157962"/>
            <a:ext cx="6598541" cy="920765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charset="0"/>
              </a:rPr>
              <a:t>A </a:t>
            </a:r>
            <a:r>
              <a:rPr lang="en-US" sz="1800" dirty="0" err="1">
                <a:latin typeface="Arial" charset="0"/>
              </a:rPr>
              <a:t>quantidade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Q</a:t>
            </a:r>
            <a:r>
              <a:rPr lang="en-US" sz="1800" i="1" baseline="-25000" dirty="0">
                <a:latin typeface="Arial" charset="0"/>
              </a:rPr>
              <a:t>1</a:t>
            </a:r>
            <a:r>
              <a:rPr lang="en-US" sz="1800" dirty="0">
                <a:latin typeface="Arial" charset="0"/>
              </a:rPr>
              <a:t>  </a:t>
            </a:r>
            <a:r>
              <a:rPr lang="en-US" sz="1800" dirty="0" err="1">
                <a:latin typeface="Arial" charset="0"/>
              </a:rPr>
              <a:t>pode</a:t>
            </a:r>
            <a:r>
              <a:rPr lang="en-US" sz="1800" dirty="0">
                <a:latin typeface="Arial" charset="0"/>
              </a:rPr>
              <a:t> ser  </a:t>
            </a:r>
            <a:r>
              <a:rPr lang="en-US" sz="1800" dirty="0" err="1">
                <a:latin typeface="Arial" charset="0"/>
              </a:rPr>
              <a:t>produzida</a:t>
            </a:r>
            <a:r>
              <a:rPr lang="en-US" sz="1800" dirty="0">
                <a:latin typeface="Arial" charset="0"/>
              </a:rPr>
              <a:t> com as  </a:t>
            </a:r>
            <a:r>
              <a:rPr lang="en-US" sz="1800" dirty="0" err="1">
                <a:latin typeface="Arial" charset="0"/>
              </a:rPr>
              <a:t>combinações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K</a:t>
            </a:r>
            <a:r>
              <a:rPr lang="en-US" sz="1800" i="1" baseline="-25000" dirty="0">
                <a:latin typeface="Arial" charset="0"/>
              </a:rPr>
              <a:t>1</a:t>
            </a:r>
            <a:r>
              <a:rPr lang="en-US" sz="1800" i="1" dirty="0">
                <a:latin typeface="Arial" charset="0"/>
              </a:rPr>
              <a:t>L</a:t>
            </a:r>
            <a:r>
              <a:rPr lang="en-US" sz="1800" i="1" baseline="-25000" dirty="0">
                <a:latin typeface="Arial" charset="0"/>
              </a:rPr>
              <a:t>1</a:t>
            </a:r>
            <a:r>
              <a:rPr lang="en-US" sz="1800" i="1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ou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K</a:t>
            </a:r>
            <a:r>
              <a:rPr lang="en-US" sz="1800" i="1" baseline="-25000" dirty="0">
                <a:latin typeface="Arial" charset="0"/>
              </a:rPr>
              <a:t>2</a:t>
            </a:r>
            <a:r>
              <a:rPr lang="en-US" sz="1800" i="1" dirty="0">
                <a:latin typeface="Arial" charset="0"/>
              </a:rPr>
              <a:t>L</a:t>
            </a:r>
            <a:r>
              <a:rPr lang="en-US" sz="1800" i="1" baseline="-25000" dirty="0">
                <a:latin typeface="Arial" charset="0"/>
              </a:rPr>
              <a:t>2</a:t>
            </a:r>
            <a:r>
              <a:rPr lang="en-US" sz="1800" i="1" dirty="0">
                <a:latin typeface="Arial" charset="0"/>
              </a:rPr>
              <a:t>. </a:t>
            </a:r>
            <a:r>
              <a:rPr lang="en-US" sz="1800" dirty="0" err="1">
                <a:latin typeface="Arial" charset="0"/>
              </a:rPr>
              <a:t>Entretanto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essas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combinações</a:t>
            </a:r>
            <a:r>
              <a:rPr lang="en-US" sz="1800" dirty="0">
                <a:latin typeface="Arial" charset="0"/>
              </a:rPr>
              <a:t>  </a:t>
            </a:r>
            <a:r>
              <a:rPr lang="en-US" sz="1800" dirty="0" err="1">
                <a:latin typeface="Arial" charset="0"/>
              </a:rPr>
              <a:t>implicam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custo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maior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relativamente</a:t>
            </a:r>
            <a:r>
              <a:rPr lang="en-US" sz="1800" dirty="0">
                <a:latin typeface="Arial" charset="0"/>
              </a:rPr>
              <a:t> à </a:t>
            </a:r>
            <a:r>
              <a:rPr lang="en-US" sz="1800" dirty="0" err="1">
                <a:latin typeface="Arial" charset="0"/>
              </a:rPr>
              <a:t>combinação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K*L*.</a:t>
            </a: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BC4255CF-0FF3-4705-AB07-330072944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9512" y="3759507"/>
            <a:ext cx="447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Q</a:t>
            </a:r>
            <a:r>
              <a:rPr lang="en-US" sz="1800" b="1" i="1" baseline="-25000" dirty="0">
                <a:latin typeface="Arial" charset="0"/>
              </a:rPr>
              <a:t>1</a:t>
            </a:r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641B6217-5516-4E37-817C-9CE34F1BAC05}"/>
              </a:ext>
            </a:extLst>
          </p:cNvPr>
          <p:cNvSpPr>
            <a:spLocks/>
          </p:cNvSpPr>
          <p:nvPr/>
        </p:nvSpPr>
        <p:spPr bwMode="auto">
          <a:xfrm>
            <a:off x="1290187" y="921054"/>
            <a:ext cx="3551238" cy="3016253"/>
          </a:xfrm>
          <a:custGeom>
            <a:avLst/>
            <a:gdLst>
              <a:gd name="T0" fmla="*/ 0 w 1957"/>
              <a:gd name="T1" fmla="*/ 0 h 1886"/>
              <a:gd name="T2" fmla="*/ 71 w 1957"/>
              <a:gd name="T3" fmla="*/ 340 h 1886"/>
              <a:gd name="T4" fmla="*/ 237 w 1957"/>
              <a:gd name="T5" fmla="*/ 837 h 1886"/>
              <a:gd name="T6" fmla="*/ 695 w 1957"/>
              <a:gd name="T7" fmla="*/ 1444 h 1886"/>
              <a:gd name="T8" fmla="*/ 1176 w 1957"/>
              <a:gd name="T9" fmla="*/ 1713 h 1886"/>
              <a:gd name="T10" fmla="*/ 1586 w 1957"/>
              <a:gd name="T11" fmla="*/ 1815 h 1886"/>
              <a:gd name="T12" fmla="*/ 1957 w 1957"/>
              <a:gd name="T13" fmla="*/ 1886 h 18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57"/>
              <a:gd name="T22" fmla="*/ 0 h 1886"/>
              <a:gd name="T23" fmla="*/ 1957 w 1957"/>
              <a:gd name="T24" fmla="*/ 1886 h 18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57" h="1886">
                <a:moveTo>
                  <a:pt x="0" y="0"/>
                </a:moveTo>
                <a:cubicBezTo>
                  <a:pt x="13" y="56"/>
                  <a:pt x="32" y="201"/>
                  <a:pt x="71" y="340"/>
                </a:cubicBezTo>
                <a:cubicBezTo>
                  <a:pt x="110" y="479"/>
                  <a:pt x="133" y="653"/>
                  <a:pt x="237" y="837"/>
                </a:cubicBezTo>
                <a:cubicBezTo>
                  <a:pt x="341" y="1021"/>
                  <a:pt x="538" y="1298"/>
                  <a:pt x="695" y="1444"/>
                </a:cubicBezTo>
                <a:cubicBezTo>
                  <a:pt x="852" y="1590"/>
                  <a:pt x="1028" y="1651"/>
                  <a:pt x="1176" y="1713"/>
                </a:cubicBezTo>
                <a:cubicBezTo>
                  <a:pt x="1324" y="1775"/>
                  <a:pt x="1456" y="1786"/>
                  <a:pt x="1586" y="1815"/>
                </a:cubicBezTo>
                <a:cubicBezTo>
                  <a:pt x="1716" y="1844"/>
                  <a:pt x="1880" y="1871"/>
                  <a:pt x="1957" y="188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endParaRPr lang="pt-BR" sz="19000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5F624E01-7012-4BDA-A816-8070175A3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3" y="123478"/>
            <a:ext cx="7109745" cy="920765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i="1" dirty="0">
                <a:latin typeface="Arial" charset="0"/>
              </a:rPr>
              <a:t>Q</a:t>
            </a:r>
            <a:r>
              <a:rPr lang="en-US" sz="1800" i="1" baseline="-25000" dirty="0">
                <a:latin typeface="Arial" charset="0"/>
              </a:rPr>
              <a:t>1 </a:t>
            </a:r>
            <a:r>
              <a:rPr lang="en-US" sz="1800" i="1" dirty="0">
                <a:latin typeface="Arial" charset="0"/>
              </a:rPr>
              <a:t> é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uma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isoquanta</a:t>
            </a:r>
            <a:r>
              <a:rPr lang="en-US" sz="1800" dirty="0">
                <a:latin typeface="Arial" charset="0"/>
              </a:rPr>
              <a:t> para o </a:t>
            </a:r>
            <a:r>
              <a:rPr lang="en-US" sz="1800" dirty="0" err="1">
                <a:latin typeface="Arial" charset="0"/>
              </a:rPr>
              <a:t>nível</a:t>
            </a:r>
            <a:r>
              <a:rPr lang="en-US" sz="1800" dirty="0">
                <a:latin typeface="Arial" charset="0"/>
              </a:rPr>
              <a:t> de </a:t>
            </a:r>
            <a:r>
              <a:rPr lang="en-US" sz="1800" dirty="0" err="1">
                <a:latin typeface="Arial" charset="0"/>
              </a:rPr>
              <a:t>produção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Q</a:t>
            </a:r>
            <a:r>
              <a:rPr lang="en-US" sz="1800" i="1" baseline="-25000" dirty="0">
                <a:latin typeface="Arial" charset="0"/>
              </a:rPr>
              <a:t>1.</a:t>
            </a:r>
            <a:r>
              <a:rPr lang="en-US" sz="1800" dirty="0">
                <a:latin typeface="Arial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charset="0"/>
              </a:rPr>
              <a:t>A </a:t>
            </a:r>
            <a:r>
              <a:rPr lang="en-US" sz="1800" dirty="0" err="1">
                <a:latin typeface="Arial" charset="0"/>
              </a:rPr>
              <a:t>curva</a:t>
            </a:r>
            <a:r>
              <a:rPr lang="en-US" sz="1800" dirty="0">
                <a:latin typeface="Arial" charset="0"/>
              </a:rPr>
              <a:t> de </a:t>
            </a:r>
            <a:r>
              <a:rPr lang="en-US" sz="1800" dirty="0" err="1">
                <a:latin typeface="Arial" charset="0"/>
              </a:rPr>
              <a:t>isocusto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CT</a:t>
            </a:r>
            <a:r>
              <a:rPr lang="en-US" sz="1800" i="1" baseline="-25000" dirty="0">
                <a:latin typeface="Arial" charset="0"/>
              </a:rPr>
              <a:t>1  </a:t>
            </a:r>
            <a:r>
              <a:rPr lang="en-US" sz="1800" dirty="0" err="1">
                <a:latin typeface="Arial" charset="0"/>
              </a:rPr>
              <a:t>mostra</a:t>
            </a:r>
            <a:r>
              <a:rPr lang="en-US" sz="1800" dirty="0">
                <a:latin typeface="Arial" charset="0"/>
              </a:rPr>
              <a:t>  </a:t>
            </a:r>
            <a:r>
              <a:rPr lang="en-US" sz="1800" dirty="0" err="1">
                <a:latin typeface="Arial" charset="0"/>
              </a:rPr>
              <a:t>todas</a:t>
            </a:r>
            <a:r>
              <a:rPr lang="en-US" sz="1800" dirty="0">
                <a:latin typeface="Arial" charset="0"/>
              </a:rPr>
              <a:t> as </a:t>
            </a:r>
            <a:r>
              <a:rPr lang="en-US" sz="1800" dirty="0" err="1">
                <a:latin typeface="Arial" charset="0"/>
              </a:rPr>
              <a:t>combinações</a:t>
            </a:r>
            <a:r>
              <a:rPr lang="en-US" sz="1800" dirty="0">
                <a:latin typeface="Arial" charset="0"/>
              </a:rPr>
              <a:t> de </a:t>
            </a:r>
            <a:r>
              <a:rPr lang="en-US" sz="1800" i="1" dirty="0">
                <a:latin typeface="Arial" charset="0"/>
              </a:rPr>
              <a:t>K </a:t>
            </a:r>
            <a:r>
              <a:rPr lang="en-US" sz="1800" dirty="0">
                <a:latin typeface="Arial" charset="0"/>
              </a:rPr>
              <a:t>e </a:t>
            </a:r>
            <a:r>
              <a:rPr lang="en-US" sz="1800" i="1" dirty="0">
                <a:latin typeface="Arial" charset="0"/>
              </a:rPr>
              <a:t>L</a:t>
            </a:r>
            <a:r>
              <a:rPr lang="en-US" sz="1800" dirty="0">
                <a:latin typeface="Arial" charset="0"/>
              </a:rPr>
              <a:t> que </a:t>
            </a:r>
            <a:r>
              <a:rPr lang="en-US" sz="1800" dirty="0" err="1">
                <a:latin typeface="Arial" charset="0"/>
              </a:rPr>
              <a:t>custam</a:t>
            </a:r>
            <a:r>
              <a:rPr lang="en-US" sz="1800" dirty="0">
                <a:latin typeface="Arial" charset="0"/>
              </a:rPr>
              <a:t> CT</a:t>
            </a:r>
            <a:r>
              <a:rPr lang="en-US" sz="1800" baseline="-25000" dirty="0">
                <a:latin typeface="Arial" charset="0"/>
              </a:rPr>
              <a:t>1</a:t>
            </a:r>
            <a:r>
              <a:rPr lang="en-US" sz="1800" dirty="0">
                <a:latin typeface="Arial" charset="0"/>
              </a:rPr>
              <a:t>.</a:t>
            </a:r>
          </a:p>
        </p:txBody>
      </p:sp>
      <p:sp>
        <p:nvSpPr>
          <p:cNvPr id="11" name="Line 21">
            <a:extLst>
              <a:ext uri="{FF2B5EF4-FFF2-40B4-BE49-F238E27FC236}">
                <a16:creationId xmlns:a16="http://schemas.microsoft.com/office/drawing/2014/main" id="{7E43908B-529A-44EC-8C3B-C7CD92195F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726" y="1392542"/>
            <a:ext cx="3209925" cy="3209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" name="Line 22">
            <a:extLst>
              <a:ext uri="{FF2B5EF4-FFF2-40B4-BE49-F238E27FC236}">
                <a16:creationId xmlns:a16="http://schemas.microsoft.com/office/drawing/2014/main" id="{EE30A95A-0D07-411C-8A87-3580F0BECB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738" y="568629"/>
            <a:ext cx="4060825" cy="406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" name="Rectangle 24">
            <a:extLst>
              <a:ext uri="{FF2B5EF4-FFF2-40B4-BE49-F238E27FC236}">
                <a16:creationId xmlns:a16="http://schemas.microsoft.com/office/drawing/2014/main" id="{14EBF685-29D1-41AC-AE68-74AC1E74B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294" y="4202417"/>
            <a:ext cx="57548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CT</a:t>
            </a:r>
            <a:r>
              <a:rPr lang="en-US" sz="1800" b="1" i="1" baseline="-25000" dirty="0">
                <a:latin typeface="Arial" charset="0"/>
              </a:rPr>
              <a:t>0</a:t>
            </a:r>
          </a:p>
        </p:txBody>
      </p:sp>
      <p:sp>
        <p:nvSpPr>
          <p:cNvPr id="14" name="Rectangle 25">
            <a:extLst>
              <a:ext uri="{FF2B5EF4-FFF2-40B4-BE49-F238E27FC236}">
                <a16:creationId xmlns:a16="http://schemas.microsoft.com/office/drawing/2014/main" id="{49CA22C4-4B32-4F8A-836E-FBDEBC4F2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655" y="4159553"/>
            <a:ext cx="57548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CT</a:t>
            </a:r>
            <a:r>
              <a:rPr lang="en-US" sz="1800" b="1" i="1" baseline="-25000" dirty="0">
                <a:latin typeface="Arial" charset="0"/>
              </a:rPr>
              <a:t>1</a:t>
            </a:r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id="{DA02796B-C378-41A0-8609-5BD02E276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823" y="2703817"/>
            <a:ext cx="36869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A</a:t>
            </a:r>
          </a:p>
        </p:txBody>
      </p:sp>
      <p:sp>
        <p:nvSpPr>
          <p:cNvPr id="16" name="Line 29">
            <a:extLst>
              <a:ext uri="{FF2B5EF4-FFF2-40B4-BE49-F238E27FC236}">
                <a16:creationId xmlns:a16="http://schemas.microsoft.com/office/drawing/2014/main" id="{2C31B2A9-3CFC-4510-AAD7-194409F8A4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926" y="3130853"/>
            <a:ext cx="18510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" name="Line 30">
            <a:extLst>
              <a:ext uri="{FF2B5EF4-FFF2-40B4-BE49-F238E27FC236}">
                <a16:creationId xmlns:a16="http://schemas.microsoft.com/office/drawing/2014/main" id="{D5AE8683-F288-41B1-88EA-F26CDAFE47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926" y="3740453"/>
            <a:ext cx="31464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" name="Rectangle 31">
            <a:extLst>
              <a:ext uri="{FF2B5EF4-FFF2-40B4-BE49-F238E27FC236}">
                <a16:creationId xmlns:a16="http://schemas.microsoft.com/office/drawing/2014/main" id="{C6A308C3-5639-4470-8275-23579C650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51" y="2903895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K*</a:t>
            </a:r>
            <a:endParaRPr lang="en-US" sz="1800" b="1" i="1" baseline="-25000" dirty="0">
              <a:latin typeface="Arial" charset="0"/>
            </a:endParaRPr>
          </a:p>
        </p:txBody>
      </p:sp>
      <p:sp>
        <p:nvSpPr>
          <p:cNvPr id="19" name="Line 32">
            <a:extLst>
              <a:ext uri="{FF2B5EF4-FFF2-40B4-BE49-F238E27FC236}">
                <a16:creationId xmlns:a16="http://schemas.microsoft.com/office/drawing/2014/main" id="{00C0F94C-AEC6-4035-91AD-A32FE467A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5563" y="3146728"/>
            <a:ext cx="0" cy="14954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" name="Rectangle 33">
            <a:extLst>
              <a:ext uri="{FF2B5EF4-FFF2-40B4-BE49-F238E27FC236}">
                <a16:creationId xmlns:a16="http://schemas.microsoft.com/office/drawing/2014/main" id="{E480899C-5699-49E7-92F3-2F916E15B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3951" y="4597705"/>
            <a:ext cx="41357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L*</a:t>
            </a:r>
            <a:endParaRPr lang="en-US" sz="1800" b="1" i="1" baseline="-25000" dirty="0">
              <a:latin typeface="Arial" charset="0"/>
            </a:endParaRPr>
          </a:p>
        </p:txBody>
      </p:sp>
      <p:sp>
        <p:nvSpPr>
          <p:cNvPr id="21" name="Oval 34">
            <a:extLst>
              <a:ext uri="{FF2B5EF4-FFF2-40B4-BE49-F238E27FC236}">
                <a16:creationId xmlns:a16="http://schemas.microsoft.com/office/drawing/2014/main" id="{97E53D86-11CD-4E2A-BE01-272DE5CAE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363" y="3054653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Rectangle 35">
            <a:extLst>
              <a:ext uri="{FF2B5EF4-FFF2-40B4-BE49-F238E27FC236}">
                <a16:creationId xmlns:a16="http://schemas.microsoft.com/office/drawing/2014/main" id="{5AED35C4-5F24-4FA6-BB2E-1B3CD4D1B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51" y="3589641"/>
            <a:ext cx="43441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K</a:t>
            </a:r>
            <a:r>
              <a:rPr lang="en-US" sz="1800" b="1" i="1" baseline="-25000" dirty="0">
                <a:latin typeface="Arial" charset="0"/>
              </a:rPr>
              <a:t>2</a:t>
            </a:r>
          </a:p>
        </p:txBody>
      </p:sp>
      <p:sp>
        <p:nvSpPr>
          <p:cNvPr id="23" name="Line 36">
            <a:extLst>
              <a:ext uri="{FF2B5EF4-FFF2-40B4-BE49-F238E27FC236}">
                <a16:creationId xmlns:a16="http://schemas.microsoft.com/office/drawing/2014/main" id="{734D7332-7F06-4D2E-8C4D-6D5DAD0AE3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2563" y="3680128"/>
            <a:ext cx="0" cy="9620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" name="Rectangle 37">
            <a:extLst>
              <a:ext uri="{FF2B5EF4-FFF2-40B4-BE49-F238E27FC236}">
                <a16:creationId xmlns:a16="http://schemas.microsoft.com/office/drawing/2014/main" id="{7B2554E8-8522-435D-B065-2ACFA4356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9839" y="4597705"/>
            <a:ext cx="408767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L</a:t>
            </a:r>
            <a:r>
              <a:rPr lang="en-US" sz="1800" b="1" i="1" baseline="-25000" dirty="0">
                <a:latin typeface="Arial" charset="0"/>
              </a:rPr>
              <a:t>2</a:t>
            </a:r>
          </a:p>
        </p:txBody>
      </p:sp>
      <p:sp>
        <p:nvSpPr>
          <p:cNvPr id="25" name="Line 38">
            <a:extLst>
              <a:ext uri="{FF2B5EF4-FFF2-40B4-BE49-F238E27FC236}">
                <a16:creationId xmlns:a16="http://schemas.microsoft.com/office/drawing/2014/main" id="{1D3A7868-ADE3-4CC4-9AC8-44DAF0C2FB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926" y="1378253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" name="Line 39">
            <a:extLst>
              <a:ext uri="{FF2B5EF4-FFF2-40B4-BE49-F238E27FC236}">
                <a16:creationId xmlns:a16="http://schemas.microsoft.com/office/drawing/2014/main" id="{C41A999D-7461-4CE5-A411-CC2B6FFF2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3063" y="1394128"/>
            <a:ext cx="0" cy="32480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7" name="Oval 40">
            <a:extLst>
              <a:ext uri="{FF2B5EF4-FFF2-40B4-BE49-F238E27FC236}">
                <a16:creationId xmlns:a16="http://schemas.microsoft.com/office/drawing/2014/main" id="{9412444A-0EC7-475C-9B5F-811060A39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163" y="1302053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" name="Oval 41">
            <a:extLst>
              <a:ext uri="{FF2B5EF4-FFF2-40B4-BE49-F238E27FC236}">
                <a16:creationId xmlns:a16="http://schemas.microsoft.com/office/drawing/2014/main" id="{394F90D8-3674-4A4E-A10A-7339EBFB7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6363" y="3678541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" name="Rectangle 42">
            <a:extLst>
              <a:ext uri="{FF2B5EF4-FFF2-40B4-BE49-F238E27FC236}">
                <a16:creationId xmlns:a16="http://schemas.microsoft.com/office/drawing/2014/main" id="{5A333A7B-08B5-43D9-BDEE-092B37CF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51" y="1151241"/>
            <a:ext cx="43441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K</a:t>
            </a:r>
            <a:r>
              <a:rPr lang="en-US" sz="1800" b="1" i="1" baseline="-25000" dirty="0">
                <a:latin typeface="Arial" charset="0"/>
              </a:rPr>
              <a:t>1</a:t>
            </a:r>
          </a:p>
        </p:txBody>
      </p:sp>
      <p:sp>
        <p:nvSpPr>
          <p:cNvPr id="30" name="Rectangle 43">
            <a:extLst>
              <a:ext uri="{FF2B5EF4-FFF2-40B4-BE49-F238E27FC236}">
                <a16:creationId xmlns:a16="http://schemas.microsoft.com/office/drawing/2014/main" id="{E85B2087-6F97-4C58-9CFB-78E688B53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051" y="4597705"/>
            <a:ext cx="408767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L</a:t>
            </a:r>
            <a:r>
              <a:rPr lang="en-US" sz="1800" b="1" i="1" baseline="-25000" dirty="0">
                <a:latin typeface="Arial" charset="0"/>
              </a:rPr>
              <a:t>1</a:t>
            </a:r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FDB5E978-E5B2-4E8B-9B8C-0942FECD7D77}"/>
              </a:ext>
            </a:extLst>
          </p:cNvPr>
          <p:cNvSpPr txBox="1">
            <a:spLocks noChangeArrowheads="1"/>
          </p:cNvSpPr>
          <p:nvPr/>
        </p:nvSpPr>
        <p:spPr>
          <a:xfrm>
            <a:off x="4875591" y="2211710"/>
            <a:ext cx="4160905" cy="421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ClrTx/>
              <a:buSzPct val="100000"/>
              <a:buNone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Ponto A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: equilíbrio com K* e L*.</a:t>
            </a:r>
          </a:p>
          <a:p>
            <a:pPr algn="just"/>
            <a:endParaRPr lang="pt-BR" sz="2100" dirty="0"/>
          </a:p>
        </p:txBody>
      </p:sp>
      <p:graphicFrame>
        <p:nvGraphicFramePr>
          <p:cNvPr id="32" name="Object 4">
            <a:extLst>
              <a:ext uri="{FF2B5EF4-FFF2-40B4-BE49-F238E27FC236}">
                <a16:creationId xmlns:a16="http://schemas.microsoft.com/office/drawing/2014/main" id="{ADEB47C4-662D-4ED0-A994-F47AA5E7F9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673843"/>
              </p:ext>
            </p:extLst>
          </p:nvPr>
        </p:nvGraphicFramePr>
        <p:xfrm>
          <a:off x="4885426" y="2715766"/>
          <a:ext cx="4029755" cy="9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28800" imgH="419040" progId="Equation.DSMT4">
                  <p:embed/>
                </p:oleObj>
              </mc:Choice>
              <mc:Fallback>
                <p:oleObj name="Equation" r:id="rId2" imgW="1828800" imgH="419040" progId="Equation.DSMT4">
                  <p:embed/>
                  <p:pic>
                    <p:nvPicPr>
                      <p:cNvPr id="34" name="Object 4">
                        <a:extLst>
                          <a:ext uri="{FF2B5EF4-FFF2-40B4-BE49-F238E27FC236}">
                            <a16:creationId xmlns:a16="http://schemas.microsoft.com/office/drawing/2014/main" id="{11604A8E-FE71-42A9-81A8-7B6AABC323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5426" y="2715766"/>
                        <a:ext cx="4029755" cy="9542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Line 5">
            <a:extLst>
              <a:ext uri="{FF2B5EF4-FFF2-40B4-BE49-F238E27FC236}">
                <a16:creationId xmlns:a16="http://schemas.microsoft.com/office/drawing/2014/main" id="{8EAACDFC-3984-4096-BB9E-91E6EB87E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2080" y="3507854"/>
            <a:ext cx="0" cy="93083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4" name="Line 6">
            <a:extLst>
              <a:ext uri="{FF2B5EF4-FFF2-40B4-BE49-F238E27FC236}">
                <a16:creationId xmlns:a16="http://schemas.microsoft.com/office/drawing/2014/main" id="{39E2C2F1-3537-49A7-88B9-15377B91E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2080" y="4438690"/>
            <a:ext cx="50211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5" name="Rectangle 7">
            <a:extLst>
              <a:ext uri="{FF2B5EF4-FFF2-40B4-BE49-F238E27FC236}">
                <a16:creationId xmlns:a16="http://schemas.microsoft.com/office/drawing/2014/main" id="{C873847A-25A4-44AD-9BE3-D9EE7479B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40" y="2787774"/>
            <a:ext cx="2016224" cy="79438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" name="Rectangle 8">
            <a:extLst>
              <a:ext uri="{FF2B5EF4-FFF2-40B4-BE49-F238E27FC236}">
                <a16:creationId xmlns:a16="http://schemas.microsoft.com/office/drawing/2014/main" id="{60824C58-8D34-4304-85B4-FCB510A14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0998" y="2787774"/>
            <a:ext cx="1572434" cy="82741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" name="Text Box 11">
            <a:extLst>
              <a:ext uri="{FF2B5EF4-FFF2-40B4-BE49-F238E27FC236}">
                <a16:creationId xmlns:a16="http://schemas.microsoft.com/office/drawing/2014/main" id="{68CCFA84-AB6E-47AF-9631-A5774060A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136" y="4299942"/>
            <a:ext cx="252028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Inclinação da </a:t>
            </a:r>
            <a:r>
              <a:rPr lang="pt-B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Isoquanta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12">
            <a:extLst>
              <a:ext uri="{FF2B5EF4-FFF2-40B4-BE49-F238E27FC236}">
                <a16:creationId xmlns:a16="http://schemas.microsoft.com/office/drawing/2014/main" id="{1AEA4C48-CD8F-4AA9-847E-DA047744A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04" y="3867894"/>
            <a:ext cx="331236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Inclinação da Linha de </a:t>
            </a:r>
            <a:r>
              <a:rPr lang="pt-B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Isocusto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Line 6">
            <a:extLst>
              <a:ext uri="{FF2B5EF4-FFF2-40B4-BE49-F238E27FC236}">
                <a16:creationId xmlns:a16="http://schemas.microsoft.com/office/drawing/2014/main" id="{F27E4EF1-C2F2-4D29-A90E-BF3E0167B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248" y="3575549"/>
            <a:ext cx="0" cy="29234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2C7ACCE9-E0CD-42B0-A088-60D7E8F33E58}"/>
              </a:ext>
            </a:extLst>
          </p:cNvPr>
          <p:cNvSpPr txBox="1"/>
          <p:nvPr/>
        </p:nvSpPr>
        <p:spPr>
          <a:xfrm>
            <a:off x="3203847" y="2213451"/>
            <a:ext cx="1439141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Caminho de Expansão</a:t>
            </a:r>
          </a:p>
        </p:txBody>
      </p:sp>
      <p:sp>
        <p:nvSpPr>
          <p:cNvPr id="45" name="Freeform 17">
            <a:extLst>
              <a:ext uri="{FF2B5EF4-FFF2-40B4-BE49-F238E27FC236}">
                <a16:creationId xmlns:a16="http://schemas.microsoft.com/office/drawing/2014/main" id="{F5A22644-2AE8-40D8-8FDD-94B0F5125479}"/>
              </a:ext>
            </a:extLst>
          </p:cNvPr>
          <p:cNvSpPr>
            <a:spLocks/>
          </p:cNvSpPr>
          <p:nvPr/>
        </p:nvSpPr>
        <p:spPr bwMode="auto">
          <a:xfrm>
            <a:off x="2014262" y="1117069"/>
            <a:ext cx="2485730" cy="2246769"/>
          </a:xfrm>
          <a:custGeom>
            <a:avLst/>
            <a:gdLst>
              <a:gd name="T0" fmla="*/ 0 w 1957"/>
              <a:gd name="T1" fmla="*/ 0 h 1886"/>
              <a:gd name="T2" fmla="*/ 71 w 1957"/>
              <a:gd name="T3" fmla="*/ 340 h 1886"/>
              <a:gd name="T4" fmla="*/ 237 w 1957"/>
              <a:gd name="T5" fmla="*/ 837 h 1886"/>
              <a:gd name="T6" fmla="*/ 695 w 1957"/>
              <a:gd name="T7" fmla="*/ 1444 h 1886"/>
              <a:gd name="T8" fmla="*/ 1176 w 1957"/>
              <a:gd name="T9" fmla="*/ 1713 h 1886"/>
              <a:gd name="T10" fmla="*/ 1586 w 1957"/>
              <a:gd name="T11" fmla="*/ 1815 h 1886"/>
              <a:gd name="T12" fmla="*/ 1957 w 1957"/>
              <a:gd name="T13" fmla="*/ 1886 h 18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57"/>
              <a:gd name="T22" fmla="*/ 0 h 1886"/>
              <a:gd name="T23" fmla="*/ 1957 w 1957"/>
              <a:gd name="T24" fmla="*/ 1886 h 18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57" h="1886">
                <a:moveTo>
                  <a:pt x="0" y="0"/>
                </a:moveTo>
                <a:cubicBezTo>
                  <a:pt x="13" y="56"/>
                  <a:pt x="32" y="201"/>
                  <a:pt x="71" y="340"/>
                </a:cubicBezTo>
                <a:cubicBezTo>
                  <a:pt x="110" y="479"/>
                  <a:pt x="133" y="653"/>
                  <a:pt x="237" y="837"/>
                </a:cubicBezTo>
                <a:cubicBezTo>
                  <a:pt x="341" y="1021"/>
                  <a:pt x="538" y="1298"/>
                  <a:pt x="695" y="1444"/>
                </a:cubicBezTo>
                <a:cubicBezTo>
                  <a:pt x="852" y="1590"/>
                  <a:pt x="1028" y="1651"/>
                  <a:pt x="1176" y="1713"/>
                </a:cubicBezTo>
                <a:cubicBezTo>
                  <a:pt x="1324" y="1775"/>
                  <a:pt x="1456" y="1786"/>
                  <a:pt x="1586" y="1815"/>
                </a:cubicBezTo>
                <a:cubicBezTo>
                  <a:pt x="1716" y="1844"/>
                  <a:pt x="1880" y="1871"/>
                  <a:pt x="1957" y="1886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endParaRPr lang="pt-BR" sz="14000" dirty="0"/>
          </a:p>
        </p:txBody>
      </p:sp>
      <p:sp>
        <p:nvSpPr>
          <p:cNvPr id="47" name="Rectangle 16">
            <a:extLst>
              <a:ext uri="{FF2B5EF4-FFF2-40B4-BE49-F238E27FC236}">
                <a16:creationId xmlns:a16="http://schemas.microsoft.com/office/drawing/2014/main" id="{CC1E1EB4-A413-4A9C-BCBF-3BD8A746E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2357" y="3147814"/>
            <a:ext cx="447239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solidFill>
                  <a:srgbClr val="C00000"/>
                </a:solidFill>
                <a:latin typeface="Arial" charset="0"/>
              </a:rPr>
              <a:t>Q</a:t>
            </a:r>
            <a:r>
              <a:rPr lang="en-US" b="1" i="1" baseline="-25000" dirty="0">
                <a:solidFill>
                  <a:srgbClr val="C00000"/>
                </a:solidFill>
                <a:latin typeface="Arial" charset="0"/>
              </a:rPr>
              <a:t>2</a:t>
            </a:r>
            <a:endParaRPr lang="en-US" sz="1800" b="1" i="1" baseline="-25000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38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8" grpId="0"/>
      <p:bldP spid="19" grpId="0" animBg="1"/>
      <p:bldP spid="20" grpId="0"/>
      <p:bldP spid="21" grpId="0" animBg="1"/>
      <p:bldP spid="31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3" grpId="0" animBg="1"/>
      <p:bldP spid="45" grpId="0" animBg="1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A02C005-A05A-4A50-BBA4-293117D8AACB}"/>
              </a:ext>
            </a:extLst>
          </p:cNvPr>
          <p:cNvSpPr/>
          <p:nvPr/>
        </p:nvSpPr>
        <p:spPr bwMode="auto">
          <a:xfrm>
            <a:off x="3419872" y="3291830"/>
            <a:ext cx="3384376" cy="1261884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7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19A84BA-E83B-44CA-8165-9F683D554F56}"/>
              </a:ext>
            </a:extLst>
          </p:cNvPr>
          <p:cNvSpPr/>
          <p:nvPr/>
        </p:nvSpPr>
        <p:spPr>
          <a:xfrm>
            <a:off x="107505" y="123478"/>
            <a:ext cx="88569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Substituindo K na FDP podemos calcular a demanda condicional por L de forma a minimizar o custo de produção para produzir determinada quantidade.</a:t>
            </a:r>
          </a:p>
        </p:txBody>
      </p:sp>
      <p:graphicFrame>
        <p:nvGraphicFramePr>
          <p:cNvPr id="4" name="Object 7">
            <a:extLst>
              <a:ext uri="{FF2B5EF4-FFF2-40B4-BE49-F238E27FC236}">
                <a16:creationId xmlns:a16="http://schemas.microsoft.com/office/drawing/2014/main" id="{6BFDDB16-66E3-469C-A0CD-5A8EDA837F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008642"/>
              </p:ext>
            </p:extLst>
          </p:nvPr>
        </p:nvGraphicFramePr>
        <p:xfrm>
          <a:off x="107506" y="1231475"/>
          <a:ext cx="8928990" cy="3788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89240" imgH="1803240" progId="Equation.DSMT4">
                  <p:embed/>
                </p:oleObj>
              </mc:Choice>
              <mc:Fallback>
                <p:oleObj name="Equation" r:id="rId2" imgW="4089240" imgH="1803240" progId="Equation.DSMT4">
                  <p:embed/>
                  <p:pic>
                    <p:nvPicPr>
                      <p:cNvPr id="4" name="Object 7">
                        <a:extLst>
                          <a:ext uri="{FF2B5EF4-FFF2-40B4-BE49-F238E27FC236}">
                            <a16:creationId xmlns:a16="http://schemas.microsoft.com/office/drawing/2014/main" id="{1C930304-9C0D-44E6-9239-7E66D0E46B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6" y="1231475"/>
                        <a:ext cx="8928990" cy="37885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401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84B3887-8533-4637-9802-3E17480709A3}"/>
              </a:ext>
            </a:extLst>
          </p:cNvPr>
          <p:cNvSpPr/>
          <p:nvPr/>
        </p:nvSpPr>
        <p:spPr bwMode="auto">
          <a:xfrm>
            <a:off x="3233561" y="3160553"/>
            <a:ext cx="3858719" cy="1261884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7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" name="Object 7">
            <a:extLst>
              <a:ext uri="{FF2B5EF4-FFF2-40B4-BE49-F238E27FC236}">
                <a16:creationId xmlns:a16="http://schemas.microsoft.com/office/drawing/2014/main" id="{8041C215-79E3-42E7-B732-E55E055819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696957"/>
              </p:ext>
            </p:extLst>
          </p:nvPr>
        </p:nvGraphicFramePr>
        <p:xfrm>
          <a:off x="203413" y="3147814"/>
          <a:ext cx="6600835" cy="1290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93960" imgH="545760" progId="Equation.DSMT4">
                  <p:embed/>
                </p:oleObj>
              </mc:Choice>
              <mc:Fallback>
                <p:oleObj name="Equation" r:id="rId2" imgW="2793960" imgH="545760" progId="Equation.DSMT4">
                  <p:embed/>
                  <p:pic>
                    <p:nvPicPr>
                      <p:cNvPr id="4" name="Object 7">
                        <a:extLst>
                          <a:ext uri="{FF2B5EF4-FFF2-40B4-BE49-F238E27FC236}">
                            <a16:creationId xmlns:a16="http://schemas.microsoft.com/office/drawing/2014/main" id="{80C11474-0C61-4921-B875-8C2DC1B215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413" y="3147814"/>
                        <a:ext cx="6600835" cy="1290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6760D0F8-08D6-4C21-9A21-20545BEEE591}"/>
              </a:ext>
            </a:extLst>
          </p:cNvPr>
          <p:cNvSpPr/>
          <p:nvPr/>
        </p:nvSpPr>
        <p:spPr>
          <a:xfrm>
            <a:off x="107504" y="123478"/>
            <a:ext cx="88569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Substituindo L na FDP podemos calcular a demanda condicional por K de forma a minimizar o custo de produção para produzir determinada quantidade.</a:t>
            </a:r>
          </a:p>
        </p:txBody>
      </p:sp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E3F1AB10-FD91-455F-B2EA-BDFC6D22DE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086421"/>
              </p:ext>
            </p:extLst>
          </p:nvPr>
        </p:nvGraphicFramePr>
        <p:xfrm>
          <a:off x="203413" y="843558"/>
          <a:ext cx="8856984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216320" imgH="914400" progId="Equation.DSMT4">
                  <p:embed/>
                </p:oleObj>
              </mc:Choice>
              <mc:Fallback>
                <p:oleObj name="Equation" r:id="rId4" imgW="4216320" imgH="914400" progId="Equation.DSMT4">
                  <p:embed/>
                  <p:pic>
                    <p:nvPicPr>
                      <p:cNvPr id="7" name="Object 7">
                        <a:extLst>
                          <a:ext uri="{FF2B5EF4-FFF2-40B4-BE49-F238E27FC236}">
                            <a16:creationId xmlns:a16="http://schemas.microsoft.com/office/drawing/2014/main" id="{BB83234C-C5EE-4F84-8BF0-402875D9AC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413" y="843558"/>
                        <a:ext cx="8856984" cy="1944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601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6508A15-84AB-48D9-823C-C0D3778B2780}"/>
              </a:ext>
            </a:extLst>
          </p:cNvPr>
          <p:cNvSpPr/>
          <p:nvPr/>
        </p:nvSpPr>
        <p:spPr>
          <a:xfrm>
            <a:off x="4851560" y="4615850"/>
            <a:ext cx="1160600" cy="47618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FE2A9EF-8619-4F41-A36B-096BDC61A7DA}"/>
              </a:ext>
            </a:extLst>
          </p:cNvPr>
          <p:cNvSpPr/>
          <p:nvPr/>
        </p:nvSpPr>
        <p:spPr>
          <a:xfrm>
            <a:off x="4788024" y="4039786"/>
            <a:ext cx="1512168" cy="47618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A4A5B02-DD3C-4003-9772-059A401F3DD6}"/>
              </a:ext>
            </a:extLst>
          </p:cNvPr>
          <p:cNvSpPr/>
          <p:nvPr/>
        </p:nvSpPr>
        <p:spPr>
          <a:xfrm>
            <a:off x="35496" y="-20538"/>
            <a:ext cx="88569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As Demandas Condicionais por K e L:</a:t>
            </a:r>
          </a:p>
        </p:txBody>
      </p:sp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8EF41F0E-CA15-4C5B-824B-C5874E68D0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471472"/>
              </p:ext>
            </p:extLst>
          </p:nvPr>
        </p:nvGraphicFramePr>
        <p:xfrm>
          <a:off x="611563" y="411510"/>
          <a:ext cx="2952520" cy="11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98320" imgH="545760" progId="Equation.DSMT4">
                  <p:embed/>
                </p:oleObj>
              </mc:Choice>
              <mc:Fallback>
                <p:oleObj name="Equation" r:id="rId2" imgW="1498320" imgH="545760" progId="Equation.DSMT4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0338AEED-1C52-4B45-B2CE-2D038B0FF2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3" y="411510"/>
                        <a:ext cx="2952520" cy="116717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DEC04CB8-BF11-4BA4-B826-E882A0753F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065940"/>
              </p:ext>
            </p:extLst>
          </p:nvPr>
        </p:nvGraphicFramePr>
        <p:xfrm>
          <a:off x="611563" y="1707654"/>
          <a:ext cx="2952520" cy="11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98320" imgH="520560" progId="Equation.DSMT4">
                  <p:embed/>
                </p:oleObj>
              </mc:Choice>
              <mc:Fallback>
                <p:oleObj name="Equation" r:id="rId4" imgW="1498320" imgH="520560" progId="Equation.DSMT4">
                  <p:embed/>
                  <p:pic>
                    <p:nvPicPr>
                      <p:cNvPr id="6" name="Object 7">
                        <a:extLst>
                          <a:ext uri="{FF2B5EF4-FFF2-40B4-BE49-F238E27FC236}">
                            <a16:creationId xmlns:a16="http://schemas.microsoft.com/office/drawing/2014/main" id="{02F0D92A-62EF-4520-87F4-7DBB792154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3" y="1707654"/>
                        <a:ext cx="2952520" cy="116717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id="{90099E2B-5EF5-416F-BC9E-524056FA11E1}"/>
              </a:ext>
            </a:extLst>
          </p:cNvPr>
          <p:cNvSpPr/>
          <p:nvPr/>
        </p:nvSpPr>
        <p:spPr>
          <a:xfrm>
            <a:off x="35496" y="2931790"/>
            <a:ext cx="90269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As Demandas Condicionais por K e L nos mostram as quantidades desses fatores de produção que minimizam o custo total para uma certa quantidade produzida (Q), dados </a:t>
            </a:r>
            <a:r>
              <a:rPr lang="pt-BR" alt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A, r, w, </a:t>
            </a:r>
            <a:r>
              <a:rPr lang="pt-BR" alt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 e </a:t>
            </a:r>
            <a:r>
              <a:rPr lang="pt-BR" alt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pt-BR" alt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Se Q = 10: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C3174E7-490F-4FD2-943D-1E2062DA4B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665097"/>
              </p:ext>
            </p:extLst>
          </p:nvPr>
        </p:nvGraphicFramePr>
        <p:xfrm>
          <a:off x="3852863" y="411609"/>
          <a:ext cx="5133975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54280" imgH="545760" progId="Equation.DSMT4">
                  <p:embed/>
                </p:oleObj>
              </mc:Choice>
              <mc:Fallback>
                <p:oleObj name="Equation" r:id="rId6" imgW="2654280" imgH="5457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77E700E-A89B-45FD-9296-2652EADBC0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411609"/>
                        <a:ext cx="5133975" cy="1166813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F01AB741-64BF-486A-ABAF-43EBE9169378}"/>
              </a:ext>
            </a:extLst>
          </p:cNvPr>
          <p:cNvCxnSpPr/>
          <p:nvPr/>
        </p:nvCxnSpPr>
        <p:spPr>
          <a:xfrm>
            <a:off x="3563888" y="1059582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654A3E0A-7CE6-46E4-8739-C089D60074AA}"/>
              </a:ext>
            </a:extLst>
          </p:cNvPr>
          <p:cNvCxnSpPr/>
          <p:nvPr/>
        </p:nvCxnSpPr>
        <p:spPr>
          <a:xfrm>
            <a:off x="3563888" y="2355726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7">
            <a:extLst>
              <a:ext uri="{FF2B5EF4-FFF2-40B4-BE49-F238E27FC236}">
                <a16:creationId xmlns:a16="http://schemas.microsoft.com/office/drawing/2014/main" id="{859DE237-ED81-40A4-A4A2-F45D03F86C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261070"/>
              </p:ext>
            </p:extLst>
          </p:nvPr>
        </p:nvGraphicFramePr>
        <p:xfrm>
          <a:off x="3859213" y="1692722"/>
          <a:ext cx="5148262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03160" imgH="545760" progId="Equation.DSMT4">
                  <p:embed/>
                </p:oleObj>
              </mc:Choice>
              <mc:Fallback>
                <p:oleObj name="Equation" r:id="rId8" imgW="2603160" imgH="545760" progId="Equation.DSMT4">
                  <p:embed/>
                  <p:pic>
                    <p:nvPicPr>
                      <p:cNvPr id="10" name="Object 7">
                        <a:extLst>
                          <a:ext uri="{FF2B5EF4-FFF2-40B4-BE49-F238E27FC236}">
                            <a16:creationId xmlns:a16="http://schemas.microsoft.com/office/drawing/2014/main" id="{7CA214CB-B6F4-4161-91F9-90B711DA68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213" y="1692722"/>
                        <a:ext cx="5148262" cy="1166812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>
            <a:extLst>
              <a:ext uri="{FF2B5EF4-FFF2-40B4-BE49-F238E27FC236}">
                <a16:creationId xmlns:a16="http://schemas.microsoft.com/office/drawing/2014/main" id="{A4F72457-C52A-41F7-85CA-9FC655EAB4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285972"/>
              </p:ext>
            </p:extLst>
          </p:nvPr>
        </p:nvGraphicFramePr>
        <p:xfrm>
          <a:off x="669764" y="4011910"/>
          <a:ext cx="5630428" cy="570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628720" imgH="279360" progId="Equation.DSMT4">
                  <p:embed/>
                </p:oleObj>
              </mc:Choice>
              <mc:Fallback>
                <p:oleObj name="Equation" r:id="rId10" imgW="2628720" imgH="279360" progId="Equation.DSMT4">
                  <p:embed/>
                  <p:pic>
                    <p:nvPicPr>
                      <p:cNvPr id="11" name="Object 7">
                        <a:extLst>
                          <a:ext uri="{FF2B5EF4-FFF2-40B4-BE49-F238E27FC236}">
                            <a16:creationId xmlns:a16="http://schemas.microsoft.com/office/drawing/2014/main" id="{93CDBFDB-FDED-44D8-8AC9-9A9FED770D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764" y="4011910"/>
                        <a:ext cx="5630428" cy="5706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>
            <a:extLst>
              <a:ext uri="{FF2B5EF4-FFF2-40B4-BE49-F238E27FC236}">
                <a16:creationId xmlns:a16="http://schemas.microsoft.com/office/drawing/2014/main" id="{DA0BC471-8EB9-4E58-88AF-D974E4CE65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709849"/>
              </p:ext>
            </p:extLst>
          </p:nvPr>
        </p:nvGraphicFramePr>
        <p:xfrm>
          <a:off x="666549" y="4588422"/>
          <a:ext cx="5282075" cy="569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400120" imgH="279360" progId="Equation.DSMT4">
                  <p:embed/>
                </p:oleObj>
              </mc:Choice>
              <mc:Fallback>
                <p:oleObj name="Equation" r:id="rId12" imgW="2400120" imgH="279360" progId="Equation.DSMT4">
                  <p:embed/>
                  <p:pic>
                    <p:nvPicPr>
                      <p:cNvPr id="12" name="Object 7">
                        <a:extLst>
                          <a:ext uri="{FF2B5EF4-FFF2-40B4-BE49-F238E27FC236}">
                            <a16:creationId xmlns:a16="http://schemas.microsoft.com/office/drawing/2014/main" id="{F3223876-7282-4AE7-8953-53074D0AC4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549" y="4588422"/>
                        <a:ext cx="5282075" cy="569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450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53A830A-2579-4F69-91E4-34B6829574F2}"/>
              </a:ext>
            </a:extLst>
          </p:cNvPr>
          <p:cNvSpPr/>
          <p:nvPr/>
        </p:nvSpPr>
        <p:spPr>
          <a:xfrm>
            <a:off x="5760858" y="2355726"/>
            <a:ext cx="2339534" cy="9210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67DCBA5-0A42-4A16-A77F-6564442C1A73}"/>
              </a:ext>
            </a:extLst>
          </p:cNvPr>
          <p:cNvSpPr/>
          <p:nvPr/>
        </p:nvSpPr>
        <p:spPr>
          <a:xfrm>
            <a:off x="3024554" y="2334567"/>
            <a:ext cx="2483550" cy="9210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AA8C00E-BE40-493E-A416-8C2CC01C9597}"/>
              </a:ext>
            </a:extLst>
          </p:cNvPr>
          <p:cNvSpPr/>
          <p:nvPr/>
        </p:nvSpPr>
        <p:spPr>
          <a:xfrm>
            <a:off x="2843808" y="1830511"/>
            <a:ext cx="1440160" cy="45320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0D2B3EB-E7A4-4D36-9D32-6C242CC7C3B6}"/>
              </a:ext>
            </a:extLst>
          </p:cNvPr>
          <p:cNvSpPr/>
          <p:nvPr/>
        </p:nvSpPr>
        <p:spPr>
          <a:xfrm>
            <a:off x="1403648" y="462359"/>
            <a:ext cx="1944216" cy="5022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73E8813-BCDC-46D8-AA60-A73896E6873D}"/>
              </a:ext>
            </a:extLst>
          </p:cNvPr>
          <p:cNvSpPr/>
          <p:nvPr/>
        </p:nvSpPr>
        <p:spPr>
          <a:xfrm>
            <a:off x="35496" y="-20538"/>
            <a:ext cx="892899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Calculando o Custo Total:</a:t>
            </a: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alt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Observe que:</a:t>
            </a:r>
          </a:p>
          <a:p>
            <a:pPr algn="just" eaLnBrk="1" hangingPunct="1">
              <a:buClrTx/>
            </a:pP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+mj-lt"/>
              <a:buAutoNum type="alphaLcParenR"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CT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LP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cresce à taxas crescentes, pois temos um processo produtivo com retornos decrescentes de escala ((</a:t>
            </a:r>
            <a:r>
              <a:rPr lang="pt-BR" alt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a + b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 &lt; 1);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Pelo mesmo motivo o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CMeLP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é crescente;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Note que o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Cme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 Com isso, o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Cme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é crescente.</a:t>
            </a:r>
          </a:p>
        </p:txBody>
      </p:sp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8193BC8B-48F1-4E81-AE4E-4ECC54131A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46698"/>
              </p:ext>
            </p:extLst>
          </p:nvPr>
        </p:nvGraphicFramePr>
        <p:xfrm>
          <a:off x="539552" y="462359"/>
          <a:ext cx="67183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36680" imgH="279360" progId="Equation.DSMT4">
                  <p:embed/>
                </p:oleObj>
              </mc:Choice>
              <mc:Fallback>
                <p:oleObj name="Equation" r:id="rId2" imgW="3136680" imgH="279360" progId="Equation.DSMT4">
                  <p:embed/>
                  <p:pic>
                    <p:nvPicPr>
                      <p:cNvPr id="3" name="Object 7">
                        <a:extLst>
                          <a:ext uri="{FF2B5EF4-FFF2-40B4-BE49-F238E27FC236}">
                            <a16:creationId xmlns:a16="http://schemas.microsoft.com/office/drawing/2014/main" id="{AFA71C4C-A396-4221-9A42-26F049D461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62359"/>
                        <a:ext cx="67183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A458652-CE55-4388-9904-81313B1B9B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941131"/>
              </p:ext>
            </p:extLst>
          </p:nvPr>
        </p:nvGraphicFramePr>
        <p:xfrm>
          <a:off x="549671" y="1131590"/>
          <a:ext cx="747871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92360" imgH="279360" progId="Equation.DSMT4">
                  <p:embed/>
                </p:oleObj>
              </mc:Choice>
              <mc:Fallback>
                <p:oleObj name="Equation" r:id="rId4" imgW="3492360" imgH="279360" progId="Equation.DSMT4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5407E282-5F13-4C6F-9E05-6C3E2781A6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671" y="1131590"/>
                        <a:ext cx="747871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71F44415-B38C-44A3-9BB1-770E9A5C67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653321"/>
              </p:ext>
            </p:extLst>
          </p:nvPr>
        </p:nvGraphicFramePr>
        <p:xfrm>
          <a:off x="594047" y="1813818"/>
          <a:ext cx="36179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88760" imgH="228600" progId="Equation.DSMT4">
                  <p:embed/>
                </p:oleObj>
              </mc:Choice>
              <mc:Fallback>
                <p:oleObj name="Equation" r:id="rId6" imgW="1688760" imgH="228600" progId="Equation.DSMT4">
                  <p:embed/>
                  <p:pic>
                    <p:nvPicPr>
                      <p:cNvPr id="6" name="Object 7">
                        <a:extLst>
                          <a:ext uri="{FF2B5EF4-FFF2-40B4-BE49-F238E27FC236}">
                            <a16:creationId xmlns:a16="http://schemas.microsoft.com/office/drawing/2014/main" id="{55698A5A-D06F-453E-9696-F18328E58C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7" y="1813818"/>
                        <a:ext cx="361791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>
            <a:extLst>
              <a:ext uri="{FF2B5EF4-FFF2-40B4-BE49-F238E27FC236}">
                <a16:creationId xmlns:a16="http://schemas.microsoft.com/office/drawing/2014/main" id="{AF52C4B3-1C66-47AA-947F-AF8CAA1267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57369"/>
              </p:ext>
            </p:extLst>
          </p:nvPr>
        </p:nvGraphicFramePr>
        <p:xfrm>
          <a:off x="602058" y="2355726"/>
          <a:ext cx="7426326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66800" imgH="419040" progId="Equation.DSMT4">
                  <p:embed/>
                </p:oleObj>
              </mc:Choice>
              <mc:Fallback>
                <p:oleObj name="Equation" r:id="rId8" imgW="3466800" imgH="419040" progId="Equation.DSMT4">
                  <p:embed/>
                  <p:pic>
                    <p:nvPicPr>
                      <p:cNvPr id="7" name="Object 7">
                        <a:extLst>
                          <a:ext uri="{FF2B5EF4-FFF2-40B4-BE49-F238E27FC236}">
                            <a16:creationId xmlns:a16="http://schemas.microsoft.com/office/drawing/2014/main" id="{A891F755-727B-434C-8F44-7EEE077C58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058" y="2355726"/>
                        <a:ext cx="7426326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70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3A100B6-3882-4789-A16F-C7FA87C872E3}"/>
              </a:ext>
            </a:extLst>
          </p:cNvPr>
          <p:cNvSpPr/>
          <p:nvPr/>
        </p:nvSpPr>
        <p:spPr>
          <a:xfrm>
            <a:off x="2688230" y="4283769"/>
            <a:ext cx="1451722" cy="4053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9A6BA5D-9B44-402B-AAC2-2CCE19D002B6}"/>
              </a:ext>
            </a:extLst>
          </p:cNvPr>
          <p:cNvSpPr/>
          <p:nvPr/>
        </p:nvSpPr>
        <p:spPr>
          <a:xfrm>
            <a:off x="899592" y="4291200"/>
            <a:ext cx="1451722" cy="4053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2B02CDF-8A54-49B7-9043-9B9E84DDEFDE}"/>
              </a:ext>
            </a:extLst>
          </p:cNvPr>
          <p:cNvSpPr/>
          <p:nvPr/>
        </p:nvSpPr>
        <p:spPr>
          <a:xfrm>
            <a:off x="2688230" y="3734430"/>
            <a:ext cx="1451722" cy="4053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B246248-9313-47F5-8F80-F50F947E8060}"/>
              </a:ext>
            </a:extLst>
          </p:cNvPr>
          <p:cNvSpPr/>
          <p:nvPr/>
        </p:nvSpPr>
        <p:spPr>
          <a:xfrm>
            <a:off x="899592" y="3741861"/>
            <a:ext cx="1451722" cy="4053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DFA6DEE-A3A2-47A5-A40D-E28C29D387BF}"/>
              </a:ext>
            </a:extLst>
          </p:cNvPr>
          <p:cNvSpPr/>
          <p:nvPr/>
        </p:nvSpPr>
        <p:spPr>
          <a:xfrm>
            <a:off x="2411761" y="3093789"/>
            <a:ext cx="4895873" cy="58112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736EBAB-88E1-40E9-A01F-7DB3704AC32E}"/>
              </a:ext>
            </a:extLst>
          </p:cNvPr>
          <p:cNvSpPr/>
          <p:nvPr/>
        </p:nvSpPr>
        <p:spPr>
          <a:xfrm>
            <a:off x="3305908" y="2589733"/>
            <a:ext cx="4001726" cy="44208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DCA2798-97FB-4FB2-818A-EC8176D31D15}"/>
              </a:ext>
            </a:extLst>
          </p:cNvPr>
          <p:cNvSpPr/>
          <p:nvPr/>
        </p:nvSpPr>
        <p:spPr>
          <a:xfrm>
            <a:off x="4355976" y="2051521"/>
            <a:ext cx="2544561" cy="4699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1B00866-C70B-4F86-866D-753AAF5BD171}"/>
              </a:ext>
            </a:extLst>
          </p:cNvPr>
          <p:cNvSpPr/>
          <p:nvPr/>
        </p:nvSpPr>
        <p:spPr>
          <a:xfrm>
            <a:off x="2674842" y="1547465"/>
            <a:ext cx="1321094" cy="4699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8ADEFDD-19A0-4818-8350-004D941899F1}"/>
              </a:ext>
            </a:extLst>
          </p:cNvPr>
          <p:cNvSpPr/>
          <p:nvPr/>
        </p:nvSpPr>
        <p:spPr>
          <a:xfrm>
            <a:off x="899592" y="1547465"/>
            <a:ext cx="1321094" cy="4699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D5496EA-F5B8-46B0-8CE8-2AA25D209CB7}"/>
              </a:ext>
            </a:extLst>
          </p:cNvPr>
          <p:cNvSpPr/>
          <p:nvPr/>
        </p:nvSpPr>
        <p:spPr>
          <a:xfrm>
            <a:off x="35496" y="107305"/>
            <a:ext cx="8928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Vamos ver como isso funciona, lembrando que a firma sempre escolherá a seguinte relação capital-trabalho: </a:t>
            </a:r>
            <a:r>
              <a:rPr lang="pt-BR" alt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K = 100L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bject 7">
            <a:extLst>
              <a:ext uri="{FF2B5EF4-FFF2-40B4-BE49-F238E27FC236}">
                <a16:creationId xmlns:a16="http://schemas.microsoft.com/office/drawing/2014/main" id="{9468381C-83EE-47A5-B1B8-291FFD97F1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478783"/>
              </p:ext>
            </p:extLst>
          </p:nvPr>
        </p:nvGraphicFramePr>
        <p:xfrm>
          <a:off x="611560" y="1547465"/>
          <a:ext cx="6696075" cy="318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24080" imgH="1549080" progId="Equation.DSMT4">
                  <p:embed/>
                </p:oleObj>
              </mc:Choice>
              <mc:Fallback>
                <p:oleObj name="Equation" r:id="rId2" imgW="3124080" imgH="1549080" progId="Equation.DSMT4">
                  <p:embed/>
                  <p:pic>
                    <p:nvPicPr>
                      <p:cNvPr id="3" name="Object 7">
                        <a:extLst>
                          <a:ext uri="{FF2B5EF4-FFF2-40B4-BE49-F238E27FC236}">
                            <a16:creationId xmlns:a16="http://schemas.microsoft.com/office/drawing/2014/main" id="{F6B764EA-83B2-403E-B87B-57576E3ACE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547465"/>
                        <a:ext cx="6696075" cy="318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>
            <a:extLst>
              <a:ext uri="{FF2B5EF4-FFF2-40B4-BE49-F238E27FC236}">
                <a16:creationId xmlns:a16="http://schemas.microsoft.com/office/drawing/2014/main" id="{422FFAFF-644B-4523-9A47-8363A8E70C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960007"/>
              </p:ext>
            </p:extLst>
          </p:nvPr>
        </p:nvGraphicFramePr>
        <p:xfrm>
          <a:off x="611560" y="971401"/>
          <a:ext cx="16589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0" imgH="228600" progId="Equation.DSMT4">
                  <p:embed/>
                </p:oleObj>
              </mc:Choice>
              <mc:Fallback>
                <p:oleObj name="Equation" r:id="rId4" imgW="774360" imgH="228600" progId="Equation.DSMT4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CBC2ED38-5C78-4FD7-B96D-27B27CC64C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971401"/>
                        <a:ext cx="1658938" cy="4699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85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8C3FA55-688B-4A35-BD5F-83A37EFFB4F5}"/>
              </a:ext>
            </a:extLst>
          </p:cNvPr>
          <p:cNvSpPr/>
          <p:nvPr/>
        </p:nvSpPr>
        <p:spPr>
          <a:xfrm>
            <a:off x="2688230" y="3491135"/>
            <a:ext cx="1451722" cy="4053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51449DF-4521-4403-AD39-C91C6241FBEE}"/>
              </a:ext>
            </a:extLst>
          </p:cNvPr>
          <p:cNvSpPr/>
          <p:nvPr/>
        </p:nvSpPr>
        <p:spPr>
          <a:xfrm>
            <a:off x="899592" y="3498566"/>
            <a:ext cx="1451722" cy="4053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8D98552-242B-48B1-9F94-75242E86EF80}"/>
              </a:ext>
            </a:extLst>
          </p:cNvPr>
          <p:cNvSpPr/>
          <p:nvPr/>
        </p:nvSpPr>
        <p:spPr>
          <a:xfrm>
            <a:off x="2688230" y="2941796"/>
            <a:ext cx="1451722" cy="4053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B02B601-7A02-4C26-BFB1-0DE3CE74F87B}"/>
              </a:ext>
            </a:extLst>
          </p:cNvPr>
          <p:cNvSpPr/>
          <p:nvPr/>
        </p:nvSpPr>
        <p:spPr>
          <a:xfrm>
            <a:off x="899592" y="2949227"/>
            <a:ext cx="1451722" cy="4053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A392741-F151-496B-8D22-828A8E9374E1}"/>
              </a:ext>
            </a:extLst>
          </p:cNvPr>
          <p:cNvSpPr/>
          <p:nvPr/>
        </p:nvSpPr>
        <p:spPr>
          <a:xfrm>
            <a:off x="2411761" y="2301155"/>
            <a:ext cx="4913487" cy="58112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A3206C6-793A-485B-915F-35AF0C81000D}"/>
              </a:ext>
            </a:extLst>
          </p:cNvPr>
          <p:cNvSpPr/>
          <p:nvPr/>
        </p:nvSpPr>
        <p:spPr>
          <a:xfrm>
            <a:off x="3305907" y="1797099"/>
            <a:ext cx="4016123" cy="44208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01DD433-49B6-45B1-AC83-C43CEB19BA9F}"/>
              </a:ext>
            </a:extLst>
          </p:cNvPr>
          <p:cNvSpPr/>
          <p:nvPr/>
        </p:nvSpPr>
        <p:spPr>
          <a:xfrm>
            <a:off x="4355976" y="1258887"/>
            <a:ext cx="2587435" cy="4699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F64B3E6-5A40-4506-AC6E-0C398627F8E9}"/>
              </a:ext>
            </a:extLst>
          </p:cNvPr>
          <p:cNvSpPr/>
          <p:nvPr/>
        </p:nvSpPr>
        <p:spPr>
          <a:xfrm>
            <a:off x="2674842" y="754831"/>
            <a:ext cx="1321094" cy="4699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F667535-21B6-4695-AD58-BEA0E0E5A064}"/>
              </a:ext>
            </a:extLst>
          </p:cNvPr>
          <p:cNvSpPr/>
          <p:nvPr/>
        </p:nvSpPr>
        <p:spPr>
          <a:xfrm>
            <a:off x="899592" y="754831"/>
            <a:ext cx="1321094" cy="4699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Object 7">
            <a:extLst>
              <a:ext uri="{FF2B5EF4-FFF2-40B4-BE49-F238E27FC236}">
                <a16:creationId xmlns:a16="http://schemas.microsoft.com/office/drawing/2014/main" id="{632E8441-DED9-43E8-97C6-2F00090B10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620020"/>
              </p:ext>
            </p:extLst>
          </p:nvPr>
        </p:nvGraphicFramePr>
        <p:xfrm>
          <a:off x="611560" y="755377"/>
          <a:ext cx="6750050" cy="318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49280" imgH="1549080" progId="Equation.DSMT4">
                  <p:embed/>
                </p:oleObj>
              </mc:Choice>
              <mc:Fallback>
                <p:oleObj name="Equation" r:id="rId2" imgW="3149280" imgH="1549080" progId="Equation.DSMT4">
                  <p:embed/>
                  <p:pic>
                    <p:nvPicPr>
                      <p:cNvPr id="11" name="Object 7">
                        <a:extLst>
                          <a:ext uri="{FF2B5EF4-FFF2-40B4-BE49-F238E27FC236}">
                            <a16:creationId xmlns:a16="http://schemas.microsoft.com/office/drawing/2014/main" id="{EAA65062-2992-41CF-BB17-1728BD75F3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755377"/>
                        <a:ext cx="6750050" cy="318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>
            <a:extLst>
              <a:ext uri="{FF2B5EF4-FFF2-40B4-BE49-F238E27FC236}">
                <a16:creationId xmlns:a16="http://schemas.microsoft.com/office/drawing/2014/main" id="{06C15F4B-67D7-40AD-A4DA-5994BDB9F1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476272"/>
              </p:ext>
            </p:extLst>
          </p:nvPr>
        </p:nvGraphicFramePr>
        <p:xfrm>
          <a:off x="598488" y="179114"/>
          <a:ext cx="16859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320" imgH="228600" progId="Equation.DSMT4">
                  <p:embed/>
                </p:oleObj>
              </mc:Choice>
              <mc:Fallback>
                <p:oleObj name="Equation" r:id="rId4" imgW="787320" imgH="228600" progId="Equation.DSMT4">
                  <p:embed/>
                  <p:pic>
                    <p:nvPicPr>
                      <p:cNvPr id="12" name="Object 7">
                        <a:extLst>
                          <a:ext uri="{FF2B5EF4-FFF2-40B4-BE49-F238E27FC236}">
                            <a16:creationId xmlns:a16="http://schemas.microsoft.com/office/drawing/2014/main" id="{4974594B-777B-4893-859F-BEF6B020B6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179114"/>
                        <a:ext cx="1685925" cy="469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963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9814</TotalTime>
  <Words>440</Words>
  <Application>Microsoft Office PowerPoint</Application>
  <PresentationFormat>Apresentação na tela (16:9)</PresentationFormat>
  <Paragraphs>58</Paragraphs>
  <Slides>10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21" baseType="lpstr">
      <vt:lpstr>Arial</vt:lpstr>
      <vt:lpstr>Calibri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Concurso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para Início de Capítulo ou Assunto</dc:title>
  <dc:creator>Alexandre Melo</dc:creator>
  <cp:lastModifiedBy>Antonio Carlos Assumpção</cp:lastModifiedBy>
  <cp:revision>1010</cp:revision>
  <cp:lastPrinted>2020-08-24T01:20:36Z</cp:lastPrinted>
  <dcterms:created xsi:type="dcterms:W3CDTF">2013-02-04T13:34:58Z</dcterms:created>
  <dcterms:modified xsi:type="dcterms:W3CDTF">2023-05-24T02:24:31Z</dcterms:modified>
</cp:coreProperties>
</file>