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408" r:id="rId3"/>
    <p:sldId id="411" r:id="rId4"/>
    <p:sldId id="412" r:id="rId5"/>
    <p:sldId id="413" r:id="rId6"/>
    <p:sldId id="414" r:id="rId7"/>
    <p:sldId id="415" r:id="rId8"/>
    <p:sldId id="416" r:id="rId9"/>
    <p:sldId id="417" r:id="rId10"/>
    <p:sldId id="425" r:id="rId11"/>
    <p:sldId id="409" r:id="rId12"/>
    <p:sldId id="458" r:id="rId13"/>
    <p:sldId id="459" r:id="rId14"/>
    <p:sldId id="460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1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E876C58-7335-4E29-821D-17D83E73DC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5008E3F-D478-4225-9C2D-8AF98A860E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381BE229-D94E-2EC4-6BAC-F0973E198805}"/>
              </a:ext>
            </a:extLst>
          </p:cNvPr>
          <p:cNvSpPr/>
          <p:nvPr userDrawn="1"/>
        </p:nvSpPr>
        <p:spPr>
          <a:xfrm>
            <a:off x="0" y="0"/>
            <a:ext cx="12192000" cy="90543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040805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>
            <a:extLst>
              <a:ext uri="{FF2B5EF4-FFF2-40B4-BE49-F238E27FC236}">
                <a16:creationId xmlns:a16="http://schemas.microsoft.com/office/drawing/2014/main" id="{7B754C4B-8595-6B62-721F-27F1BC22676E}"/>
              </a:ext>
            </a:extLst>
          </p:cNvPr>
          <p:cNvSpPr/>
          <p:nvPr userDrawn="1"/>
        </p:nvSpPr>
        <p:spPr>
          <a:xfrm>
            <a:off x="0" y="0"/>
            <a:ext cx="12192000" cy="90543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348418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15AEE0BD-11A0-1260-AC7D-F157D9580B23}"/>
              </a:ext>
            </a:extLst>
          </p:cNvPr>
          <p:cNvSpPr/>
          <p:nvPr userDrawn="1"/>
        </p:nvSpPr>
        <p:spPr>
          <a:xfrm>
            <a:off x="0" y="0"/>
            <a:ext cx="12192000" cy="90543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382641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</p:sldLayoutIdLst>
  <p:txStyles>
    <p:titleStyle>
      <a:lvl1pPr algn="l" rtl="0" eaLnBrk="1" latinLnBrk="0" hangingPunct="1">
        <a:spcBef>
          <a:spcPct val="0"/>
        </a:spcBef>
        <a:buNone/>
        <a:defRPr kumimoji="0" sz="5467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487668" indent="-341367" algn="l" rtl="0" eaLnBrk="1" latinLnBrk="0" hangingPunct="1">
        <a:spcBef>
          <a:spcPts val="533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29035" indent="-304792" algn="l" rtl="0" eaLnBrk="1" latinLnBrk="0" hangingPunct="1">
        <a:spcBef>
          <a:spcPts val="432"/>
        </a:spcBef>
        <a:buClr>
          <a:schemeClr val="accent1"/>
        </a:buClr>
        <a:buFont typeface="Verdana"/>
        <a:buChar char="◦"/>
        <a:defRPr kumimoji="0" sz="3067" kern="1200">
          <a:solidFill>
            <a:schemeClr val="tx1"/>
          </a:solidFill>
          <a:latin typeface="+mn-lt"/>
          <a:ea typeface="+mn-ea"/>
          <a:cs typeface="+mn-cs"/>
        </a:defRPr>
      </a:lvl2pPr>
      <a:lvl3pPr marL="1146019" indent="-304792" algn="l" rtl="0" eaLnBrk="1" latinLnBrk="0" hangingPunct="1">
        <a:spcBef>
          <a:spcPts val="467"/>
        </a:spcBef>
        <a:buClr>
          <a:schemeClr val="accent2"/>
        </a:buClr>
        <a:buSzPct val="100000"/>
        <a:buFont typeface="Wingdings 2"/>
        <a:buChar char="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523962" indent="-304792" algn="l" rtl="0" eaLnBrk="1" latinLnBrk="0" hangingPunct="1">
        <a:spcBef>
          <a:spcPts val="467"/>
        </a:spcBef>
        <a:buClr>
          <a:schemeClr val="accent2"/>
        </a:buClr>
        <a:buFont typeface="Wingdings 2"/>
        <a:buChar char=""/>
        <a:defRPr kumimoji="0" sz="2533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indent="-304792" algn="l" rtl="0" eaLnBrk="1" latinLnBrk="0" hangingPunct="1">
        <a:spcBef>
          <a:spcPts val="467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133547" indent="-304792" algn="l" rtl="0" eaLnBrk="1" latinLnBrk="0" hangingPunct="1">
        <a:spcBef>
          <a:spcPts val="467"/>
        </a:spcBef>
        <a:buClr>
          <a:schemeClr val="accent3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2438339" indent="-304792" algn="l" rtl="0" eaLnBrk="1" latinLnBrk="0" hangingPunct="1">
        <a:spcBef>
          <a:spcPts val="467"/>
        </a:spcBef>
        <a:buClr>
          <a:schemeClr val="accent3"/>
        </a:buClr>
        <a:buFont typeface="Wingdings 2"/>
        <a:buChar char=""/>
        <a:defRPr kumimoji="0" sz="2133" kern="1200">
          <a:solidFill>
            <a:schemeClr val="tx1"/>
          </a:solidFill>
          <a:latin typeface="+mn-lt"/>
          <a:ea typeface="+mn-ea"/>
          <a:cs typeface="+mn-cs"/>
        </a:defRPr>
      </a:lvl7pPr>
      <a:lvl8pPr marL="2743131" indent="-304792" algn="l" rtl="0" eaLnBrk="1" latinLnBrk="0" hangingPunct="1">
        <a:spcBef>
          <a:spcPts val="467"/>
        </a:spcBef>
        <a:buClr>
          <a:schemeClr val="accent3"/>
        </a:buClr>
        <a:buFont typeface="Wingdings 2"/>
        <a:buChar char=""/>
        <a:defRPr kumimoji="0" sz="2133" kern="1200">
          <a:solidFill>
            <a:schemeClr val="tx1"/>
          </a:solidFill>
          <a:latin typeface="+mn-lt"/>
          <a:ea typeface="+mn-ea"/>
          <a:cs typeface="+mn-cs"/>
        </a:defRPr>
      </a:lvl8pPr>
      <a:lvl9pPr marL="3047924" indent="-304792" algn="l" rtl="0" eaLnBrk="1" latinLnBrk="0" hangingPunct="1">
        <a:spcBef>
          <a:spcPts val="467"/>
        </a:spcBef>
        <a:buClr>
          <a:schemeClr val="accent3"/>
        </a:buClr>
        <a:buFont typeface="Wingdings 2"/>
        <a:buChar char=""/>
        <a:defRPr kumimoji="0" sz="2133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image" Target="../media/image5.wmf"/><Relationship Id="rId7" Type="http://schemas.openxmlformats.org/officeDocument/2006/relationships/image" Target="../media/image7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6.wmf"/><Relationship Id="rId4" Type="http://schemas.openxmlformats.org/officeDocument/2006/relationships/oleObject" Target="../embeddings/oleObject2.bin"/><Relationship Id="rId9" Type="http://schemas.openxmlformats.org/officeDocument/2006/relationships/image" Target="../media/image8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oleObject" Target="../embeddings/oleObject5.bin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oleObject" Target="../embeddings/oleObject6.bin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oleObject" Target="../embeddings/oleObject7.bin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oleObject" Target="../embeddings/oleObject8.bin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oleObject" Target="../embeddings/oleObject9.bin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oleObject" Target="../embeddings/oleObject10.bin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A697F61C-E28D-23D6-2225-83B96FB36D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40336" y="6101973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54D55391-4843-96B9-0086-8388A54283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78736" y="6101973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1" name="Retângulo 10">
            <a:extLst>
              <a:ext uri="{FF2B5EF4-FFF2-40B4-BE49-F238E27FC236}">
                <a16:creationId xmlns:a16="http://schemas.microsoft.com/office/drawing/2014/main" id="{9488F105-1284-B097-6AC4-BB3A9A96713A}"/>
              </a:ext>
            </a:extLst>
          </p:cNvPr>
          <p:cNvSpPr/>
          <p:nvPr/>
        </p:nvSpPr>
        <p:spPr>
          <a:xfrm>
            <a:off x="1482710" y="268003"/>
            <a:ext cx="9134825" cy="1861931"/>
          </a:xfrm>
          <a:prstGeom prst="rect">
            <a:avLst/>
          </a:prstGeom>
          <a:solidFill>
            <a:srgbClr val="F8F8F8"/>
          </a:solidFill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pt-BR"/>
          </a:p>
        </p:txBody>
      </p:sp>
      <p:sp>
        <p:nvSpPr>
          <p:cNvPr id="12" name="Retângulo 11">
            <a:extLst>
              <a:ext uri="{FF2B5EF4-FFF2-40B4-BE49-F238E27FC236}">
                <a16:creationId xmlns:a16="http://schemas.microsoft.com/office/drawing/2014/main" id="{ECF4288D-B122-6FAB-4F4C-6091E6278085}"/>
              </a:ext>
            </a:extLst>
          </p:cNvPr>
          <p:cNvSpPr/>
          <p:nvPr/>
        </p:nvSpPr>
        <p:spPr>
          <a:xfrm>
            <a:off x="2669290" y="3340894"/>
            <a:ext cx="6541478" cy="1389479"/>
          </a:xfrm>
          <a:prstGeom prst="rect">
            <a:avLst/>
          </a:prstGeom>
          <a:solidFill>
            <a:srgbClr val="F8F8F8"/>
          </a:solidFill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pt-BR" dirty="0"/>
          </a:p>
        </p:txBody>
      </p:sp>
      <p:sp>
        <p:nvSpPr>
          <p:cNvPr id="13" name="Retângulo 12">
            <a:extLst>
              <a:ext uri="{FF2B5EF4-FFF2-40B4-BE49-F238E27FC236}">
                <a16:creationId xmlns:a16="http://schemas.microsoft.com/office/drawing/2014/main" id="{307262D0-004F-A65A-E938-93E1FF0EE83F}"/>
              </a:ext>
            </a:extLst>
          </p:cNvPr>
          <p:cNvSpPr/>
          <p:nvPr/>
        </p:nvSpPr>
        <p:spPr>
          <a:xfrm>
            <a:off x="2096388" y="2202698"/>
            <a:ext cx="7898296" cy="1039393"/>
          </a:xfrm>
          <a:prstGeom prst="rect">
            <a:avLst/>
          </a:prstGeom>
          <a:solidFill>
            <a:srgbClr val="F8F8F8"/>
          </a:solidFill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pt-BR"/>
          </a:p>
        </p:txBody>
      </p:sp>
      <p:pic>
        <p:nvPicPr>
          <p:cNvPr id="14" name="Picture 2" descr="O que mais cai na UERJ - Vestibular UERJ - EducaBras">
            <a:extLst>
              <a:ext uri="{FF2B5EF4-FFF2-40B4-BE49-F238E27FC236}">
                <a16:creationId xmlns:a16="http://schemas.microsoft.com/office/drawing/2014/main" id="{4619C4C0-D7EF-90F9-BF10-39D1DE8748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5471" y="314373"/>
            <a:ext cx="1749287" cy="17492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Imagem 14" descr="Uma imagem contendo brinquedo, lego&#10;&#10;Descrição gerada automaticamente">
            <a:extLst>
              <a:ext uri="{FF2B5EF4-FFF2-40B4-BE49-F238E27FC236}">
                <a16:creationId xmlns:a16="http://schemas.microsoft.com/office/drawing/2014/main" id="{1777B122-BDF0-08E8-CDEE-DB0B1F48510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8912" y="2277926"/>
            <a:ext cx="971550" cy="923925"/>
          </a:xfrm>
          <a:prstGeom prst="rect">
            <a:avLst/>
          </a:prstGeom>
        </p:spPr>
      </p:pic>
      <p:sp>
        <p:nvSpPr>
          <p:cNvPr id="16" name="CaixaDeTexto 15">
            <a:extLst>
              <a:ext uri="{FF2B5EF4-FFF2-40B4-BE49-F238E27FC236}">
                <a16:creationId xmlns:a16="http://schemas.microsoft.com/office/drawing/2014/main" id="{A61E0DB8-B71D-C69F-CE1A-4AA12CF36745}"/>
              </a:ext>
            </a:extLst>
          </p:cNvPr>
          <p:cNvSpPr txBox="1"/>
          <p:nvPr/>
        </p:nvSpPr>
        <p:spPr>
          <a:xfrm>
            <a:off x="3372738" y="2451654"/>
            <a:ext cx="67942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800" b="1" dirty="0">
                <a:solidFill>
                  <a:srgbClr val="002060"/>
                </a:solidFill>
              </a:rPr>
              <a:t>Faculdade de Ciências Econômicas </a:t>
            </a:r>
          </a:p>
        </p:txBody>
      </p:sp>
      <p:sp>
        <p:nvSpPr>
          <p:cNvPr id="17" name="CaixaDeTexto 16">
            <a:extLst>
              <a:ext uri="{FF2B5EF4-FFF2-40B4-BE49-F238E27FC236}">
                <a16:creationId xmlns:a16="http://schemas.microsoft.com/office/drawing/2014/main" id="{6711BCCA-83D6-3B4F-CC4A-F55975875D3C}"/>
              </a:ext>
            </a:extLst>
          </p:cNvPr>
          <p:cNvSpPr txBox="1"/>
          <p:nvPr/>
        </p:nvSpPr>
        <p:spPr>
          <a:xfrm>
            <a:off x="3295770" y="798086"/>
            <a:ext cx="73217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800" b="1" dirty="0">
                <a:solidFill>
                  <a:srgbClr val="002060"/>
                </a:solidFill>
              </a:rPr>
              <a:t>Universidade Estadual do Rio de Janeiro </a:t>
            </a:r>
          </a:p>
        </p:txBody>
      </p:sp>
      <p:sp>
        <p:nvSpPr>
          <p:cNvPr id="18" name="CaixaDeTexto 17">
            <a:extLst>
              <a:ext uri="{FF2B5EF4-FFF2-40B4-BE49-F238E27FC236}">
                <a16:creationId xmlns:a16="http://schemas.microsoft.com/office/drawing/2014/main" id="{2BF1DD24-DDC5-4B91-7C76-4DC049023C96}"/>
              </a:ext>
            </a:extLst>
          </p:cNvPr>
          <p:cNvSpPr txBox="1"/>
          <p:nvPr/>
        </p:nvSpPr>
        <p:spPr>
          <a:xfrm>
            <a:off x="2708026" y="3538431"/>
            <a:ext cx="6446469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2800" b="1" dirty="0">
                <a:solidFill>
                  <a:srgbClr val="002060"/>
                </a:solidFill>
              </a:rPr>
              <a:t>Disciplina: Análise Macroeconômica</a:t>
            </a:r>
          </a:p>
          <a:p>
            <a:pPr algn="ctr"/>
            <a:endParaRPr lang="pt-BR" sz="400" b="1" dirty="0">
              <a:solidFill>
                <a:srgbClr val="002060"/>
              </a:solidFill>
            </a:endParaRPr>
          </a:p>
          <a:p>
            <a:pPr algn="ctr"/>
            <a:r>
              <a:rPr lang="pt-BR" sz="2600" b="1" dirty="0">
                <a:solidFill>
                  <a:srgbClr val="002060"/>
                </a:solidFill>
              </a:rPr>
              <a:t>Curso: Administração/Contabilidade</a:t>
            </a:r>
          </a:p>
          <a:p>
            <a:pPr algn="ctr"/>
            <a:endParaRPr lang="pt-BR" sz="2800" b="1" dirty="0">
              <a:solidFill>
                <a:srgbClr val="002060"/>
              </a:solidFill>
            </a:endParaRPr>
          </a:p>
        </p:txBody>
      </p:sp>
      <p:sp>
        <p:nvSpPr>
          <p:cNvPr id="19" name="Text Box 20">
            <a:extLst>
              <a:ext uri="{FF2B5EF4-FFF2-40B4-BE49-F238E27FC236}">
                <a16:creationId xmlns:a16="http://schemas.microsoft.com/office/drawing/2014/main" id="{17EE0FAB-BD50-EA72-5B75-56C59074DD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3832" y="5349913"/>
            <a:ext cx="6055232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2400" b="1" i="1" dirty="0">
                <a:solidFill>
                  <a:srgbClr val="002060"/>
                </a:solidFill>
              </a:rPr>
              <a:t>Prof.: Antonio Carlos Assumpção</a:t>
            </a:r>
          </a:p>
          <a:p>
            <a:pPr algn="ctr">
              <a:defRPr/>
            </a:pPr>
            <a:r>
              <a:rPr lang="en-US" sz="2400" b="1" i="1" dirty="0" err="1">
                <a:solidFill>
                  <a:srgbClr val="002060"/>
                </a:solidFill>
              </a:rPr>
              <a:t>Doutor</a:t>
            </a:r>
            <a:r>
              <a:rPr lang="en-US" sz="2400" b="1" i="1" dirty="0">
                <a:solidFill>
                  <a:srgbClr val="002060"/>
                </a:solidFill>
              </a:rPr>
              <a:t> </a:t>
            </a:r>
            <a:r>
              <a:rPr lang="en-US" sz="2400" b="1" i="1" dirty="0" err="1">
                <a:solidFill>
                  <a:srgbClr val="002060"/>
                </a:solidFill>
              </a:rPr>
              <a:t>em</a:t>
            </a:r>
            <a:r>
              <a:rPr lang="en-US" sz="2400" b="1" i="1" dirty="0">
                <a:solidFill>
                  <a:srgbClr val="002060"/>
                </a:solidFill>
              </a:rPr>
              <a:t> Economia – UFF</a:t>
            </a:r>
          </a:p>
          <a:p>
            <a:pPr algn="ctr">
              <a:defRPr/>
            </a:pPr>
            <a:r>
              <a:rPr lang="en-US" sz="2400" b="1" i="1" dirty="0">
                <a:solidFill>
                  <a:srgbClr val="002060"/>
                </a:solidFill>
              </a:rPr>
              <a:t>Site: acjassumpcao.com</a:t>
            </a:r>
            <a:endParaRPr lang="pt-BR" sz="2400" b="1" i="1" dirty="0">
              <a:solidFill>
                <a:srgbClr val="002060"/>
              </a:solidFill>
            </a:endParaRPr>
          </a:p>
        </p:txBody>
      </p:sp>
      <p:sp>
        <p:nvSpPr>
          <p:cNvPr id="20" name="Retângulo 19">
            <a:extLst>
              <a:ext uri="{FF2B5EF4-FFF2-40B4-BE49-F238E27FC236}">
                <a16:creationId xmlns:a16="http://schemas.microsoft.com/office/drawing/2014/main" id="{1F4F6169-0249-E658-3C82-D579C803E20A}"/>
              </a:ext>
            </a:extLst>
          </p:cNvPr>
          <p:cNvSpPr/>
          <p:nvPr/>
        </p:nvSpPr>
        <p:spPr>
          <a:xfrm>
            <a:off x="0" y="0"/>
            <a:ext cx="12192000" cy="90543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625754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>
            <a:extLst>
              <a:ext uri="{FF2B5EF4-FFF2-40B4-BE49-F238E27FC236}">
                <a16:creationId xmlns:a16="http://schemas.microsoft.com/office/drawing/2014/main" id="{9716F08B-E76E-40B9-B005-CDCBBEF6E67A}"/>
              </a:ext>
            </a:extLst>
          </p:cNvPr>
          <p:cNvSpPr/>
          <p:nvPr/>
        </p:nvSpPr>
        <p:spPr>
          <a:xfrm>
            <a:off x="179512" y="257759"/>
            <a:ext cx="11836896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pt-BR" sz="26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just"/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Suponha que as seguintes operações foram registradas para a economia brasileira durante o ano t: 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Uma firma exporta um bem por 300 mil dólares e o pagamento será feito daqui a 90 dias; 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Um importador compra vinho de uma empresa chilena por 500 mil dólares e o pagamento será feito daqui a 30 dias; 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Um investidor local investe 1 milhão de dólares no Paraguai num projeto de exploração de gás natural; 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Uma firma paga 200 mil dólares a um banco irlandês por serviços financeiros (comissões e juros); 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O governo efetua uma doação de 300 mil dólares à Bolívia; 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Um fundo de investimento da Inglaterra investe 500 mil dólares na bolsa de valores brasileira; 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Um fundo de investimento brasileiro investe 300 mil dólares em bônus internacionais. </a:t>
            </a:r>
          </a:p>
        </p:txBody>
      </p:sp>
      <p:sp>
        <p:nvSpPr>
          <p:cNvPr id="5" name="Título 2">
            <a:extLst>
              <a:ext uri="{FF2B5EF4-FFF2-40B4-BE49-F238E27FC236}">
                <a16:creationId xmlns:a16="http://schemas.microsoft.com/office/drawing/2014/main" id="{8A871ADC-8744-4670-85EF-CB153A784147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75592" y="74544"/>
            <a:ext cx="11582400" cy="857250"/>
          </a:xfrm>
        </p:spPr>
        <p:txBody>
          <a:bodyPr/>
          <a:lstStyle/>
          <a:p>
            <a:pPr>
              <a:defRPr/>
            </a:pPr>
            <a:r>
              <a:rPr lang="pt-BR" sz="320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Questão 3</a:t>
            </a:r>
            <a:br>
              <a:rPr lang="pt-BR" sz="320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US" sz="2800" b="0" dirty="0"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46707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>
            <a:extLst>
              <a:ext uri="{FF2B5EF4-FFF2-40B4-BE49-F238E27FC236}">
                <a16:creationId xmlns:a16="http://schemas.microsoft.com/office/drawing/2014/main" id="{A9195F12-6486-4DB1-AAF5-80EB8A9256B6}"/>
              </a:ext>
            </a:extLst>
          </p:cNvPr>
          <p:cNvSpPr/>
          <p:nvPr/>
        </p:nvSpPr>
        <p:spPr>
          <a:xfrm>
            <a:off x="251519" y="92695"/>
            <a:ext cx="11728445" cy="52322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 base nas informações acima, classifique as seguintes afirmativas como verdadeiras (V) ou falsas (F) para o ano t: </a:t>
            </a:r>
          </a:p>
          <a:p>
            <a:pPr algn="just"/>
            <a:endParaRPr lang="pt-BR" sz="12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26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0)</a:t>
            </a:r>
            <a:r>
              <a:rPr lang="pt-BR" sz="2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 saldo da balança comercial foi deficitário em 200 mil dólares. </a:t>
            </a:r>
          </a:p>
          <a:p>
            <a:pPr algn="just"/>
            <a:endParaRPr lang="pt-BR" sz="12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26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1)</a:t>
            </a:r>
            <a:r>
              <a:rPr lang="pt-BR" sz="2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 saldo da conta de transações correntes do balanço de pagamentos foi deficitário em 400 mil dólares. </a:t>
            </a:r>
          </a:p>
          <a:p>
            <a:pPr algn="just"/>
            <a:endParaRPr lang="pt-BR" sz="12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26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2)</a:t>
            </a:r>
            <a:r>
              <a:rPr lang="pt-BR" sz="2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 saldo total do balanço de pagamentos foi deficitário em 1,3 milhões de dólares.</a:t>
            </a:r>
          </a:p>
          <a:p>
            <a:pPr algn="just"/>
            <a:endParaRPr lang="pt-BR" sz="12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26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3)</a:t>
            </a:r>
            <a:r>
              <a:rPr lang="pt-BR" sz="2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 saldo da conta capital e financeira do balanço de pagamentos foi deficitário em 600 mil dólares. </a:t>
            </a:r>
          </a:p>
          <a:p>
            <a:pPr algn="just"/>
            <a:endParaRPr lang="pt-BR" sz="26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26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4) </a:t>
            </a:r>
            <a:r>
              <a:rPr lang="pt-BR" sz="2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 reservas internacionais reduziram 300 mil dólares. </a:t>
            </a:r>
            <a:endParaRPr lang="pt-BR" sz="2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774A22FE-6367-4834-8D56-E1FE3C8D27FC}"/>
              </a:ext>
            </a:extLst>
          </p:cNvPr>
          <p:cNvSpPr txBox="1"/>
          <p:nvPr/>
        </p:nvSpPr>
        <p:spPr>
          <a:xfrm>
            <a:off x="-17514" y="1086969"/>
            <a:ext cx="43204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79C137C3-737E-45F0-B46A-4BCA60B7110F}"/>
              </a:ext>
            </a:extLst>
          </p:cNvPr>
          <p:cNvSpPr txBox="1"/>
          <p:nvPr/>
        </p:nvSpPr>
        <p:spPr>
          <a:xfrm>
            <a:off x="-17514" y="1664789"/>
            <a:ext cx="43204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B9120E31-41D8-412B-AE30-80C69C6B6816}"/>
              </a:ext>
            </a:extLst>
          </p:cNvPr>
          <p:cNvSpPr txBox="1"/>
          <p:nvPr/>
        </p:nvSpPr>
        <p:spPr>
          <a:xfrm>
            <a:off x="-17514" y="2627370"/>
            <a:ext cx="43204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368B3341-E1B5-46A8-8CEE-54F08CF0C41E}"/>
              </a:ext>
            </a:extLst>
          </p:cNvPr>
          <p:cNvSpPr txBox="1"/>
          <p:nvPr/>
        </p:nvSpPr>
        <p:spPr>
          <a:xfrm>
            <a:off x="-17514" y="3599242"/>
            <a:ext cx="43204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ED0F66D2-E159-4E77-8D10-8181AEDB97F0}"/>
              </a:ext>
            </a:extLst>
          </p:cNvPr>
          <p:cNvSpPr txBox="1"/>
          <p:nvPr/>
        </p:nvSpPr>
        <p:spPr>
          <a:xfrm>
            <a:off x="-17514" y="4792442"/>
            <a:ext cx="43204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A1152541-1F3E-42BE-A5BB-13429082495E}"/>
              </a:ext>
            </a:extLst>
          </p:cNvPr>
          <p:cNvSpPr txBox="1"/>
          <p:nvPr/>
        </p:nvSpPr>
        <p:spPr>
          <a:xfrm>
            <a:off x="53008" y="5547405"/>
            <a:ext cx="1197996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Vamos realizar todos os lançamentos, organizá-los no Balanço de Pagamentos, e depois, responderemos cada um dos itens.</a:t>
            </a:r>
          </a:p>
        </p:txBody>
      </p:sp>
    </p:spTree>
    <p:extLst>
      <p:ext uri="{BB962C8B-B14F-4D97-AF65-F5344CB8AC3E}">
        <p14:creationId xmlns:p14="http://schemas.microsoft.com/office/powerpoint/2010/main" val="1474792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>
            <a:extLst>
              <a:ext uri="{FF2B5EF4-FFF2-40B4-BE49-F238E27FC236}">
                <a16:creationId xmlns:a16="http://schemas.microsoft.com/office/drawing/2014/main" id="{1376E3BE-E699-4016-8BF4-B3097C438D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1721" y="405762"/>
            <a:ext cx="9144000" cy="4392488"/>
          </a:xfrm>
          <a:prstGeom prst="rect">
            <a:avLst/>
          </a:prstGeom>
        </p:spPr>
      </p:pic>
      <p:sp>
        <p:nvSpPr>
          <p:cNvPr id="5" name="Retângulo 4">
            <a:extLst>
              <a:ext uri="{FF2B5EF4-FFF2-40B4-BE49-F238E27FC236}">
                <a16:creationId xmlns:a16="http://schemas.microsoft.com/office/drawing/2014/main" id="{B32B1831-44DF-4625-BA63-E5771A38D056}"/>
              </a:ext>
            </a:extLst>
          </p:cNvPr>
          <p:cNvSpPr/>
          <p:nvPr/>
        </p:nvSpPr>
        <p:spPr>
          <a:xfrm>
            <a:off x="5059625" y="1845922"/>
            <a:ext cx="545119" cy="288032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BC026221-852E-4FBC-942F-FFABC194395F}"/>
              </a:ext>
            </a:extLst>
          </p:cNvPr>
          <p:cNvSpPr/>
          <p:nvPr/>
        </p:nvSpPr>
        <p:spPr>
          <a:xfrm>
            <a:off x="5059625" y="2710018"/>
            <a:ext cx="545119" cy="288032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248C5F27-E73F-4FF2-B71A-0A5E60B0669D}"/>
              </a:ext>
            </a:extLst>
          </p:cNvPr>
          <p:cNvSpPr/>
          <p:nvPr/>
        </p:nvSpPr>
        <p:spPr>
          <a:xfrm>
            <a:off x="5738642" y="2277970"/>
            <a:ext cx="545119" cy="288032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Retângulo 7">
            <a:extLst>
              <a:ext uri="{FF2B5EF4-FFF2-40B4-BE49-F238E27FC236}">
                <a16:creationId xmlns:a16="http://schemas.microsoft.com/office/drawing/2014/main" id="{0F3B64FB-5911-402E-9897-7A7E03C0FA98}"/>
              </a:ext>
            </a:extLst>
          </p:cNvPr>
          <p:cNvSpPr/>
          <p:nvPr/>
        </p:nvSpPr>
        <p:spPr>
          <a:xfrm>
            <a:off x="5738642" y="2710018"/>
            <a:ext cx="545119" cy="288032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Retângulo 8">
            <a:extLst>
              <a:ext uri="{FF2B5EF4-FFF2-40B4-BE49-F238E27FC236}">
                <a16:creationId xmlns:a16="http://schemas.microsoft.com/office/drawing/2014/main" id="{97A5086C-F29E-41BA-8204-6650D34A9127}"/>
              </a:ext>
            </a:extLst>
          </p:cNvPr>
          <p:cNvSpPr/>
          <p:nvPr/>
        </p:nvSpPr>
        <p:spPr>
          <a:xfrm>
            <a:off x="6386714" y="1413874"/>
            <a:ext cx="545119" cy="288032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Retângulo 9">
            <a:extLst>
              <a:ext uri="{FF2B5EF4-FFF2-40B4-BE49-F238E27FC236}">
                <a16:creationId xmlns:a16="http://schemas.microsoft.com/office/drawing/2014/main" id="{25E92BD5-59DB-47AE-A3CA-250CA5E38335}"/>
              </a:ext>
            </a:extLst>
          </p:cNvPr>
          <p:cNvSpPr/>
          <p:nvPr/>
        </p:nvSpPr>
        <p:spPr>
          <a:xfrm>
            <a:off x="6327758" y="3142066"/>
            <a:ext cx="604076" cy="288032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Retângulo 10">
            <a:extLst>
              <a:ext uri="{FF2B5EF4-FFF2-40B4-BE49-F238E27FC236}">
                <a16:creationId xmlns:a16="http://schemas.microsoft.com/office/drawing/2014/main" id="{16027051-6E2E-4CC1-BD29-E0EC913C1039}"/>
              </a:ext>
            </a:extLst>
          </p:cNvPr>
          <p:cNvSpPr/>
          <p:nvPr/>
        </p:nvSpPr>
        <p:spPr>
          <a:xfrm>
            <a:off x="7034786" y="1413874"/>
            <a:ext cx="545119" cy="288032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Retângulo 11">
            <a:extLst>
              <a:ext uri="{FF2B5EF4-FFF2-40B4-BE49-F238E27FC236}">
                <a16:creationId xmlns:a16="http://schemas.microsoft.com/office/drawing/2014/main" id="{B76B4262-6C60-443D-B2BA-B4451B3F7CAB}"/>
              </a:ext>
            </a:extLst>
          </p:cNvPr>
          <p:cNvSpPr/>
          <p:nvPr/>
        </p:nvSpPr>
        <p:spPr>
          <a:xfrm>
            <a:off x="7034786" y="3574114"/>
            <a:ext cx="545119" cy="288032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Retângulo 12">
            <a:extLst>
              <a:ext uri="{FF2B5EF4-FFF2-40B4-BE49-F238E27FC236}">
                <a16:creationId xmlns:a16="http://schemas.microsoft.com/office/drawing/2014/main" id="{B3E28E21-9ADA-48AC-A4E9-F6B256300CA7}"/>
              </a:ext>
            </a:extLst>
          </p:cNvPr>
          <p:cNvSpPr/>
          <p:nvPr/>
        </p:nvSpPr>
        <p:spPr>
          <a:xfrm>
            <a:off x="7682858" y="1413874"/>
            <a:ext cx="545119" cy="288032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Retângulo 13">
            <a:extLst>
              <a:ext uri="{FF2B5EF4-FFF2-40B4-BE49-F238E27FC236}">
                <a16:creationId xmlns:a16="http://schemas.microsoft.com/office/drawing/2014/main" id="{5059664C-F1F0-4BA8-94C3-841A92E48019}"/>
              </a:ext>
            </a:extLst>
          </p:cNvPr>
          <p:cNvSpPr/>
          <p:nvPr/>
        </p:nvSpPr>
        <p:spPr>
          <a:xfrm>
            <a:off x="7682858" y="4006162"/>
            <a:ext cx="545119" cy="288032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Retângulo 14">
            <a:extLst>
              <a:ext uri="{FF2B5EF4-FFF2-40B4-BE49-F238E27FC236}">
                <a16:creationId xmlns:a16="http://schemas.microsoft.com/office/drawing/2014/main" id="{A09C72DB-7D56-4B17-85A4-ACE6A369AA91}"/>
              </a:ext>
            </a:extLst>
          </p:cNvPr>
          <p:cNvSpPr/>
          <p:nvPr/>
        </p:nvSpPr>
        <p:spPr>
          <a:xfrm>
            <a:off x="8330930" y="1413874"/>
            <a:ext cx="545119" cy="288032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6" name="Retângulo 15">
            <a:extLst>
              <a:ext uri="{FF2B5EF4-FFF2-40B4-BE49-F238E27FC236}">
                <a16:creationId xmlns:a16="http://schemas.microsoft.com/office/drawing/2014/main" id="{1DD7EBB3-D8D6-42EA-97BE-C7BB547EBB54}"/>
              </a:ext>
            </a:extLst>
          </p:cNvPr>
          <p:cNvSpPr/>
          <p:nvPr/>
        </p:nvSpPr>
        <p:spPr>
          <a:xfrm>
            <a:off x="8330930" y="4438210"/>
            <a:ext cx="545119" cy="288032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7" name="Retângulo 16">
            <a:extLst>
              <a:ext uri="{FF2B5EF4-FFF2-40B4-BE49-F238E27FC236}">
                <a16:creationId xmlns:a16="http://schemas.microsoft.com/office/drawing/2014/main" id="{B13B6FDD-87AE-4415-A6F7-02EA6C85964F}"/>
              </a:ext>
            </a:extLst>
          </p:cNvPr>
          <p:cNvSpPr/>
          <p:nvPr/>
        </p:nvSpPr>
        <p:spPr>
          <a:xfrm>
            <a:off x="8979002" y="1413874"/>
            <a:ext cx="545119" cy="288032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8" name="Retângulo 17">
            <a:extLst>
              <a:ext uri="{FF2B5EF4-FFF2-40B4-BE49-F238E27FC236}">
                <a16:creationId xmlns:a16="http://schemas.microsoft.com/office/drawing/2014/main" id="{05258CA6-C043-4963-879A-F7E08F970F76}"/>
              </a:ext>
            </a:extLst>
          </p:cNvPr>
          <p:cNvSpPr/>
          <p:nvPr/>
        </p:nvSpPr>
        <p:spPr>
          <a:xfrm>
            <a:off x="8979002" y="4438210"/>
            <a:ext cx="545119" cy="288032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9" name="Retângulo 18">
            <a:extLst>
              <a:ext uri="{FF2B5EF4-FFF2-40B4-BE49-F238E27FC236}">
                <a16:creationId xmlns:a16="http://schemas.microsoft.com/office/drawing/2014/main" id="{1C974DC3-C777-42E2-8F29-70EB9592FDE4}"/>
              </a:ext>
            </a:extLst>
          </p:cNvPr>
          <p:cNvSpPr/>
          <p:nvPr/>
        </p:nvSpPr>
        <p:spPr>
          <a:xfrm>
            <a:off x="9668137" y="1413874"/>
            <a:ext cx="648072" cy="288032"/>
          </a:xfrm>
          <a:prstGeom prst="rect">
            <a:avLst/>
          </a:prstGeom>
          <a:noFill/>
          <a:ln w="19050">
            <a:solidFill>
              <a:srgbClr val="00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0" name="Retângulo 19">
            <a:extLst>
              <a:ext uri="{FF2B5EF4-FFF2-40B4-BE49-F238E27FC236}">
                <a16:creationId xmlns:a16="http://schemas.microsoft.com/office/drawing/2014/main" id="{16DB1B09-2360-4A79-9851-FE2B7704DB91}"/>
              </a:ext>
            </a:extLst>
          </p:cNvPr>
          <p:cNvSpPr/>
          <p:nvPr/>
        </p:nvSpPr>
        <p:spPr>
          <a:xfrm>
            <a:off x="9668137" y="1845922"/>
            <a:ext cx="648072" cy="288032"/>
          </a:xfrm>
          <a:prstGeom prst="rect">
            <a:avLst/>
          </a:prstGeom>
          <a:noFill/>
          <a:ln w="19050">
            <a:solidFill>
              <a:srgbClr val="00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1" name="Retângulo 20">
            <a:extLst>
              <a:ext uri="{FF2B5EF4-FFF2-40B4-BE49-F238E27FC236}">
                <a16:creationId xmlns:a16="http://schemas.microsoft.com/office/drawing/2014/main" id="{568C779F-2720-4787-94B8-9D3C835314BC}"/>
              </a:ext>
            </a:extLst>
          </p:cNvPr>
          <p:cNvSpPr/>
          <p:nvPr/>
        </p:nvSpPr>
        <p:spPr>
          <a:xfrm>
            <a:off x="9668137" y="2277970"/>
            <a:ext cx="648072" cy="288032"/>
          </a:xfrm>
          <a:prstGeom prst="rect">
            <a:avLst/>
          </a:prstGeom>
          <a:noFill/>
          <a:ln w="19050">
            <a:solidFill>
              <a:srgbClr val="00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2" name="Retângulo 21">
            <a:extLst>
              <a:ext uri="{FF2B5EF4-FFF2-40B4-BE49-F238E27FC236}">
                <a16:creationId xmlns:a16="http://schemas.microsoft.com/office/drawing/2014/main" id="{73D342F9-79F7-423D-8FA4-9FAC0E108458}"/>
              </a:ext>
            </a:extLst>
          </p:cNvPr>
          <p:cNvSpPr/>
          <p:nvPr/>
        </p:nvSpPr>
        <p:spPr>
          <a:xfrm>
            <a:off x="9668137" y="2710018"/>
            <a:ext cx="648072" cy="288032"/>
          </a:xfrm>
          <a:prstGeom prst="rect">
            <a:avLst/>
          </a:prstGeom>
          <a:noFill/>
          <a:ln w="19050">
            <a:solidFill>
              <a:srgbClr val="00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3" name="Retângulo 22">
            <a:extLst>
              <a:ext uri="{FF2B5EF4-FFF2-40B4-BE49-F238E27FC236}">
                <a16:creationId xmlns:a16="http://schemas.microsoft.com/office/drawing/2014/main" id="{FEA24CD3-FAD3-4327-84D3-2F83C1654F5C}"/>
              </a:ext>
            </a:extLst>
          </p:cNvPr>
          <p:cNvSpPr/>
          <p:nvPr/>
        </p:nvSpPr>
        <p:spPr>
          <a:xfrm>
            <a:off x="9668137" y="3142066"/>
            <a:ext cx="648072" cy="288032"/>
          </a:xfrm>
          <a:prstGeom prst="rect">
            <a:avLst/>
          </a:prstGeom>
          <a:noFill/>
          <a:ln w="19050">
            <a:solidFill>
              <a:srgbClr val="00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4" name="Retângulo 23">
            <a:extLst>
              <a:ext uri="{FF2B5EF4-FFF2-40B4-BE49-F238E27FC236}">
                <a16:creationId xmlns:a16="http://schemas.microsoft.com/office/drawing/2014/main" id="{88B4FC4D-228F-44F6-8DBA-2ADECFACB613}"/>
              </a:ext>
            </a:extLst>
          </p:cNvPr>
          <p:cNvSpPr/>
          <p:nvPr/>
        </p:nvSpPr>
        <p:spPr>
          <a:xfrm>
            <a:off x="9668137" y="3574114"/>
            <a:ext cx="648072" cy="288032"/>
          </a:xfrm>
          <a:prstGeom prst="rect">
            <a:avLst/>
          </a:prstGeom>
          <a:noFill/>
          <a:ln w="19050">
            <a:solidFill>
              <a:srgbClr val="00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5" name="Retângulo 24">
            <a:extLst>
              <a:ext uri="{FF2B5EF4-FFF2-40B4-BE49-F238E27FC236}">
                <a16:creationId xmlns:a16="http://schemas.microsoft.com/office/drawing/2014/main" id="{3207B96D-4698-4BB8-9080-1A0F91EB4716}"/>
              </a:ext>
            </a:extLst>
          </p:cNvPr>
          <p:cNvSpPr/>
          <p:nvPr/>
        </p:nvSpPr>
        <p:spPr>
          <a:xfrm>
            <a:off x="9668137" y="4006162"/>
            <a:ext cx="648072" cy="288032"/>
          </a:xfrm>
          <a:prstGeom prst="rect">
            <a:avLst/>
          </a:prstGeom>
          <a:noFill/>
          <a:ln w="19050">
            <a:solidFill>
              <a:srgbClr val="00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6" name="Retângulo 25">
            <a:extLst>
              <a:ext uri="{FF2B5EF4-FFF2-40B4-BE49-F238E27FC236}">
                <a16:creationId xmlns:a16="http://schemas.microsoft.com/office/drawing/2014/main" id="{F6C14F28-C37D-4571-A6CE-94A5C7B0173C}"/>
              </a:ext>
            </a:extLst>
          </p:cNvPr>
          <p:cNvSpPr/>
          <p:nvPr/>
        </p:nvSpPr>
        <p:spPr>
          <a:xfrm>
            <a:off x="9668137" y="4438210"/>
            <a:ext cx="648072" cy="288032"/>
          </a:xfrm>
          <a:prstGeom prst="rect">
            <a:avLst/>
          </a:prstGeom>
          <a:noFill/>
          <a:ln w="19050">
            <a:solidFill>
              <a:srgbClr val="00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4964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>
            <a:extLst>
              <a:ext uri="{FF2B5EF4-FFF2-40B4-BE49-F238E27FC236}">
                <a16:creationId xmlns:a16="http://schemas.microsoft.com/office/drawing/2014/main" id="{275F6C1A-E5B2-471A-8D3D-256E0944B4E0}"/>
              </a:ext>
            </a:extLst>
          </p:cNvPr>
          <p:cNvSpPr/>
          <p:nvPr/>
        </p:nvSpPr>
        <p:spPr>
          <a:xfrm>
            <a:off x="251519" y="5911738"/>
            <a:ext cx="7262459" cy="55073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Retângulo 9">
            <a:extLst>
              <a:ext uri="{FF2B5EF4-FFF2-40B4-BE49-F238E27FC236}">
                <a16:creationId xmlns:a16="http://schemas.microsoft.com/office/drawing/2014/main" id="{E1FB5067-D85C-4D36-AAE8-62F75A4BCC6A}"/>
              </a:ext>
            </a:extLst>
          </p:cNvPr>
          <p:cNvSpPr/>
          <p:nvPr/>
        </p:nvSpPr>
        <p:spPr>
          <a:xfrm>
            <a:off x="251520" y="5407378"/>
            <a:ext cx="7262460" cy="418494"/>
          </a:xfrm>
          <a:prstGeom prst="rect">
            <a:avLst/>
          </a:prstGeom>
          <a:solidFill>
            <a:srgbClr val="FFCC66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Retângulo 10">
            <a:extLst>
              <a:ext uri="{FF2B5EF4-FFF2-40B4-BE49-F238E27FC236}">
                <a16:creationId xmlns:a16="http://schemas.microsoft.com/office/drawing/2014/main" id="{92007412-B812-4CAB-BC90-1FD6657EAE8F}"/>
              </a:ext>
            </a:extLst>
          </p:cNvPr>
          <p:cNvSpPr/>
          <p:nvPr/>
        </p:nvSpPr>
        <p:spPr>
          <a:xfrm>
            <a:off x="278023" y="4837042"/>
            <a:ext cx="7235957" cy="503584"/>
          </a:xfrm>
          <a:prstGeom prst="rect">
            <a:avLst/>
          </a:prstGeom>
          <a:solidFill>
            <a:srgbClr val="CCFFCC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Retângulo 11">
            <a:extLst>
              <a:ext uri="{FF2B5EF4-FFF2-40B4-BE49-F238E27FC236}">
                <a16:creationId xmlns:a16="http://schemas.microsoft.com/office/drawing/2014/main" id="{300FB1C8-67C3-4762-B13E-CBFA4B283A40}"/>
              </a:ext>
            </a:extLst>
          </p:cNvPr>
          <p:cNvSpPr/>
          <p:nvPr/>
        </p:nvSpPr>
        <p:spPr>
          <a:xfrm>
            <a:off x="264770" y="3018335"/>
            <a:ext cx="7249211" cy="175244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Retângulo 12">
            <a:extLst>
              <a:ext uri="{FF2B5EF4-FFF2-40B4-BE49-F238E27FC236}">
                <a16:creationId xmlns:a16="http://schemas.microsoft.com/office/drawing/2014/main" id="{93FC0B7A-437B-4654-9C6B-7BC8BF8DDFEB}"/>
              </a:ext>
            </a:extLst>
          </p:cNvPr>
          <p:cNvSpPr/>
          <p:nvPr/>
        </p:nvSpPr>
        <p:spPr>
          <a:xfrm>
            <a:off x="251519" y="51470"/>
            <a:ext cx="7262463" cy="29037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Espaço Reservado para Conteúdo 1">
            <a:extLst>
              <a:ext uri="{FF2B5EF4-FFF2-40B4-BE49-F238E27FC236}">
                <a16:creationId xmlns:a16="http://schemas.microsoft.com/office/drawing/2014/main" id="{9A38CC44-ACEB-491B-8E96-A4AC14F360EC}"/>
              </a:ext>
            </a:extLst>
          </p:cNvPr>
          <p:cNvSpPr txBox="1">
            <a:spLocks/>
          </p:cNvSpPr>
          <p:nvPr/>
        </p:nvSpPr>
        <p:spPr>
          <a:xfrm>
            <a:off x="323528" y="51470"/>
            <a:ext cx="10556507" cy="3987800"/>
          </a:xfrm>
          <a:prstGeom prst="rect">
            <a:avLst/>
          </a:prstGeom>
        </p:spPr>
        <p:txBody>
          <a:bodyPr/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>
              <a:buFont typeface="Wingdings 3"/>
              <a:buNone/>
            </a:pPr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(I) Transações Correntes = -700</a:t>
            </a:r>
          </a:p>
          <a:p>
            <a:pPr lvl="1">
              <a:buClrTx/>
            </a:pPr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Balanço Comercial = -200</a:t>
            </a:r>
          </a:p>
          <a:p>
            <a:pPr lvl="2">
              <a:buClrTx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Exportações =  300</a:t>
            </a:r>
          </a:p>
          <a:p>
            <a:pPr lvl="2">
              <a:buClrTx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Importações = -500</a:t>
            </a:r>
          </a:p>
          <a:p>
            <a:pPr lvl="1">
              <a:buClrTx/>
            </a:pPr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Serviços e Rendas = -200</a:t>
            </a:r>
          </a:p>
          <a:p>
            <a:pPr lvl="2">
              <a:buClrTx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Serviços Financeiros = -200</a:t>
            </a:r>
          </a:p>
          <a:p>
            <a:pPr lvl="1">
              <a:buClrTx/>
            </a:pPr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Transferências Unilaterais Correntes = -300</a:t>
            </a:r>
          </a:p>
          <a:p>
            <a:pPr lvl="1">
              <a:buClrTx/>
            </a:pPr>
            <a:endParaRPr lang="pt-BR" sz="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ClrTx/>
              <a:buFont typeface="Wingdings 3"/>
              <a:buNone/>
            </a:pPr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(II) Conta de Capital e Financeira = -600</a:t>
            </a:r>
          </a:p>
          <a:p>
            <a:pPr lvl="1">
              <a:buClrTx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Investimento direto Estrangeiro = -1000</a:t>
            </a:r>
          </a:p>
          <a:p>
            <a:pPr lvl="1">
              <a:buClrTx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Financiamentos = 200</a:t>
            </a:r>
          </a:p>
          <a:p>
            <a:pPr lvl="1">
              <a:buClrTx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Capitais de Curto Prazo = 200</a:t>
            </a:r>
          </a:p>
          <a:p>
            <a:pPr lvl="1">
              <a:buClrTx/>
            </a:pPr>
            <a:endParaRPr lang="pt-BR" sz="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ClrTx/>
              <a:buFont typeface="Wingdings 3"/>
              <a:buNone/>
            </a:pPr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(III) Erros e Omissões = 0</a:t>
            </a:r>
          </a:p>
          <a:p>
            <a:pPr marL="0" indent="0">
              <a:buClrTx/>
              <a:buFont typeface="Wingdings 3"/>
              <a:buNone/>
            </a:pPr>
            <a:endParaRPr lang="pt-BR" sz="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ClrTx/>
              <a:buFont typeface="Wingdings 3"/>
              <a:buNone/>
            </a:pPr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(IV) Saldo do BP = -1300</a:t>
            </a:r>
          </a:p>
          <a:p>
            <a:pPr marL="0" indent="0">
              <a:buClrTx/>
              <a:buFont typeface="Wingdings 3"/>
              <a:buNone/>
            </a:pPr>
            <a:endParaRPr lang="pt-BR" sz="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ClrTx/>
              <a:buFont typeface="Wingdings 3"/>
              <a:buNone/>
            </a:pPr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(V) Haveres da Autoridade Monetária = 1300</a:t>
            </a:r>
          </a:p>
          <a:p>
            <a:pPr marL="0" indent="0">
              <a:buClrTx/>
              <a:buFont typeface="Wingdings 3"/>
              <a:buNone/>
            </a:pP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6830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ADEBD50F-01D6-4106-8F35-284C292A347A}"/>
              </a:ext>
            </a:extLst>
          </p:cNvPr>
          <p:cNvSpPr txBox="1"/>
          <p:nvPr/>
        </p:nvSpPr>
        <p:spPr>
          <a:xfrm>
            <a:off x="179511" y="267494"/>
            <a:ext cx="11800453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pt-BR" sz="3200" b="1" dirty="0">
                <a:latin typeface="Arial" panose="020B0604020202020204" pitchFamily="34" charset="0"/>
                <a:cs typeface="Arial" panose="020B0604020202020204" pitchFamily="34" charset="0"/>
              </a:rPr>
              <a:t>Logo: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endParaRPr lang="pt-BR" sz="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0" lvl="1" indent="-457200" algn="just">
              <a:buFont typeface="+mj-lt"/>
              <a:buAutoNum type="alphaLcParenR"/>
            </a:pP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O item (0) é verdadeiro, pois o saldo do Balanço Comercial foi igual a 200.</a:t>
            </a:r>
          </a:p>
          <a:p>
            <a:pPr marL="914400" lvl="1" indent="-457200" algn="just">
              <a:buFont typeface="+mj-lt"/>
              <a:buAutoNum type="alphaLcParenR"/>
            </a:pPr>
            <a:endParaRPr lang="pt-BR" sz="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0" lvl="1" indent="-457200" algn="just">
              <a:buFont typeface="+mj-lt"/>
              <a:buAutoNum type="alphaLcParenR"/>
            </a:pP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O item (1) é falso, pois o saldo em Conta Corrente (Transações Correntes) foi igual a -700.</a:t>
            </a:r>
          </a:p>
          <a:p>
            <a:pPr marL="914400" lvl="1" indent="-457200" algn="just">
              <a:buFont typeface="+mj-lt"/>
              <a:buAutoNum type="alphaLcParenR"/>
            </a:pPr>
            <a:endParaRPr lang="pt-BR" sz="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0" lvl="1" indent="-457200" algn="just">
              <a:buFont typeface="+mj-lt"/>
              <a:buAutoNum type="alphaLcParenR"/>
            </a:pP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O item (2) é verdadeiro, pois saldo do Balanço de Pagamentos foi igual a -1300 ( CC = -700 e Conta de Capitais e Financeira = -600). Logo, o País em questão “queimou” reservas internacionais no valor de 1300.</a:t>
            </a:r>
          </a:p>
          <a:p>
            <a:pPr marL="914400" lvl="1" indent="-457200" algn="just">
              <a:buFont typeface="+mj-lt"/>
              <a:buAutoNum type="alphaLcParenR"/>
            </a:pPr>
            <a:endParaRPr lang="pt-BR" sz="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0" lvl="1" indent="-457200" algn="just">
              <a:buFont typeface="+mj-lt"/>
              <a:buAutoNum type="alphaLcParenR"/>
            </a:pP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O item (3) é verdadeiro, pois como vimos, o saldo da Conta de Capitais e Financeira foi igual a -600.</a:t>
            </a:r>
          </a:p>
          <a:p>
            <a:pPr marL="914400" lvl="1" indent="-457200" algn="just">
              <a:buFont typeface="+mj-lt"/>
              <a:buAutoNum type="alphaLcParenR"/>
            </a:pPr>
            <a:endParaRPr lang="pt-BR" sz="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0" lvl="1" indent="-457200" algn="just">
              <a:buFont typeface="+mj-lt"/>
              <a:buAutoNum type="alphaLcParenR"/>
            </a:pP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O item (4) é falso, pois as reservas internacionais diminuíram em 1300.</a:t>
            </a:r>
          </a:p>
        </p:txBody>
      </p:sp>
    </p:spTree>
    <p:extLst>
      <p:ext uri="{BB962C8B-B14F-4D97-AF65-F5344CB8AC3E}">
        <p14:creationId xmlns:p14="http://schemas.microsoft.com/office/powerpoint/2010/main" val="198805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>
            <a:extLst>
              <a:ext uri="{FF2B5EF4-FFF2-40B4-BE49-F238E27FC236}">
                <a16:creationId xmlns:a16="http://schemas.microsoft.com/office/drawing/2014/main" id="{F02FCCBA-C0D9-4DDE-94AE-9BEEE053856C}"/>
              </a:ext>
            </a:extLst>
          </p:cNvPr>
          <p:cNvSpPr/>
          <p:nvPr/>
        </p:nvSpPr>
        <p:spPr>
          <a:xfrm>
            <a:off x="106016" y="615569"/>
            <a:ext cx="1207273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São conhecidos os seguintes dados do balanço de pagamentos de certo país no ano T.</a:t>
            </a: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2C8F34DA-A090-42A1-9FC4-9F4FD684EBF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511" y="1077233"/>
            <a:ext cx="9742375" cy="5689325"/>
          </a:xfrm>
          <a:prstGeom prst="rect">
            <a:avLst/>
          </a:prstGeom>
        </p:spPr>
      </p:pic>
      <p:sp>
        <p:nvSpPr>
          <p:cNvPr id="6" name="Título 2">
            <a:extLst>
              <a:ext uri="{FF2B5EF4-FFF2-40B4-BE49-F238E27FC236}">
                <a16:creationId xmlns:a16="http://schemas.microsoft.com/office/drawing/2014/main" id="{20807676-D456-4DD1-9D41-7209312BD75D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96080" y="74544"/>
            <a:ext cx="11582400" cy="857250"/>
          </a:xfrm>
        </p:spPr>
        <p:txBody>
          <a:bodyPr/>
          <a:lstStyle/>
          <a:p>
            <a:pPr>
              <a:defRPr/>
            </a:pPr>
            <a:r>
              <a:rPr lang="pt-BR" sz="320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Questão 1 </a:t>
            </a:r>
            <a:br>
              <a:rPr lang="pt-BR" sz="320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US" sz="2800" b="0" dirty="0"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71887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>
            <a:extLst>
              <a:ext uri="{FF2B5EF4-FFF2-40B4-BE49-F238E27FC236}">
                <a16:creationId xmlns:a16="http://schemas.microsoft.com/office/drawing/2014/main" id="{782690AB-DF67-48D2-BE77-5E8A5383C76B}"/>
              </a:ext>
            </a:extLst>
          </p:cNvPr>
          <p:cNvSpPr/>
          <p:nvPr/>
        </p:nvSpPr>
        <p:spPr>
          <a:xfrm>
            <a:off x="7662932" y="6019041"/>
            <a:ext cx="1945388" cy="511729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20FF69F9-004B-4372-94C3-41DA07B99B0F}"/>
              </a:ext>
            </a:extLst>
          </p:cNvPr>
          <p:cNvSpPr/>
          <p:nvPr/>
        </p:nvSpPr>
        <p:spPr>
          <a:xfrm>
            <a:off x="6749817" y="5230880"/>
            <a:ext cx="1152771" cy="511729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31A4F88E-EE38-4368-842C-613EA8384B8B}"/>
              </a:ext>
            </a:extLst>
          </p:cNvPr>
          <p:cNvSpPr/>
          <p:nvPr/>
        </p:nvSpPr>
        <p:spPr>
          <a:xfrm>
            <a:off x="323528" y="-20538"/>
            <a:ext cx="1154494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Com base nessas informações, julgue as seguintes afirmativas referentes ao ano em questão:</a:t>
            </a:r>
          </a:p>
          <a:p>
            <a:pPr algn="just"/>
            <a:endParaRPr lang="pt-BR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0)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As exportações foram de US$ 3500 milhões.</a:t>
            </a:r>
          </a:p>
          <a:p>
            <a:pPr algn="just"/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B2EBF5BE-80DA-4849-A579-E9432E952224}"/>
              </a:ext>
            </a:extLst>
          </p:cNvPr>
          <p:cNvSpPr txBox="1"/>
          <p:nvPr/>
        </p:nvSpPr>
        <p:spPr>
          <a:xfrm>
            <a:off x="6764018" y="904070"/>
            <a:ext cx="360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D938259D-208F-4B2A-8FBD-CFDA345CD440}"/>
              </a:ext>
            </a:extLst>
          </p:cNvPr>
          <p:cNvSpPr txBox="1"/>
          <p:nvPr/>
        </p:nvSpPr>
        <p:spPr>
          <a:xfrm>
            <a:off x="323528" y="1362625"/>
            <a:ext cx="1169619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O saldo em conta corrente (transações correntes) do balanço de pagamentos é dado pelo saldo da balança comercial mais o saldo da balança de serviços (incluindo as rendas de capitais) mais o saldo das transferências unilaterais. Portanto:</a:t>
            </a:r>
          </a:p>
        </p:txBody>
      </p:sp>
      <p:graphicFrame>
        <p:nvGraphicFramePr>
          <p:cNvPr id="9" name="Object 35">
            <a:extLst>
              <a:ext uri="{FF2B5EF4-FFF2-40B4-BE49-F238E27FC236}">
                <a16:creationId xmlns:a16="http://schemas.microsoft.com/office/drawing/2014/main" id="{FDAFF949-C072-417E-8FD3-30D709AE429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70418585"/>
              </p:ext>
            </p:extLst>
          </p:nvPr>
        </p:nvGraphicFramePr>
        <p:xfrm>
          <a:off x="689446" y="2963345"/>
          <a:ext cx="6753519" cy="5475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136680" imgH="253800" progId="Equation.DSMT4">
                  <p:embed/>
                </p:oleObj>
              </mc:Choice>
              <mc:Fallback>
                <p:oleObj name="Equation" r:id="rId2" imgW="3136680" imgH="253800" progId="Equation.DSMT4">
                  <p:embed/>
                  <p:pic>
                    <p:nvPicPr>
                      <p:cNvPr id="6" name="Object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9446" y="2963345"/>
                        <a:ext cx="6753519" cy="54758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35">
            <a:extLst>
              <a:ext uri="{FF2B5EF4-FFF2-40B4-BE49-F238E27FC236}">
                <a16:creationId xmlns:a16="http://schemas.microsoft.com/office/drawing/2014/main" id="{9390F99E-662B-4B5C-9E90-1AF12FE0864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57291948"/>
              </p:ext>
            </p:extLst>
          </p:nvPr>
        </p:nvGraphicFramePr>
        <p:xfrm>
          <a:off x="679853" y="3638812"/>
          <a:ext cx="7799252" cy="4935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3619440" imgH="228600" progId="Equation.DSMT4">
                  <p:embed/>
                </p:oleObj>
              </mc:Choice>
              <mc:Fallback>
                <p:oleObj name="Equation" r:id="rId4" imgW="3619440" imgH="228600" progId="Equation.DSMT4">
                  <p:embed/>
                  <p:pic>
                    <p:nvPicPr>
                      <p:cNvPr id="9" name="Object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9853" y="3638812"/>
                        <a:ext cx="7799252" cy="49359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CaixaDeTexto 10">
            <a:extLst>
              <a:ext uri="{FF2B5EF4-FFF2-40B4-BE49-F238E27FC236}">
                <a16:creationId xmlns:a16="http://schemas.microsoft.com/office/drawing/2014/main" id="{FBC0AE8D-A0B9-48D0-8391-DA3EF73BB2B1}"/>
              </a:ext>
            </a:extLst>
          </p:cNvPr>
          <p:cNvSpPr txBox="1"/>
          <p:nvPr/>
        </p:nvSpPr>
        <p:spPr>
          <a:xfrm>
            <a:off x="363284" y="4283989"/>
            <a:ext cx="115449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O saldo da conta corrente é dado pelo saldo da conta de capitais (autônomos e compensatórios) com o sinal invertido. Logo:</a:t>
            </a:r>
          </a:p>
        </p:txBody>
      </p:sp>
      <p:graphicFrame>
        <p:nvGraphicFramePr>
          <p:cNvPr id="12" name="Object 35">
            <a:extLst>
              <a:ext uri="{FF2B5EF4-FFF2-40B4-BE49-F238E27FC236}">
                <a16:creationId xmlns:a16="http://schemas.microsoft.com/office/drawing/2014/main" id="{1BCF38F3-D8C4-48A0-B6E7-931ED027581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93298126"/>
              </p:ext>
            </p:extLst>
          </p:nvPr>
        </p:nvGraphicFramePr>
        <p:xfrm>
          <a:off x="666601" y="5291321"/>
          <a:ext cx="7235987" cy="4247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3035160" imgH="177480" progId="Equation.DSMT4">
                  <p:embed/>
                </p:oleObj>
              </mc:Choice>
              <mc:Fallback>
                <p:oleObj name="Equation" r:id="rId6" imgW="3035160" imgH="177480" progId="Equation.DSMT4">
                  <p:embed/>
                  <p:pic>
                    <p:nvPicPr>
                      <p:cNvPr id="11" name="Object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6601" y="5291321"/>
                        <a:ext cx="7235987" cy="42478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35">
            <a:extLst>
              <a:ext uri="{FF2B5EF4-FFF2-40B4-BE49-F238E27FC236}">
                <a16:creationId xmlns:a16="http://schemas.microsoft.com/office/drawing/2014/main" id="{C4F540FA-4DC4-41DF-AAEE-069C87A9DD0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42649566"/>
              </p:ext>
            </p:extLst>
          </p:nvPr>
        </p:nvGraphicFramePr>
        <p:xfrm>
          <a:off x="675282" y="5978835"/>
          <a:ext cx="8933038" cy="5775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3746160" imgH="241200" progId="Equation.DSMT4">
                  <p:embed/>
                </p:oleObj>
              </mc:Choice>
              <mc:Fallback>
                <p:oleObj name="Equation" r:id="rId8" imgW="3746160" imgH="241200" progId="Equation.DSMT4">
                  <p:embed/>
                  <p:pic>
                    <p:nvPicPr>
                      <p:cNvPr id="12" name="Object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5282" y="5978835"/>
                        <a:ext cx="8933038" cy="57754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25708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/>
      <p:bldP spid="8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>
            <a:extLst>
              <a:ext uri="{FF2B5EF4-FFF2-40B4-BE49-F238E27FC236}">
                <a16:creationId xmlns:a16="http://schemas.microsoft.com/office/drawing/2014/main" id="{9202CD8F-6C31-43E6-87B2-39C74100D089}"/>
              </a:ext>
            </a:extLst>
          </p:cNvPr>
          <p:cNvSpPr/>
          <p:nvPr/>
        </p:nvSpPr>
        <p:spPr>
          <a:xfrm>
            <a:off x="323527" y="-312086"/>
            <a:ext cx="10569759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pt-BR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2600" b="1" dirty="0">
                <a:latin typeface="Arial" panose="020B0604020202020204" pitchFamily="34" charset="0"/>
                <a:cs typeface="Arial" panose="020B0604020202020204" pitchFamily="34" charset="0"/>
              </a:rPr>
              <a:t>1) </a:t>
            </a: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As reservas aumentaram US$ 900 milhões.</a:t>
            </a:r>
          </a:p>
          <a:p>
            <a:pPr marL="457200" indent="-457200" algn="just">
              <a:buAutoNum type="arabicParenR"/>
            </a:pPr>
            <a:endParaRPr lang="pt-BR" sz="2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AD6E7BA8-5B9F-40F5-ABCF-295E406585B7}"/>
              </a:ext>
            </a:extLst>
          </p:cNvPr>
          <p:cNvSpPr txBox="1"/>
          <p:nvPr/>
        </p:nvSpPr>
        <p:spPr>
          <a:xfrm>
            <a:off x="7211202" y="92387"/>
            <a:ext cx="37093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</a:p>
        </p:txBody>
      </p:sp>
      <p:graphicFrame>
        <p:nvGraphicFramePr>
          <p:cNvPr id="6" name="Object 35">
            <a:extLst>
              <a:ext uri="{FF2B5EF4-FFF2-40B4-BE49-F238E27FC236}">
                <a16:creationId xmlns:a16="http://schemas.microsoft.com/office/drawing/2014/main" id="{E8D0A2C0-BA3E-4A70-B6E1-41113A98E7E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70293626"/>
              </p:ext>
            </p:extLst>
          </p:nvPr>
        </p:nvGraphicFramePr>
        <p:xfrm>
          <a:off x="814331" y="2659220"/>
          <a:ext cx="7309251" cy="45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263760" imgH="177480" progId="Equation.DSMT4">
                  <p:embed/>
                </p:oleObj>
              </mc:Choice>
              <mc:Fallback>
                <p:oleObj name="Equation" r:id="rId2" imgW="3263760" imgH="177480" progId="Equation.DSMT4">
                  <p:embed/>
                  <p:pic>
                    <p:nvPicPr>
                      <p:cNvPr id="5" name="Object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4331" y="2659220"/>
                        <a:ext cx="7309251" cy="453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CaixaDeTexto 6">
            <a:extLst>
              <a:ext uri="{FF2B5EF4-FFF2-40B4-BE49-F238E27FC236}">
                <a16:creationId xmlns:a16="http://schemas.microsoft.com/office/drawing/2014/main" id="{285ACA32-4A04-4809-B2C9-3F14BD784E14}"/>
              </a:ext>
            </a:extLst>
          </p:cNvPr>
          <p:cNvSpPr txBox="1"/>
          <p:nvPr/>
        </p:nvSpPr>
        <p:spPr>
          <a:xfrm>
            <a:off x="414535" y="3311689"/>
            <a:ext cx="11400928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Portanto, como o saldo do BP foi igual a 1000, na ausência de empréstimos de regularização e “atrasados”, o País teria acumulado reservas internacionais no valor de 1000.</a:t>
            </a: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46E6E7F9-E1BA-404B-9BA5-CE36E421FFDF}"/>
              </a:ext>
            </a:extLst>
          </p:cNvPr>
          <p:cNvSpPr txBox="1"/>
          <p:nvPr/>
        </p:nvSpPr>
        <p:spPr>
          <a:xfrm>
            <a:off x="414535" y="4690733"/>
            <a:ext cx="11400928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Como o País recebeu 100 em empréstimos de regularização, o acúmulo de reservas foi igual a 1100.</a:t>
            </a: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B31C4C09-96E6-4315-A4E3-977BEC9AAC9C}"/>
              </a:ext>
            </a:extLst>
          </p:cNvPr>
          <p:cNvSpPr txBox="1"/>
          <p:nvPr/>
        </p:nvSpPr>
        <p:spPr>
          <a:xfrm>
            <a:off x="414535" y="496292"/>
            <a:ext cx="11400929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O saldo do BP é dado pelo saldo da conta corrente mais o saldo da conta de capitais autônomos. Tal resultado deve ser igual ao saldo da conta de capitais compensatórios com o sinal invertido, onde a conta de capitais compensatórios é dada pelas reservas mais empréstimos de regularização mais “atrasados”. Logo:</a:t>
            </a:r>
          </a:p>
        </p:txBody>
      </p:sp>
    </p:spTree>
    <p:extLst>
      <p:ext uri="{BB962C8B-B14F-4D97-AF65-F5344CB8AC3E}">
        <p14:creationId xmlns:p14="http://schemas.microsoft.com/office/powerpoint/2010/main" val="4225236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>
            <a:extLst>
              <a:ext uri="{FF2B5EF4-FFF2-40B4-BE49-F238E27FC236}">
                <a16:creationId xmlns:a16="http://schemas.microsoft.com/office/drawing/2014/main" id="{B702D594-12D7-4350-BED4-A1A936F98B04}"/>
              </a:ext>
            </a:extLst>
          </p:cNvPr>
          <p:cNvSpPr/>
          <p:nvPr/>
        </p:nvSpPr>
        <p:spPr>
          <a:xfrm>
            <a:off x="5573419" y="3382771"/>
            <a:ext cx="1927311" cy="486864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294BE69E-8D63-4C6B-A8CF-B433226A632B}"/>
              </a:ext>
            </a:extLst>
          </p:cNvPr>
          <p:cNvSpPr/>
          <p:nvPr/>
        </p:nvSpPr>
        <p:spPr>
          <a:xfrm>
            <a:off x="323527" y="-298833"/>
            <a:ext cx="11616681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AutoNum type="arabicParenR"/>
            </a:pPr>
            <a:endParaRPr lang="pt-BR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2600" b="1" dirty="0">
                <a:latin typeface="Arial" panose="020B0604020202020204" pitchFamily="34" charset="0"/>
                <a:cs typeface="Arial" panose="020B0604020202020204" pitchFamily="34" charset="0"/>
              </a:rPr>
              <a:t>2) </a:t>
            </a: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A transferência líquida de recursos ao exterior foi de US$ 1000 milhões.</a:t>
            </a:r>
          </a:p>
          <a:p>
            <a:pPr algn="just"/>
            <a:endParaRPr lang="pt-BR" sz="2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FA369D56-1B97-4F96-8788-4487B1AB7C19}"/>
              </a:ext>
            </a:extLst>
          </p:cNvPr>
          <p:cNvSpPr txBox="1"/>
          <p:nvPr/>
        </p:nvSpPr>
        <p:spPr>
          <a:xfrm>
            <a:off x="395536" y="631524"/>
            <a:ext cx="11544672" cy="2154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Se considerarmos o saldo da balança comercial mais o saldo de serviços não-fatores, podemos ter dois resultados: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endParaRPr lang="pt-BR" sz="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 algn="just">
              <a:buFont typeface="Wingdings" panose="05000000000000000000" pitchFamily="2" charset="2"/>
              <a:buChar char="§"/>
            </a:pP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Caso o sinal seja positivo, teremos uma transferência líquida de recursos ao exterior (TLRE);</a:t>
            </a:r>
          </a:p>
          <a:p>
            <a:pPr marL="742950" lvl="1" indent="-285750" algn="just">
              <a:buFont typeface="Wingdings" panose="05000000000000000000" pitchFamily="2" charset="2"/>
              <a:buChar char="§"/>
            </a:pPr>
            <a:endParaRPr lang="pt-BR" sz="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 algn="just">
              <a:buFont typeface="Wingdings" panose="05000000000000000000" pitchFamily="2" charset="2"/>
              <a:buChar char="§"/>
            </a:pP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Caso o sinal seja negativo, teremos um hiato de recursos.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FBCFB939-F168-49AC-B7C9-431FB234E0F5}"/>
              </a:ext>
            </a:extLst>
          </p:cNvPr>
          <p:cNvSpPr txBox="1"/>
          <p:nvPr/>
        </p:nvSpPr>
        <p:spPr>
          <a:xfrm>
            <a:off x="395536" y="2869130"/>
            <a:ext cx="849694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Utilizando os dados do exercício, temos:</a:t>
            </a:r>
          </a:p>
        </p:txBody>
      </p:sp>
      <p:graphicFrame>
        <p:nvGraphicFramePr>
          <p:cNvPr id="8" name="Object 35">
            <a:extLst>
              <a:ext uri="{FF2B5EF4-FFF2-40B4-BE49-F238E27FC236}">
                <a16:creationId xmlns:a16="http://schemas.microsoft.com/office/drawing/2014/main" id="{92A84A62-A47C-449B-9266-4B5AED242ED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88217110"/>
              </p:ext>
            </p:extLst>
          </p:nvPr>
        </p:nvGraphicFramePr>
        <p:xfrm>
          <a:off x="755577" y="3382772"/>
          <a:ext cx="6745154" cy="5858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933640" imgH="253800" progId="Equation.DSMT4">
                  <p:embed/>
                </p:oleObj>
              </mc:Choice>
              <mc:Fallback>
                <p:oleObj name="Equation" r:id="rId2" imgW="2933640" imgH="253800" progId="Equation.DSMT4">
                  <p:embed/>
                  <p:pic>
                    <p:nvPicPr>
                      <p:cNvPr id="6" name="Object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577" y="3382772"/>
                        <a:ext cx="6745154" cy="58583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CaixaDeTexto 8">
            <a:extLst>
              <a:ext uri="{FF2B5EF4-FFF2-40B4-BE49-F238E27FC236}">
                <a16:creationId xmlns:a16="http://schemas.microsoft.com/office/drawing/2014/main" id="{208016D0-AD43-4E3D-9850-8692725E4664}"/>
              </a:ext>
            </a:extLst>
          </p:cNvPr>
          <p:cNvSpPr txBox="1"/>
          <p:nvPr/>
        </p:nvSpPr>
        <p:spPr>
          <a:xfrm>
            <a:off x="11361796" y="133217"/>
            <a:ext cx="28803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</a:p>
        </p:txBody>
      </p:sp>
    </p:spTree>
    <p:extLst>
      <p:ext uri="{BB962C8B-B14F-4D97-AF65-F5344CB8AC3E}">
        <p14:creationId xmlns:p14="http://schemas.microsoft.com/office/powerpoint/2010/main" val="1050879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>
            <a:extLst>
              <a:ext uri="{FF2B5EF4-FFF2-40B4-BE49-F238E27FC236}">
                <a16:creationId xmlns:a16="http://schemas.microsoft.com/office/drawing/2014/main" id="{B672E329-30C5-4DAC-92A6-A63F5CDB4522}"/>
              </a:ext>
            </a:extLst>
          </p:cNvPr>
          <p:cNvSpPr/>
          <p:nvPr/>
        </p:nvSpPr>
        <p:spPr>
          <a:xfrm>
            <a:off x="6571795" y="1637401"/>
            <a:ext cx="4727931" cy="492443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8574F219-9EF4-4F6E-9518-3B4B613DBA1C}"/>
              </a:ext>
            </a:extLst>
          </p:cNvPr>
          <p:cNvSpPr/>
          <p:nvPr/>
        </p:nvSpPr>
        <p:spPr>
          <a:xfrm>
            <a:off x="323528" y="-312084"/>
            <a:ext cx="8568952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pt-BR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2600" b="1" dirty="0">
                <a:latin typeface="Arial" panose="020B0604020202020204" pitchFamily="34" charset="0"/>
                <a:cs typeface="Arial" panose="020B0604020202020204" pitchFamily="34" charset="0"/>
              </a:rPr>
              <a:t>3) </a:t>
            </a: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O PIB do país foi maior que o PNB.</a:t>
            </a:r>
          </a:p>
          <a:p>
            <a:pPr algn="just"/>
            <a:endParaRPr lang="pt-BR" sz="2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6DE12D23-FDA8-46D3-8B93-5F58CB5ACF13}"/>
              </a:ext>
            </a:extLst>
          </p:cNvPr>
          <p:cNvSpPr txBox="1"/>
          <p:nvPr/>
        </p:nvSpPr>
        <p:spPr>
          <a:xfrm>
            <a:off x="5982950" y="84883"/>
            <a:ext cx="50405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86D28C91-D40B-480E-ABF8-4EBC4D346FCC}"/>
              </a:ext>
            </a:extLst>
          </p:cNvPr>
          <p:cNvSpPr txBox="1"/>
          <p:nvPr/>
        </p:nvSpPr>
        <p:spPr>
          <a:xfrm>
            <a:off x="395536" y="627534"/>
            <a:ext cx="11472936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O PNB é dado pelo PIB + RLRE, onde a RLRE é dada pelo saldo de rendas mais o saldo das transferências unilaterais. Logo:</a:t>
            </a:r>
          </a:p>
        </p:txBody>
      </p:sp>
      <p:graphicFrame>
        <p:nvGraphicFramePr>
          <p:cNvPr id="8" name="Object 35">
            <a:extLst>
              <a:ext uri="{FF2B5EF4-FFF2-40B4-BE49-F238E27FC236}">
                <a16:creationId xmlns:a16="http://schemas.microsoft.com/office/drawing/2014/main" id="{ED4395F2-18BF-4B36-98B6-9E83454F59A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73797072"/>
              </p:ext>
            </p:extLst>
          </p:nvPr>
        </p:nvGraphicFramePr>
        <p:xfrm>
          <a:off x="730696" y="1637402"/>
          <a:ext cx="10569030" cy="4811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4597200" imgH="203040" progId="Equation.DSMT4">
                  <p:embed/>
                </p:oleObj>
              </mc:Choice>
              <mc:Fallback>
                <p:oleObj name="Equation" r:id="rId2" imgW="4597200" imgH="203040" progId="Equation.DSMT4">
                  <p:embed/>
                  <p:pic>
                    <p:nvPicPr>
                      <p:cNvPr id="5" name="Object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0696" y="1637402"/>
                        <a:ext cx="10569030" cy="48117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CaixaDeTexto 8">
            <a:extLst>
              <a:ext uri="{FF2B5EF4-FFF2-40B4-BE49-F238E27FC236}">
                <a16:creationId xmlns:a16="http://schemas.microsoft.com/office/drawing/2014/main" id="{43B1410C-0E82-4370-A1E2-6E5C77E8B29B}"/>
              </a:ext>
            </a:extLst>
          </p:cNvPr>
          <p:cNvSpPr txBox="1"/>
          <p:nvPr/>
        </p:nvSpPr>
        <p:spPr>
          <a:xfrm>
            <a:off x="395536" y="2297668"/>
            <a:ext cx="842493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Como existe RLEE, temos que o PIB &gt; PNB.</a:t>
            </a:r>
          </a:p>
        </p:txBody>
      </p:sp>
    </p:spTree>
    <p:extLst>
      <p:ext uri="{BB962C8B-B14F-4D97-AF65-F5344CB8AC3E}">
        <p14:creationId xmlns:p14="http://schemas.microsoft.com/office/powerpoint/2010/main" val="812760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>
            <a:extLst>
              <a:ext uri="{FF2B5EF4-FFF2-40B4-BE49-F238E27FC236}">
                <a16:creationId xmlns:a16="http://schemas.microsoft.com/office/drawing/2014/main" id="{5B73071C-AB02-4A19-850F-E91A12D7F719}"/>
              </a:ext>
            </a:extLst>
          </p:cNvPr>
          <p:cNvSpPr/>
          <p:nvPr/>
        </p:nvSpPr>
        <p:spPr>
          <a:xfrm>
            <a:off x="6076187" y="2057213"/>
            <a:ext cx="1064057" cy="500458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9DBC9666-9DDA-4A32-BA65-63F013459B4D}"/>
              </a:ext>
            </a:extLst>
          </p:cNvPr>
          <p:cNvSpPr/>
          <p:nvPr/>
        </p:nvSpPr>
        <p:spPr>
          <a:xfrm>
            <a:off x="283772" y="-351842"/>
            <a:ext cx="11374152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pt-BR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2600" b="1" dirty="0">
                <a:latin typeface="Arial" panose="020B0604020202020204" pitchFamily="34" charset="0"/>
                <a:cs typeface="Arial" panose="020B0604020202020204" pitchFamily="34" charset="0"/>
              </a:rPr>
              <a:t>4) </a:t>
            </a: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Se a poupança do governo foi nula, podemos afirmar que a poupança privada foi certamente maior do que o investimento agregado na economia.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4016F0B4-7F93-48CE-B220-416F1217ED64}"/>
              </a:ext>
            </a:extLst>
          </p:cNvPr>
          <p:cNvSpPr txBox="1"/>
          <p:nvPr/>
        </p:nvSpPr>
        <p:spPr>
          <a:xfrm>
            <a:off x="11511218" y="453500"/>
            <a:ext cx="21602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</a:p>
        </p:txBody>
      </p:sp>
      <p:graphicFrame>
        <p:nvGraphicFramePr>
          <p:cNvPr id="7" name="Object 35">
            <a:extLst>
              <a:ext uri="{FF2B5EF4-FFF2-40B4-BE49-F238E27FC236}">
                <a16:creationId xmlns:a16="http://schemas.microsoft.com/office/drawing/2014/main" id="{1B86AAD6-B502-4639-8160-3BB980EFE94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46369012"/>
              </p:ext>
            </p:extLst>
          </p:nvPr>
        </p:nvGraphicFramePr>
        <p:xfrm>
          <a:off x="762029" y="2057213"/>
          <a:ext cx="6378215" cy="5004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666880" imgH="203040" progId="Equation.DSMT4">
                  <p:embed/>
                </p:oleObj>
              </mc:Choice>
              <mc:Fallback>
                <p:oleObj name="Equation" r:id="rId2" imgW="2666880" imgH="203040" progId="Equation.DSMT4">
                  <p:embed/>
                  <p:pic>
                    <p:nvPicPr>
                      <p:cNvPr id="4" name="Object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29" y="2057213"/>
                        <a:ext cx="6378215" cy="50045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CaixaDeTexto 7">
            <a:extLst>
              <a:ext uri="{FF2B5EF4-FFF2-40B4-BE49-F238E27FC236}">
                <a16:creationId xmlns:a16="http://schemas.microsoft.com/office/drawing/2014/main" id="{B030F6EB-F699-4D82-B800-9663D09F88E9}"/>
              </a:ext>
            </a:extLst>
          </p:cNvPr>
          <p:cNvSpPr txBox="1"/>
          <p:nvPr/>
        </p:nvSpPr>
        <p:spPr>
          <a:xfrm>
            <a:off x="342528" y="963301"/>
            <a:ext cx="1138471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O investimento é financiado pela poupança doméstica (privada e pública) mais a poupança externa (déficit em conta corrente do BP). Logo:</a:t>
            </a:r>
          </a:p>
        </p:txBody>
      </p:sp>
    </p:spTree>
    <p:extLst>
      <p:ext uri="{BB962C8B-B14F-4D97-AF65-F5344CB8AC3E}">
        <p14:creationId xmlns:p14="http://schemas.microsoft.com/office/powerpoint/2010/main" val="2891863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2">
            <a:extLst>
              <a:ext uri="{FF2B5EF4-FFF2-40B4-BE49-F238E27FC236}">
                <a16:creationId xmlns:a16="http://schemas.microsoft.com/office/drawing/2014/main" id="{42EDCFEC-69EB-4DBB-954B-38CEC025F2AC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96080" y="74544"/>
            <a:ext cx="11582400" cy="857250"/>
          </a:xfrm>
        </p:spPr>
        <p:txBody>
          <a:bodyPr/>
          <a:lstStyle/>
          <a:p>
            <a:pPr>
              <a:defRPr/>
            </a:pPr>
            <a:r>
              <a:rPr lang="pt-BR" sz="320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Questão 2</a:t>
            </a:r>
            <a:br>
              <a:rPr lang="pt-BR" sz="320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US" sz="2800" b="0" dirty="0"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BF0D0D09-7B88-4841-AAAC-462F6DA64380}"/>
              </a:ext>
            </a:extLst>
          </p:cNvPr>
          <p:cNvSpPr txBox="1"/>
          <p:nvPr/>
        </p:nvSpPr>
        <p:spPr>
          <a:xfrm>
            <a:off x="118999" y="269250"/>
            <a:ext cx="11754949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pt-BR" sz="2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Classifique as afirmativas abaixo como Verdadeiras (V) ou Falsas (F):</a:t>
            </a:r>
          </a:p>
          <a:p>
            <a:pPr algn="just"/>
            <a:endParaRPr lang="pt-BR" sz="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2600" b="1" dirty="0">
                <a:latin typeface="Arial" panose="020B0604020202020204" pitchFamily="34" charset="0"/>
                <a:cs typeface="Arial" panose="020B0604020202020204" pitchFamily="34" charset="0"/>
              </a:rPr>
              <a:t>0) </a:t>
            </a: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Em uma economia aberta, podemos afirmar que o aumento do gasto governamental implica redução equivalente no saldo em transações correntes.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D454FB81-5929-4228-B293-917AF5161103}"/>
              </a:ext>
            </a:extLst>
          </p:cNvPr>
          <p:cNvSpPr txBox="1"/>
          <p:nvPr/>
        </p:nvSpPr>
        <p:spPr>
          <a:xfrm>
            <a:off x="11673761" y="1561879"/>
            <a:ext cx="36004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1FBA3D43-0192-4BE7-BD62-0BD53C94C7DF}"/>
              </a:ext>
            </a:extLst>
          </p:cNvPr>
          <p:cNvSpPr txBox="1"/>
          <p:nvPr/>
        </p:nvSpPr>
        <p:spPr>
          <a:xfrm>
            <a:off x="111493" y="3651378"/>
            <a:ext cx="11754948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Um aumento em G implica em uma redução equivalente na poupança governamental. Entretanto, essa redução da poupança pública pode ser compensada por uma elevação da poupança privada ou uma redução do investimento, dado o mesmo resultado em CC do balanço de pagamentos (poupança externa).</a:t>
            </a: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97BBE685-E9C4-44A7-B7DE-A14B7222D934}"/>
              </a:ext>
            </a:extLst>
          </p:cNvPr>
          <p:cNvSpPr txBox="1"/>
          <p:nvPr/>
        </p:nvSpPr>
        <p:spPr>
          <a:xfrm>
            <a:off x="118999" y="2261176"/>
            <a:ext cx="11754949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Sabemos que:                                     Dito  de  outro  modo,  o  investimento  é financiado pelas poupanças privada + pública (poupança doméstica), mais a poupança externa (déficit em CC do balanço de pagamentos)</a:t>
            </a:r>
          </a:p>
        </p:txBody>
      </p:sp>
      <p:graphicFrame>
        <p:nvGraphicFramePr>
          <p:cNvPr id="9" name="Object 17">
            <a:extLst>
              <a:ext uri="{FF2B5EF4-FFF2-40B4-BE49-F238E27FC236}">
                <a16:creationId xmlns:a16="http://schemas.microsoft.com/office/drawing/2014/main" id="{158D1DE8-78D6-44BD-8F29-4F1B89A1CBF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5381246"/>
              </p:ext>
            </p:extLst>
          </p:nvPr>
        </p:nvGraphicFramePr>
        <p:xfrm>
          <a:off x="2756454" y="2234672"/>
          <a:ext cx="3268189" cy="4956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091880" imgH="203040" progId="Equation.DSMT4">
                  <p:embed/>
                </p:oleObj>
              </mc:Choice>
              <mc:Fallback>
                <p:oleObj name="Equation" r:id="rId2" imgW="1091880" imgH="203040" progId="Equation.DSMT4">
                  <p:embed/>
                  <p:pic>
                    <p:nvPicPr>
                      <p:cNvPr id="6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56454" y="2234672"/>
                        <a:ext cx="3268189" cy="49562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44775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>
            <a:extLst>
              <a:ext uri="{FF2B5EF4-FFF2-40B4-BE49-F238E27FC236}">
                <a16:creationId xmlns:a16="http://schemas.microsoft.com/office/drawing/2014/main" id="{14169DED-7CC1-424D-8699-AEFDF4229194}"/>
              </a:ext>
            </a:extLst>
          </p:cNvPr>
          <p:cNvSpPr/>
          <p:nvPr/>
        </p:nvSpPr>
        <p:spPr>
          <a:xfrm>
            <a:off x="7146102" y="4990483"/>
            <a:ext cx="1694010" cy="445155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8D7F9165-6697-4FEA-BA76-E531E10375D8}"/>
              </a:ext>
            </a:extLst>
          </p:cNvPr>
          <p:cNvSpPr txBox="1"/>
          <p:nvPr/>
        </p:nvSpPr>
        <p:spPr>
          <a:xfrm>
            <a:off x="251519" y="-20538"/>
            <a:ext cx="11834463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600" b="1" dirty="0">
                <a:latin typeface="Arial" panose="020B0604020202020204" pitchFamily="34" charset="0"/>
                <a:cs typeface="Arial" panose="020B0604020202020204" pitchFamily="34" charset="0"/>
              </a:rPr>
              <a:t>1) </a:t>
            </a: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Em uma economia aberta, se o investimento é superior à poupança doméstica, o saldo total do balanço de pagamentos é necessariamente negativo.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D7105218-6161-443B-B6E1-B7DF8BCF43D3}"/>
              </a:ext>
            </a:extLst>
          </p:cNvPr>
          <p:cNvSpPr txBox="1"/>
          <p:nvPr/>
        </p:nvSpPr>
        <p:spPr>
          <a:xfrm>
            <a:off x="1714330" y="846477"/>
            <a:ext cx="18002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 → CC &lt; 0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E3E4ED9E-B87E-4D8F-828A-7DBBCE1F0B39}"/>
              </a:ext>
            </a:extLst>
          </p:cNvPr>
          <p:cNvSpPr txBox="1"/>
          <p:nvPr/>
        </p:nvSpPr>
        <p:spPr>
          <a:xfrm>
            <a:off x="283771" y="1284866"/>
            <a:ext cx="11802211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O saldo em CC do balanço de pagamentos reflete a diferença entre a produção e a absorção doméstica.</a:t>
            </a: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03BA470E-C114-4C29-AAE5-A0B1D4FFC458}"/>
              </a:ext>
            </a:extLst>
          </p:cNvPr>
          <p:cNvSpPr txBox="1"/>
          <p:nvPr/>
        </p:nvSpPr>
        <p:spPr>
          <a:xfrm>
            <a:off x="283772" y="2004946"/>
            <a:ext cx="11802210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Um déficit em CC reflete um excesso de absorção doméstica sobre a produção, ou seja:  CC = Y – (C + I + G).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endParaRPr lang="pt-BR" sz="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 algn="just">
              <a:buFont typeface="Wingdings" panose="05000000000000000000" pitchFamily="2" charset="2"/>
              <a:buChar char="§"/>
            </a:pP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Logo, se (C + I + G) &gt; Y, a economia importa mais do que exporta (déficit em CC), se financiando através da entrada de recursos pela conta de capitais (poupança externa), aumentando assim o passivo externo líquido.</a:t>
            </a: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ABC3569F-36E2-4035-94F4-C0E5F3810C85}"/>
              </a:ext>
            </a:extLst>
          </p:cNvPr>
          <p:cNvSpPr txBox="1"/>
          <p:nvPr/>
        </p:nvSpPr>
        <p:spPr>
          <a:xfrm>
            <a:off x="310276" y="4463761"/>
            <a:ext cx="856895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Uma outra forma de expor o mesmo argumento é:</a:t>
            </a:r>
          </a:p>
        </p:txBody>
      </p:sp>
      <p:graphicFrame>
        <p:nvGraphicFramePr>
          <p:cNvPr id="10" name="Objeto 5">
            <a:extLst>
              <a:ext uri="{FF2B5EF4-FFF2-40B4-BE49-F238E27FC236}">
                <a16:creationId xmlns:a16="http://schemas.microsoft.com/office/drawing/2014/main" id="{F1BF49EF-8CC6-4C51-BCD2-3CBFD77FDC7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53368100"/>
              </p:ext>
            </p:extLst>
          </p:nvPr>
        </p:nvGraphicFramePr>
        <p:xfrm>
          <a:off x="690127" y="4969568"/>
          <a:ext cx="8149985" cy="5545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835400" imgH="254000" progId="Equation.DSMT4">
                  <p:embed/>
                </p:oleObj>
              </mc:Choice>
              <mc:Fallback>
                <p:oleObj name="Equation" r:id="rId2" imgW="3835400" imgH="254000" progId="Equation.DSMT4">
                  <p:embed/>
                  <p:pic>
                    <p:nvPicPr>
                      <p:cNvPr id="7" name="Objeto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0127" y="4969568"/>
                        <a:ext cx="8149985" cy="554548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CaixaDeTexto 10">
            <a:extLst>
              <a:ext uri="{FF2B5EF4-FFF2-40B4-BE49-F238E27FC236}">
                <a16:creationId xmlns:a16="http://schemas.microsoft.com/office/drawing/2014/main" id="{F5F03EFC-8C46-4AB3-B8BA-E1D99603C256}"/>
              </a:ext>
            </a:extLst>
          </p:cNvPr>
          <p:cNvSpPr txBox="1"/>
          <p:nvPr/>
        </p:nvSpPr>
        <p:spPr>
          <a:xfrm>
            <a:off x="283771" y="5553146"/>
            <a:ext cx="11802209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Logo, quando o investimento supera a poupança doméstica, existe um excesso de absorção doméstica sobre a produção, gerando um déficit em CC que obriga a Nação em questão a se financiar com poupança externa.</a:t>
            </a:r>
          </a:p>
        </p:txBody>
      </p:sp>
    </p:spTree>
    <p:extLst>
      <p:ext uri="{BB962C8B-B14F-4D97-AF65-F5344CB8AC3E}">
        <p14:creationId xmlns:p14="http://schemas.microsoft.com/office/powerpoint/2010/main" val="3976390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/>
      <p:bldP spid="7" grpId="0"/>
      <p:bldP spid="8" grpId="0"/>
      <p:bldP spid="9" grpId="0"/>
      <p:bldP spid="11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so">
  <a:themeElements>
    <a:clrScheme name="Urbano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Concurso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urso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MODELO_SLIDES_CEO - Copia</Template>
  <TotalTime>1389</TotalTime>
  <Words>1240</Words>
  <Application>Microsoft Office PowerPoint</Application>
  <PresentationFormat>Widescreen</PresentationFormat>
  <Paragraphs>112</Paragraphs>
  <Slides>14</Slides>
  <Notes>0</Notes>
  <HiddenSlides>0</HiddenSlides>
  <MMClips>0</MMClips>
  <ScaleCrop>false</ScaleCrop>
  <HeadingPairs>
    <vt:vector size="8" baseType="variant">
      <vt:variant>
        <vt:lpstr>Fontes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1</vt:i4>
      </vt:variant>
      <vt:variant>
        <vt:lpstr>Títulos de slides</vt:lpstr>
      </vt:variant>
      <vt:variant>
        <vt:i4>14</vt:i4>
      </vt:variant>
    </vt:vector>
  </HeadingPairs>
  <TitlesOfParts>
    <vt:vector size="23" baseType="lpstr">
      <vt:lpstr>Arial</vt:lpstr>
      <vt:lpstr>Calibri</vt:lpstr>
      <vt:lpstr>Lucida Sans Unicode</vt:lpstr>
      <vt:lpstr>Verdana</vt:lpstr>
      <vt:lpstr>Wingdings</vt:lpstr>
      <vt:lpstr>Wingdings 2</vt:lpstr>
      <vt:lpstr>Wingdings 3</vt:lpstr>
      <vt:lpstr>Concurso</vt:lpstr>
      <vt:lpstr>Equation</vt:lpstr>
      <vt:lpstr>Apresentação do PowerPoint</vt:lpstr>
      <vt:lpstr>Questão 1  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Questão 2 </vt:lpstr>
      <vt:lpstr>Apresentação do PowerPoint</vt:lpstr>
      <vt:lpstr>Questão 3 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Antonio Carlos Assumpção</dc:creator>
  <cp:lastModifiedBy>Antonio Carlos Assumpção</cp:lastModifiedBy>
  <cp:revision>151</cp:revision>
  <dcterms:created xsi:type="dcterms:W3CDTF">2017-11-18T23:35:48Z</dcterms:created>
  <dcterms:modified xsi:type="dcterms:W3CDTF">2022-11-25T00:23:10Z</dcterms:modified>
</cp:coreProperties>
</file>