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9"/>
  </p:notesMasterIdLst>
  <p:sldIdLst>
    <p:sldId id="256" r:id="rId2"/>
    <p:sldId id="909" r:id="rId3"/>
    <p:sldId id="910" r:id="rId4"/>
    <p:sldId id="913" r:id="rId5"/>
    <p:sldId id="911" r:id="rId6"/>
    <p:sldId id="912" r:id="rId7"/>
    <p:sldId id="91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FFCCFF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24/07/2022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4118488"/>
            <a:ext cx="10142105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882132" y="4183126"/>
            <a:ext cx="1030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Economia de Empresas – Exercícios – 25-07-2022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6EC57BB-3ECA-CCC6-7EF5-2CC6A6E78951}"/>
              </a:ext>
            </a:extLst>
          </p:cNvPr>
          <p:cNvSpPr txBox="1">
            <a:spLocks/>
          </p:cNvSpPr>
          <p:nvPr/>
        </p:nvSpPr>
        <p:spPr>
          <a:xfrm>
            <a:off x="142875" y="-79395"/>
            <a:ext cx="11901487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marL="514350" indent="-514350" algn="just">
              <a:buFont typeface="+mj-lt"/>
              <a:buAutoNum type="arabicParenR" startAt="5"/>
            </a:pPr>
            <a:r>
              <a:rPr lang="pt-BR" b="1" dirty="0"/>
              <a:t>Qual é a diferença entre uma taxa real de desconto e uma taxa nominal de desconto? Quando a taxa real de desconto e a taxa nominal de desconto deveriam ser utilizadas em cálculos de VPL?</a:t>
            </a:r>
            <a:endParaRPr lang="pt-BR" dirty="0"/>
          </a:p>
          <a:p>
            <a:pPr algn="just"/>
            <a:endParaRPr lang="pt-BR" sz="3000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55A0AB4-F811-4E6B-277B-DBEEC907C93E}"/>
              </a:ext>
            </a:extLst>
          </p:cNvPr>
          <p:cNvSpPr txBox="1">
            <a:spLocks/>
          </p:cNvSpPr>
          <p:nvPr/>
        </p:nvSpPr>
        <p:spPr>
          <a:xfrm>
            <a:off x="152396" y="1287435"/>
            <a:ext cx="11872912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dirty="0"/>
              <a:t>A taxa real de desconto é uma taxa líquida dos efeitos da inflação, enquanto que a taxa nominal de desconto inclui expectativas de inflação: </a:t>
            </a:r>
            <a:r>
              <a:rPr lang="pt-BR" i="1" dirty="0"/>
              <a:t>r = i – </a:t>
            </a:r>
            <a:r>
              <a:rPr lang="pt-BR" i="1" dirty="0">
                <a:latin typeface="Symbol" panose="05050102010706020507" pitchFamily="18" charset="2"/>
              </a:rPr>
              <a:t>p</a:t>
            </a:r>
            <a:r>
              <a:rPr lang="pt-BR" i="1" dirty="0"/>
              <a:t>  </a:t>
            </a:r>
            <a:r>
              <a:rPr lang="pt-BR" b="1" i="1" dirty="0"/>
              <a:t>(aproximadamente!).</a:t>
            </a:r>
          </a:p>
          <a:p>
            <a:pPr algn="just"/>
            <a:endParaRPr lang="pt-BR" b="1" i="1" dirty="0"/>
          </a:p>
          <a:p>
            <a:pPr algn="just"/>
            <a:endParaRPr lang="pt-BR" b="1" i="1" dirty="0"/>
          </a:p>
          <a:p>
            <a:pPr algn="just"/>
            <a:endParaRPr lang="pt-BR" sz="400" b="1" dirty="0"/>
          </a:p>
          <a:p>
            <a:pPr algn="just"/>
            <a:r>
              <a:rPr lang="pt-BR" dirty="0"/>
              <a:t>Quando os fluxos de caixa estão expressos em termos nominais, a taxa de desconto apropriada é a taxa nominal.  </a:t>
            </a:r>
          </a:p>
          <a:p>
            <a:pPr algn="just"/>
            <a:r>
              <a:rPr lang="pt-BR" dirty="0"/>
              <a:t>Na aplicação do critério do </a:t>
            </a:r>
            <a:r>
              <a:rPr lang="pt-BR" i="1" dirty="0"/>
              <a:t>VPL </a:t>
            </a:r>
            <a:r>
              <a:rPr lang="pt-BR" dirty="0"/>
              <a:t>a uma decisão de produção, se os preços futuros de insumos e produtos não forem ajustados pela inflação (que é um caso frequente), deveríamos usar uma taxa de desconto nominal para determinar se o VPL é positivo.</a:t>
            </a:r>
          </a:p>
          <a:p>
            <a:pPr algn="just"/>
            <a:endParaRPr lang="pt-BR" sz="3000" dirty="0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1A15F302-F93B-3370-C7BF-6E5223EA7E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1698"/>
              </p:ext>
            </p:extLst>
          </p:nvPr>
        </p:nvGraphicFramePr>
        <p:xfrm>
          <a:off x="519112" y="2806735"/>
          <a:ext cx="6727775" cy="122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000" imgH="507960" progId="Equation.DSMT4">
                  <p:embed/>
                </p:oleObj>
              </mc:Choice>
              <mc:Fallback>
                <p:oleObj name="Equation" r:id="rId2" imgW="2997000" imgH="507960" progId="Equation.DSMT4">
                  <p:embed/>
                  <p:pic>
                    <p:nvPicPr>
                      <p:cNvPr id="14" name="Objeto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9112" y="2806735"/>
                        <a:ext cx="6727775" cy="122713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8BAA8C-EE61-5914-7B45-C7885923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65" y="211122"/>
            <a:ext cx="11749097" cy="4351338"/>
          </a:xfrm>
        </p:spPr>
        <p:txBody>
          <a:bodyPr/>
          <a:lstStyle/>
          <a:p>
            <a:pPr marL="514350" indent="-514350" algn="just">
              <a:spcAft>
                <a:spcPts val="600"/>
              </a:spcAft>
              <a:buFont typeface="+mj-lt"/>
              <a:buAutoNum type="arabicParenR" startAt="6"/>
              <a:tabLst>
                <a:tab pos="-457200" algn="l"/>
              </a:tabLst>
            </a:pPr>
            <a:r>
              <a:rPr lang="pt-BR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que forma o prêmio de risco é utilizado para levar em conta a incerteza nos cálculos de VPL? Qual é a diferença entre o risco diversificável e o risco não diversificável? Por que apenas o risco não diversificável deveria ser incluído no prêmio de risco?</a:t>
            </a:r>
            <a:endParaRPr lang="pt-BR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4BF3EE2-0054-CC1C-4BEB-23211A89BDD5}"/>
              </a:ext>
            </a:extLst>
          </p:cNvPr>
          <p:cNvSpPr txBox="1">
            <a:spLocks/>
          </p:cNvSpPr>
          <p:nvPr/>
        </p:nvSpPr>
        <p:spPr>
          <a:xfrm>
            <a:off x="-9542" y="1849425"/>
            <a:ext cx="1241109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A taxa de desconto do VPL deve refletir o custo de oportunidade e o risco do projeto. </a:t>
            </a:r>
          </a:p>
          <a:p>
            <a:pPr marL="914400" marR="4572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27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O prêmio de risco é a diferença entre a taxa de desconto do fluxo de caixa arriscado e a taxa de desconto de um fluxo sem risco.</a:t>
            </a:r>
          </a:p>
          <a:p>
            <a:pPr marL="914400" marR="4572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27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Quanto mais arriscado for o projeto, maior deverá ser o prêmio de risco.</a:t>
            </a:r>
            <a:endParaRPr lang="pt-BR" sz="27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8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469E9C5-3B30-A8C1-BF8F-B7861754DEB6}"/>
              </a:ext>
            </a:extLst>
          </p:cNvPr>
          <p:cNvSpPr txBox="1">
            <a:spLocks/>
          </p:cNvSpPr>
          <p:nvPr/>
        </p:nvSpPr>
        <p:spPr>
          <a:xfrm>
            <a:off x="-23830" y="306361"/>
            <a:ext cx="1241109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b="1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riscos diversificáveis 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são aqueles que podem ser eliminados por meio de investimentos em muitos projetos. </a:t>
            </a:r>
          </a:p>
          <a:p>
            <a:pPr marL="914400" marR="4572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27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Um mercado de capitais eficiente não deve compensar os investidores por assumirem riscos que possam ser eliminados sem custo.</a:t>
            </a:r>
          </a:p>
          <a:p>
            <a:pPr marL="457200" marR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endParaRPr lang="pt-BR" sz="7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b="1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riscos não diversificáveis 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são aqueles que não podem ser eliminados por meio de investimentos em outros projetos.</a:t>
            </a:r>
          </a:p>
          <a:p>
            <a:pPr marL="914400" marR="4572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2700" dirty="0"/>
              <a:t>Afeta todos os investimentos</a:t>
            </a:r>
            <a:r>
              <a:rPr lang="pt-BR" sz="2700" i="0" dirty="0">
                <a:effectLst/>
              </a:rPr>
              <a:t>: guerras, inflação, covid,... Ou seja, o investidor não consegue reduzir ou eliminar os riscos por meio da diversificação de investimentos.</a:t>
            </a:r>
          </a:p>
          <a:p>
            <a:pPr marL="914400" marR="4572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2700" i="0" dirty="0">
                <a:effectLst/>
              </a:rPr>
              <a:t>O índice beta é uma medida de risco e retorno de um determinado ativo, em relação ao mercado como um todo.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2895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F5B153-44CB-727B-7383-53688A6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1" y="211120"/>
            <a:ext cx="11849106" cy="4351338"/>
          </a:xfrm>
        </p:spPr>
        <p:txBody>
          <a:bodyPr/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8"/>
            </a:pPr>
            <a:r>
              <a:rPr lang="pt-BR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Suponha que você esteja decidindo sobre a possibilidade de investir $100 milhões em uma usina de aço. Você conhece os fluxos de caixa esperados para esse projeto, mas eles apresentam riscos, pois o preço do aço poderia vir a cair ou a aumentar no futuro. De que forma o CAPM poderia ajudá-lo a escolher uma taxa de desconto apropriada para o cálculo de seu VPL?</a:t>
            </a:r>
            <a:endParaRPr lang="pt-BR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5ADC0585-76C3-75D5-D07E-D8127C164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040185"/>
              </p:ext>
            </p:extLst>
          </p:nvPr>
        </p:nvGraphicFramePr>
        <p:xfrm>
          <a:off x="2401882" y="5954723"/>
          <a:ext cx="5041198" cy="63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440" imgH="279360" progId="Equation.DSMT4">
                  <p:embed/>
                </p:oleObj>
              </mc:Choice>
              <mc:Fallback>
                <p:oleObj name="Equation" r:id="rId2" imgW="22604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2" y="5954723"/>
                        <a:ext cx="5041198" cy="631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5EBEC62-77E4-F451-E765-AD054C6B3C47}"/>
              </a:ext>
            </a:extLst>
          </p:cNvPr>
          <p:cNvSpPr txBox="1">
            <a:spLocks/>
          </p:cNvSpPr>
          <p:nvPr/>
        </p:nvSpPr>
        <p:spPr>
          <a:xfrm>
            <a:off x="152396" y="2535212"/>
            <a:ext cx="11896733" cy="26797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lphaLcParenR"/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Identificar as empresas de aço não diversificadas, isto é, aquelas que operam predominantemente na produção de aço;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determinar o beta associado às ações dessas empresas;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calcular uma média ponderada desses betas, com pesos dados pelos ativos de cada empresa divididos pela soma dos ativos de todas as empresas não diversificadas. 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CC5FFC89-C566-2AC3-C960-27E06FD84640}"/>
              </a:ext>
            </a:extLst>
          </p:cNvPr>
          <p:cNvSpPr txBox="1">
            <a:spLocks/>
          </p:cNvSpPr>
          <p:nvPr/>
        </p:nvSpPr>
        <p:spPr>
          <a:xfrm>
            <a:off x="161921" y="5245091"/>
            <a:ext cx="11896733" cy="16272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A partir dessa estimativa de beta e de estimativas da taxa de retorno de mercado esperada e da taxa de retorno sem risco, seria possível calcular a taxa de desconto: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AEA585-7A3A-713F-AC78-7B3506D2E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1" y="3433769"/>
            <a:ext cx="11911022" cy="2324097"/>
          </a:xfrm>
        </p:spPr>
        <p:txBody>
          <a:bodyPr/>
          <a:lstStyle/>
          <a:p>
            <a:pPr algn="just"/>
            <a:r>
              <a:rPr lang="pt-BR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Considere a renda de Ralph pelos próximos seis anos, supondo que todos os pagamentos ocorram ao final do ano.  (Após o sexto ano, a renda de Ralph será a mesma com ou sem a faculdade.) Com a faculdade, o valor presente da renda pelos próximos seis anos é $113.631,</a:t>
            </a:r>
          </a:p>
          <a:p>
            <a:pPr algn="just"/>
            <a:endParaRPr lang="pt-BR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5A51974-336A-CA3B-8357-E7371B97F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412795"/>
              </p:ext>
            </p:extLst>
          </p:nvPr>
        </p:nvGraphicFramePr>
        <p:xfrm>
          <a:off x="430209" y="5148260"/>
          <a:ext cx="11542714" cy="113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49480" imgH="469800" progId="Equation.DSMT4">
                  <p:embed/>
                </p:oleObj>
              </mc:Choice>
              <mc:Fallback>
                <p:oleObj name="Equation" r:id="rId2" imgW="474948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09" y="5148260"/>
                        <a:ext cx="11542714" cy="113824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3D95DD1E-15B7-4B6D-6F01-4B47BEC5DC5D}"/>
              </a:ext>
            </a:extLst>
          </p:cNvPr>
          <p:cNvSpPr txBox="1">
            <a:spLocks/>
          </p:cNvSpPr>
          <p:nvPr/>
        </p:nvSpPr>
        <p:spPr>
          <a:xfrm>
            <a:off x="61901" y="242890"/>
            <a:ext cx="11911022" cy="15001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arenR" startAt="10"/>
            </a:pPr>
            <a:r>
              <a:rPr lang="pt-BR" b="1" spc="-1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Ralph está tentando decidir sobre sua entrada na faculdade.  Se ele ficar 2 anos na faculdade ao custo de $10000 por ano, poderá obter um emprego que lhe pagará $50000 pelo resto de sua vida profissional. Se ele não for à escola, passará imediatamente a fazer parte do mercado de trabalho. Dessa forma, ganhará $20000 por ano durante os próximos 3 anos, $30000 por ano durante os 3 anos seguintes e $50000 por ano daí em diante. Se a taxa de juro for de 10%, entrar na faculdade poderá ser um bom investimento financeiro?</a:t>
            </a:r>
            <a:endParaRPr lang="pt-BR" b="1" dirty="0">
              <a:latin typeface="CG Century Schb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E305546-1806-EC5F-78AE-4A46F78A3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53" y="261935"/>
            <a:ext cx="11911022" cy="4351338"/>
          </a:xfrm>
        </p:spPr>
        <p:txBody>
          <a:bodyPr/>
          <a:lstStyle/>
          <a:p>
            <a:pPr algn="just"/>
            <a:r>
              <a:rPr lang="pt-BR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 a faculdade, o valor presente da renda pelos próximos seis anos é </a:t>
            </a:r>
          </a:p>
          <a:p>
            <a:pPr algn="just"/>
            <a:endParaRPr lang="pt-BR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600" spc="-1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payoff</a:t>
            </a:r>
            <a:r>
              <a:rPr lang="pt-BR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 faculdade é grande o suficiente para justificar a renda perdida e as despesas com as mensalidades enquanto Ralph estiver na faculdade; ele deveria, portanto, entrar para a faculdade.</a:t>
            </a:r>
            <a:endParaRPr lang="pt-BR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870691C-507D-5B42-D35E-FB8B2E525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175187"/>
              </p:ext>
            </p:extLst>
          </p:nvPr>
        </p:nvGraphicFramePr>
        <p:xfrm>
          <a:off x="446086" y="793752"/>
          <a:ext cx="11455401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86120" imgH="469800" progId="Equation.DSMT4">
                  <p:embed/>
                </p:oleObj>
              </mc:Choice>
              <mc:Fallback>
                <p:oleObj name="Equation" r:id="rId2" imgW="4686120" imgH="4698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D440F2BF-B352-14D3-C94B-52FF38AD3A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6" y="793752"/>
                        <a:ext cx="11455401" cy="1149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16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9160</TotalTime>
  <Words>771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CG Century Schbk</vt:lpstr>
      <vt:lpstr>Symbol</vt:lpstr>
      <vt:lpstr>Tema do Office</vt:lpstr>
      <vt:lpstr>MathType 6.0 Equation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822</cp:revision>
  <dcterms:created xsi:type="dcterms:W3CDTF">2014-04-03T23:35:31Z</dcterms:created>
  <dcterms:modified xsi:type="dcterms:W3CDTF">2022-07-25T00:31:14Z</dcterms:modified>
</cp:coreProperties>
</file>