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510" r:id="rId3"/>
    <p:sldId id="511" r:id="rId4"/>
    <p:sldId id="512" r:id="rId5"/>
    <p:sldId id="51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76C58-7335-4E29-821D-17D83E73D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008E3F-D478-4225-9C2D-8AF98A860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30408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5581C-1133-4F3F-BF3D-01CA37E0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865D90-051D-4D82-8046-06CF31E67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83C775-4798-4030-82C8-CCBF3354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FC0A-E083-4474-AC8F-756DB43920AA}" type="datetimeFigureOut">
              <a:rPr lang="pt-BR" smtClean="0"/>
              <a:t>13/10/2021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C78C58-A0BA-4470-93F5-828EA4418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192AB7-DA88-4EC2-A14D-098C97C26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800F-C590-4590-9F7E-B050E3C821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84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26B4274-E3AE-4DA8-8AE9-EAA8D42AE1C7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AF243DB-8A8C-46F2-9590-0CA27EC6ABB6}"/>
              </a:ext>
            </a:extLst>
          </p:cNvPr>
          <p:cNvSpPr/>
          <p:nvPr userDrawn="1"/>
        </p:nvSpPr>
        <p:spPr>
          <a:xfrm>
            <a:off x="-4356" y="6757866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26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rtl="0" eaLnBrk="1" latinLnBrk="0" hangingPunct="1">
        <a:spcBef>
          <a:spcPct val="0"/>
        </a:spcBef>
        <a:buNone/>
        <a:defRPr kumimoji="0" sz="5467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87668" indent="-341367" algn="l" rtl="0" eaLnBrk="1" latinLnBrk="0" hangingPunct="1">
        <a:spcBef>
          <a:spcPts val="533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9035" indent="-304792" algn="l" rtl="0" eaLnBrk="1" latinLnBrk="0" hangingPunct="1">
        <a:spcBef>
          <a:spcPts val="432"/>
        </a:spcBef>
        <a:buClr>
          <a:schemeClr val="accent1"/>
        </a:buClr>
        <a:buFont typeface="Verdana"/>
        <a:buChar char="◦"/>
        <a:defRPr kumimoji="0" sz="3067" kern="1200">
          <a:solidFill>
            <a:schemeClr val="tx1"/>
          </a:solidFill>
          <a:latin typeface="+mn-lt"/>
          <a:ea typeface="+mn-ea"/>
          <a:cs typeface="+mn-cs"/>
        </a:defRPr>
      </a:lvl2pPr>
      <a:lvl3pPr marL="1146019" indent="-304792" algn="l" rtl="0" eaLnBrk="1" latinLnBrk="0" hangingPunct="1">
        <a:spcBef>
          <a:spcPts val="467"/>
        </a:spcBef>
        <a:buClr>
          <a:schemeClr val="accent2"/>
        </a:buClr>
        <a:buSzPct val="100000"/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62" indent="-304792" algn="l" rtl="0" eaLnBrk="1" latinLnBrk="0" hangingPunct="1">
        <a:spcBef>
          <a:spcPts val="467"/>
        </a:spcBef>
        <a:buClr>
          <a:schemeClr val="accent2"/>
        </a:buClr>
        <a:buFont typeface="Wingdings 2"/>
        <a:buChar char=""/>
        <a:defRPr kumimoji="0" sz="2533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indent="-304792" algn="l" rtl="0" eaLnBrk="1" latinLnBrk="0" hangingPunct="1">
        <a:spcBef>
          <a:spcPts val="467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47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339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2743131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3047924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F1BB1E0F-E636-47A9-A0EC-2784A04B6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15" y="191124"/>
            <a:ext cx="12192001" cy="6540980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31D22C7D-CF83-4980-BA94-A76C36A2BA8E}"/>
              </a:ext>
            </a:extLst>
          </p:cNvPr>
          <p:cNvSpPr txBox="1"/>
          <p:nvPr/>
        </p:nvSpPr>
        <p:spPr>
          <a:xfrm>
            <a:off x="1691202" y="4759300"/>
            <a:ext cx="4238911" cy="4462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Exercícios – Aula 13-10-2021</a:t>
            </a:r>
          </a:p>
        </p:txBody>
      </p:sp>
    </p:spTree>
    <p:extLst>
      <p:ext uri="{BB962C8B-B14F-4D97-AF65-F5344CB8AC3E}">
        <p14:creationId xmlns:p14="http://schemas.microsoft.com/office/powerpoint/2010/main" val="426257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53F62EF-F0DE-4C61-93E1-1239E1CB2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85" y="168852"/>
            <a:ext cx="11900385" cy="6457236"/>
          </a:xfrm>
        </p:spPr>
        <p:txBody>
          <a:bodyPr>
            <a:noAutofit/>
          </a:bodyPr>
          <a:lstStyle/>
          <a:p>
            <a:pPr marL="146301" lvl="0" indent="0" algn="just">
              <a:buNone/>
            </a:pP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1) Com base nos valores abaixo, diga qual é o saldo da balança comercial, da balança de serviços, balança de rendas, da conta capital e financeira, e das variações das reservas cambiais. (Lista 2)</a:t>
            </a:r>
          </a:p>
          <a:p>
            <a:pPr marL="889251" indent="-5040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O Brasil recebeu 100 milhões de dólares na forma de investimento direto, sendo 50 milhões em equipamentos e os outros 50 milhões em dinheiro (dólares). </a:t>
            </a:r>
          </a:p>
          <a:p>
            <a:pPr marL="889251" indent="-5040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O Brasil importou 75 milhões de dólares em equipamentos, pagando 25 milhões de dólares à vista e os 50 milhões de dólares restantes obtendo financiamento de longo prazo. </a:t>
            </a:r>
          </a:p>
          <a:p>
            <a:pPr marL="889251" indent="-5040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O governo brasileiro faz uma doação no valor de 20 milhões de dólares em computadores para equipar escolas da África do Sul. No mesmo ano o Brasil faz uma doação em dinheiro para a Nigéria no valor de 15 milhões de dólares; </a:t>
            </a:r>
          </a:p>
          <a:p>
            <a:pPr marL="889251" indent="-504000" algn="just"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Uma empresa brasileira faz empréstimos no valor de 37 milhões de dólares; </a:t>
            </a:r>
          </a:p>
        </p:txBody>
      </p:sp>
    </p:spTree>
    <p:extLst>
      <p:ext uri="{BB962C8B-B14F-4D97-AF65-F5344CB8AC3E}">
        <p14:creationId xmlns:p14="http://schemas.microsoft.com/office/powerpoint/2010/main" val="308555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B2B49F0E-12E5-428A-89E1-D1843C754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85" y="235112"/>
            <a:ext cx="11900385" cy="6457236"/>
          </a:xfrm>
        </p:spPr>
        <p:txBody>
          <a:bodyPr>
            <a:noAutofit/>
          </a:bodyPr>
          <a:lstStyle/>
          <a:p>
            <a:pPr marL="899601" indent="-514350" algn="just">
              <a:buClr>
                <a:schemeClr val="tx1"/>
              </a:buClr>
              <a:buSzPct val="100000"/>
              <a:buFont typeface="+mj-lt"/>
              <a:buAutoNum type="alphaLcParenR" startAt="5"/>
            </a:pP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Uma subsidiária de uma empresa estrangeira instalada no Brasil resolve reinvestir no País parte do lucro nele obtido, um montante no valor de 18 milhões de dólares. </a:t>
            </a:r>
          </a:p>
          <a:p>
            <a:pPr marL="889251" indent="-504000" algn="just">
              <a:buClr>
                <a:schemeClr val="tx1"/>
              </a:buClr>
              <a:buSzPct val="100000"/>
              <a:buFont typeface="+mj-lt"/>
              <a:buAutoNum type="alphaLcParenR" startAt="5"/>
            </a:pP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O Brasil importa mercadorias no valor de 8 milhões de Reais. </a:t>
            </a:r>
          </a:p>
          <a:p>
            <a:pPr marL="889251" indent="-504000" algn="just">
              <a:buClr>
                <a:schemeClr val="tx1"/>
              </a:buClr>
              <a:buSzPct val="100000"/>
              <a:buFont typeface="+mj-lt"/>
              <a:buAutoNum type="alphaLcParenR" startAt="5"/>
            </a:pP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O Brasil exportou 95 milhões de dólares em equipamentos, recebendo 50 milhões de dólares à vista e concedendo financiamento de longo prazo ao importador no valor 45 milhões de dólares. </a:t>
            </a:r>
          </a:p>
          <a:p>
            <a:pPr marL="889251" indent="-504000" algn="just">
              <a:buClr>
                <a:schemeClr val="tx1"/>
              </a:buClr>
              <a:buSzPct val="100000"/>
              <a:buFont typeface="+mj-lt"/>
              <a:buAutoNum type="alphaLcParenR" startAt="5"/>
            </a:pP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Uma empresa brasileira concede um empréstimo no valor de 40 milhões de dólares; </a:t>
            </a:r>
          </a:p>
          <a:p>
            <a:pPr marL="889251" indent="-504000" algn="just">
              <a:buClr>
                <a:schemeClr val="tx1"/>
              </a:buClr>
              <a:buSzPct val="100000"/>
              <a:buFont typeface="+mj-lt"/>
              <a:buAutoNum type="alphaLcParenR" startAt="5"/>
            </a:pP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Uma subsidiária de uma empresa estrangeira instalada no Brasil resolve reinvestir no País parte do lucro nele obtido, um montante no valor de 18 milhões de dólares. </a:t>
            </a:r>
          </a:p>
          <a:p>
            <a:pPr marL="889251" indent="-504000" algn="just">
              <a:buClr>
                <a:schemeClr val="tx1"/>
              </a:buClr>
              <a:buSzPct val="100000"/>
              <a:buFont typeface="+mj-lt"/>
              <a:buAutoNum type="alphaLcParenR" startAt="5"/>
            </a:pP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O movimento de turistas Argentinos no Brasil em 2003 proporcionou a entrada de 70 milhões de dólares </a:t>
            </a:r>
          </a:p>
          <a:p>
            <a:pPr marL="146301" indent="0" algn="just">
              <a:buClr>
                <a:schemeClr val="tx1"/>
              </a:buClr>
              <a:buSzPct val="101000"/>
              <a:buNone/>
            </a:pPr>
            <a:endParaRPr lang="pt-BR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43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3BDA2DA0-C0A3-4321-9134-C671B3DBB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8346"/>
            <a:ext cx="12191999" cy="490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320ABB4-4E73-4D21-9D96-95027F1E0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51" y="185531"/>
            <a:ext cx="6559206" cy="655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386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MODELO_SLIDES_CEO - Copia</Template>
  <TotalTime>3397</TotalTime>
  <Words>295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Lucida Sans Unicode</vt:lpstr>
      <vt:lpstr>Verdana</vt:lpstr>
      <vt:lpstr>Wingdings 2</vt:lpstr>
      <vt:lpstr>Wingdings 3</vt:lpstr>
      <vt:lpstr>Concurso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Carlos Assumpção</dc:creator>
  <cp:lastModifiedBy>Antonio Carlos Assumpção</cp:lastModifiedBy>
  <cp:revision>180</cp:revision>
  <dcterms:created xsi:type="dcterms:W3CDTF">2017-11-18T23:35:48Z</dcterms:created>
  <dcterms:modified xsi:type="dcterms:W3CDTF">2021-10-13T15:08:13Z</dcterms:modified>
</cp:coreProperties>
</file>